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64" r:id="rId2"/>
    <p:sldId id="256" r:id="rId3"/>
    <p:sldId id="257" r:id="rId4"/>
    <p:sldId id="258" r:id="rId5"/>
    <p:sldId id="259" r:id="rId6"/>
    <p:sldId id="260" r:id="rId7"/>
    <p:sldId id="261" r:id="rId8"/>
    <p:sldId id="262" r:id="rId9"/>
    <p:sldId id="263"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smtClean="0"/>
              <a:t>Click to edit Master title style</a:t>
            </a:r>
            <a:endParaRPr kumimoji="0"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fld id="{21F1A388-099A-458A-B527-6F57BFC8897E}" type="datetimeFigureOut">
              <a:rPr lang="en-US" smtClean="0"/>
              <a:t>4/12/2020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D2C3ED-1079-4121-9FD6-7DD1CF525235}" type="slidenum">
              <a:rPr lang="en-US" smtClean="0"/>
              <a:t>‹#›</a:t>
            </a:fld>
            <a:endParaRPr lang="en-US"/>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1F1A388-099A-458A-B527-6F57BFC8897E}" type="datetimeFigureOut">
              <a:rPr lang="en-US" smtClean="0"/>
              <a:t>4/12/2020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D2C3ED-1079-4121-9FD6-7DD1CF525235}"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Vertical Title 1"/>
          <p:cNvSpPr>
            <a:spLocks noGrp="1"/>
          </p:cNvSpPr>
          <p:nvPr>
            <p:ph type="title" orient="vert"/>
          </p:nvPr>
        </p:nvSpPr>
        <p:spPr>
          <a:xfrm>
            <a:off x="6781800" y="274640"/>
            <a:ext cx="19050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04800"/>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1F1A388-099A-458A-B527-6F57BFC8897E}" type="datetimeFigureOut">
              <a:rPr lang="en-US" smtClean="0"/>
              <a:t>4/12/2020</a:t>
            </a:fld>
            <a:endParaRPr lang="en-US"/>
          </a:p>
        </p:txBody>
      </p:sp>
      <p:sp>
        <p:nvSpPr>
          <p:cNvPr id="5" name="Footer Placeholder 4"/>
          <p:cNvSpPr>
            <a:spLocks noGrp="1"/>
          </p:cNvSpPr>
          <p:nvPr>
            <p:ph type="ftr" sz="quarter" idx="11"/>
          </p:nvPr>
        </p:nvSpPr>
        <p:spPr>
          <a:xfrm>
            <a:off x="2640597" y="6377459"/>
            <a:ext cx="3836404" cy="365125"/>
          </a:xfrm>
        </p:spPr>
        <p:txBody>
          <a:bodyPr/>
          <a:lstStyle/>
          <a:p>
            <a:endParaRPr lang="en-US"/>
          </a:p>
        </p:txBody>
      </p:sp>
      <p:sp>
        <p:nvSpPr>
          <p:cNvPr id="6" name="Slide Number Placeholder 5"/>
          <p:cNvSpPr>
            <a:spLocks noGrp="1"/>
          </p:cNvSpPr>
          <p:nvPr>
            <p:ph type="sldNum" sz="quarter" idx="12"/>
          </p:nvPr>
        </p:nvSpPr>
        <p:spPr/>
        <p:txBody>
          <a:bodyPr/>
          <a:lstStyle/>
          <a:p>
            <a:fld id="{F2D2C3ED-1079-4121-9FD6-7DD1CF525235}"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1F1A388-099A-458A-B527-6F57BFC8897E}" type="datetimeFigureOut">
              <a:rPr lang="en-US" smtClean="0"/>
              <a:t>4/12/2020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D2C3ED-1079-4121-9FD6-7DD1CF525235}"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21F1A388-099A-458A-B527-6F57BFC8897E}" type="datetimeFigureOut">
              <a:rPr lang="en-US" smtClean="0"/>
              <a:t>4/12/2020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D2C3ED-1079-4121-9FD6-7DD1CF525235}"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21F1A388-099A-458A-B527-6F57BFC8897E}" type="datetimeFigureOut">
              <a:rPr lang="en-US" smtClean="0"/>
              <a:t>4/12/2020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D2C3ED-1079-4121-9FD6-7DD1CF525235}"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21F1A388-099A-458A-B527-6F57BFC8897E}" type="datetimeFigureOut">
              <a:rPr lang="en-US" smtClean="0"/>
              <a:t>4/12/2020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2D2C3ED-1079-4121-9FD6-7DD1CF525235}"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21F1A388-099A-458A-B527-6F57BFC8897E}" type="datetimeFigureOut">
              <a:rPr lang="en-US" smtClean="0"/>
              <a:t>4/12/2020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2D2C3ED-1079-4121-9FD6-7DD1CF525235}"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1F1A388-099A-458A-B527-6F57BFC8897E}" type="datetimeFigureOut">
              <a:rPr lang="en-US" smtClean="0"/>
              <a:t>4/12/2020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2D2C3ED-1079-4121-9FD6-7DD1CF525235}"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smtClean="0"/>
              <a:t>Click to edit Master title style</a:t>
            </a:r>
            <a:endParaRPr kumimoji="0"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21F1A388-099A-458A-B527-6F57BFC8897E}" type="datetimeFigureOut">
              <a:rPr lang="en-US" smtClean="0"/>
              <a:t>4/12/2020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D2C3ED-1079-4121-9FD6-7DD1CF525235}" type="slidenum">
              <a:rPr lang="en-US" smtClean="0"/>
              <a:t>‹#›</a:t>
            </a:fld>
            <a:endParaRPr lang="en-US"/>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21F1A388-099A-458A-B527-6F57BFC8897E}" type="datetimeFigureOut">
              <a:rPr lang="en-US" smtClean="0"/>
              <a:t>4/12/2020</a:t>
            </a:fld>
            <a:endParaRPr lang="en-US"/>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en-US"/>
          </a:p>
        </p:txBody>
      </p:sp>
      <p:sp>
        <p:nvSpPr>
          <p:cNvPr id="7" name="Slide Number Placeholder 6"/>
          <p:cNvSpPr>
            <a:spLocks noGrp="1"/>
          </p:cNvSpPr>
          <p:nvPr>
            <p:ph type="sldNum" sz="quarter" idx="12"/>
          </p:nvPr>
        </p:nvSpPr>
        <p:spPr>
          <a:xfrm>
            <a:off x="8339328" y="1170432"/>
            <a:ext cx="733864" cy="201168"/>
          </a:xfrm>
        </p:spPr>
        <p:txBody>
          <a:bodyPr/>
          <a:lstStyle/>
          <a:p>
            <a:fld id="{F2D2C3ED-1079-4121-9FD6-7DD1CF525235}"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21F1A388-099A-458A-B527-6F57BFC8897E}" type="datetimeFigureOut">
              <a:rPr lang="en-US" smtClean="0"/>
              <a:t>4/12/2020</a:t>
            </a:fld>
            <a:endParaRPr lang="en-US"/>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n-US"/>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F2D2C3ED-1079-4121-9FD6-7DD1CF525235}"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hyperlink" Target="https://en.wikipedia.org/wiki/List_of_engineering_branches" TargetMode="External"/><Relationship Id="rId2" Type="http://schemas.openxmlformats.org/officeDocument/2006/relationships/hyperlink" Target="https://en.wikipedia.org/wiki/Scientific_method" TargetMode="External"/><Relationship Id="rId1" Type="http://schemas.openxmlformats.org/officeDocument/2006/relationships/slideLayout" Target="../slideLayouts/slideLayout2.xml"/><Relationship Id="rId6" Type="http://schemas.openxmlformats.org/officeDocument/2006/relationships/hyperlink" Target="https://en.wikipedia.org/wiki/Glossary_of_engineering" TargetMode="External"/><Relationship Id="rId5" Type="http://schemas.openxmlformats.org/officeDocument/2006/relationships/hyperlink" Target="https://en.wikipedia.org/wiki/Applied_science" TargetMode="External"/><Relationship Id="rId4" Type="http://schemas.openxmlformats.org/officeDocument/2006/relationships/hyperlink" Target="https://en.wikipedia.org/wiki/Applied_mathematics" TargetMode="Externa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BENSON GABRIEL</a:t>
            </a:r>
            <a:endParaRPr lang="en-US" dirty="0"/>
          </a:p>
        </p:txBody>
      </p:sp>
      <p:sp>
        <p:nvSpPr>
          <p:cNvPr id="3" name="Content Placeholder 2"/>
          <p:cNvSpPr>
            <a:spLocks noGrp="1"/>
          </p:cNvSpPr>
          <p:nvPr>
            <p:ph idx="1"/>
          </p:nvPr>
        </p:nvSpPr>
        <p:spPr/>
        <p:txBody>
          <a:bodyPr/>
          <a:lstStyle/>
          <a:p>
            <a:r>
              <a:rPr lang="en-US" dirty="0" smtClean="0"/>
              <a:t>17/ENG02/015</a:t>
            </a:r>
          </a:p>
          <a:p>
            <a:r>
              <a:rPr lang="en-US" dirty="0" smtClean="0"/>
              <a:t>COMPUTER ENINEERING</a:t>
            </a:r>
          </a:p>
          <a:p>
            <a:r>
              <a:rPr lang="en-US" dirty="0" smtClean="0"/>
              <a:t>ENG 384</a:t>
            </a:r>
          </a:p>
          <a:p>
            <a:r>
              <a:rPr lang="en-US" dirty="0" smtClean="0"/>
              <a:t>TO ENG. O.J OYEBODE.</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1981200"/>
            <a:ext cx="7772400" cy="2613025"/>
          </a:xfrm>
        </p:spPr>
        <p:txBody>
          <a:bodyPr>
            <a:normAutofit fontScale="90000"/>
          </a:bodyPr>
          <a:lstStyle/>
          <a:p>
            <a:r>
              <a:rPr lang="en-US" dirty="0"/>
              <a:t>ENGINEERING LAW AND MANAGERIAL ECONOMICS FOR </a:t>
            </a:r>
            <a:r>
              <a:rPr lang="en-US" dirty="0" err="1"/>
              <a:t>FOR</a:t>
            </a:r>
            <a:r>
              <a:rPr lang="en-US" dirty="0"/>
              <a:t> INFRASTRUCTURAL DEVELOPMENT IN NIGERIA: CHALLENGES AND WAY FORWARD </a:t>
            </a:r>
            <a:br>
              <a:rPr lang="en-US" dirty="0"/>
            </a:b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What is ENGINEERINEERING?</a:t>
            </a:r>
            <a:endParaRPr lang="en-US" dirty="0"/>
          </a:p>
        </p:txBody>
      </p:sp>
      <p:sp>
        <p:nvSpPr>
          <p:cNvPr id="3" name="Content Placeholder 2"/>
          <p:cNvSpPr>
            <a:spLocks noGrp="1"/>
          </p:cNvSpPr>
          <p:nvPr>
            <p:ph idx="1"/>
          </p:nvPr>
        </p:nvSpPr>
        <p:spPr/>
        <p:txBody>
          <a:bodyPr>
            <a:normAutofit lnSpcReduction="10000"/>
          </a:bodyPr>
          <a:lstStyle/>
          <a:p>
            <a:r>
              <a:rPr lang="en-US" b="1" dirty="0" smtClean="0"/>
              <a:t>Engineering</a:t>
            </a:r>
            <a:r>
              <a:rPr lang="en-US" dirty="0" smtClean="0"/>
              <a:t> is the use of </a:t>
            </a:r>
            <a:r>
              <a:rPr lang="en-US" dirty="0" smtClean="0">
                <a:hlinkClick r:id="rId2" tooltip="Scientific method"/>
              </a:rPr>
              <a:t>scientific principles</a:t>
            </a:r>
            <a:r>
              <a:rPr lang="en-US" dirty="0" smtClean="0"/>
              <a:t> to design and build machines, structures, and other items, including bridges, tunnels, roads, vehicles, and buildings. The discipline of engineering encompasses a broad range of more specialized </a:t>
            </a:r>
            <a:r>
              <a:rPr lang="en-US" dirty="0" smtClean="0">
                <a:solidFill>
                  <a:srgbClr val="FF0000"/>
                </a:solidFill>
                <a:hlinkClick r:id="rId3" tooltip="List of engineering branches"/>
              </a:rPr>
              <a:t>fields of engineering</a:t>
            </a:r>
            <a:r>
              <a:rPr lang="en-US" dirty="0" smtClean="0"/>
              <a:t>, each with a more specific emphasis on particular areas of </a:t>
            </a:r>
            <a:r>
              <a:rPr lang="en-US" dirty="0" smtClean="0">
                <a:solidFill>
                  <a:srgbClr val="FF0000"/>
                </a:solidFill>
                <a:hlinkClick r:id="rId4" tooltip="Applied mathematics"/>
              </a:rPr>
              <a:t>applied mathematics</a:t>
            </a:r>
            <a:r>
              <a:rPr lang="en-US" dirty="0" smtClean="0"/>
              <a:t>, </a:t>
            </a:r>
            <a:r>
              <a:rPr lang="en-US" dirty="0" smtClean="0">
                <a:hlinkClick r:id="rId5" tooltip="Applied science"/>
              </a:rPr>
              <a:t>applied science</a:t>
            </a:r>
            <a:r>
              <a:rPr lang="en-US" dirty="0" smtClean="0"/>
              <a:t>, and types of application. See </a:t>
            </a:r>
            <a:r>
              <a:rPr lang="en-US" dirty="0" smtClean="0">
                <a:hlinkClick r:id="rId6" tooltip="Glossary of engineering"/>
              </a:rPr>
              <a:t>glossary of engineering</a:t>
            </a:r>
            <a:r>
              <a:rPr lang="en-US" dirty="0" smtClean="0"/>
              <a:t>.</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What is ECONOMICS?</a:t>
            </a:r>
            <a:endParaRPr lang="en-US" dirty="0"/>
          </a:p>
        </p:txBody>
      </p:sp>
      <p:sp>
        <p:nvSpPr>
          <p:cNvPr id="6" name="Text Placeholder 5"/>
          <p:cNvSpPr>
            <a:spLocks noGrp="1"/>
          </p:cNvSpPr>
          <p:nvPr>
            <p:ph type="body" idx="1"/>
          </p:nvPr>
        </p:nvSpPr>
        <p:spPr>
          <a:xfrm>
            <a:off x="0" y="914400"/>
            <a:ext cx="4040188" cy="639762"/>
          </a:xfrm>
        </p:spPr>
        <p:txBody>
          <a:bodyPr/>
          <a:lstStyle/>
          <a:p>
            <a:r>
              <a:rPr lang="en-US" dirty="0" smtClean="0"/>
              <a:t>                     ?????</a:t>
            </a:r>
            <a:endParaRPr lang="en-US" dirty="0"/>
          </a:p>
        </p:txBody>
      </p:sp>
      <p:pic>
        <p:nvPicPr>
          <p:cNvPr id="1026" name="Picture 2" descr="C:\Users\GABRIEL BENSON\Pictures\bigsean_2___BZRfRchjvWG___.jpg"/>
          <p:cNvPicPr>
            <a:picLocks noGrp="1" noChangeAspect="1" noChangeArrowheads="1"/>
          </p:cNvPicPr>
          <p:nvPr>
            <p:ph sz="half" idx="2"/>
          </p:nvPr>
        </p:nvPicPr>
        <p:blipFill>
          <a:blip r:embed="rId2" cstate="print"/>
          <a:stretch>
            <a:fillRect/>
          </a:stretch>
        </p:blipFill>
        <p:spPr bwMode="auto">
          <a:xfrm>
            <a:off x="838200" y="1447800"/>
            <a:ext cx="2379821" cy="2974777"/>
          </a:xfrm>
          <a:prstGeom prst="rect">
            <a:avLst/>
          </a:prstGeom>
          <a:noFill/>
        </p:spPr>
      </p:pic>
      <p:sp>
        <p:nvSpPr>
          <p:cNvPr id="8" name="Content Placeholder 7"/>
          <p:cNvSpPr>
            <a:spLocks noGrp="1"/>
          </p:cNvSpPr>
          <p:nvPr>
            <p:ph sz="quarter" idx="4"/>
          </p:nvPr>
        </p:nvSpPr>
        <p:spPr>
          <a:xfrm>
            <a:off x="3429001" y="1371600"/>
            <a:ext cx="5257800" cy="4754563"/>
          </a:xfrm>
        </p:spPr>
        <p:txBody>
          <a:bodyPr>
            <a:normAutofit/>
          </a:bodyPr>
          <a:lstStyle/>
          <a:p>
            <a:r>
              <a:rPr lang="en-US" sz="2800" dirty="0"/>
              <a:t>’ In simple terms economics is a social science. Its basic function is to study how people – individuals, households, firms &amp; nations – maximize their gains from their limited resources &amp; </a:t>
            </a:r>
            <a:r>
              <a:rPr lang="en-US" sz="2800" dirty="0" err="1" smtClean="0"/>
              <a:t>opsportunities</a:t>
            </a:r>
            <a:endParaRPr lang="en-US" sz="28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is MANAGERIAL ECONOMICS?</a:t>
            </a:r>
            <a:endParaRPr lang="en-US" dirty="0"/>
          </a:p>
        </p:txBody>
      </p:sp>
      <p:sp>
        <p:nvSpPr>
          <p:cNvPr id="3" name="Text Placeholder 2"/>
          <p:cNvSpPr>
            <a:spLocks noGrp="1"/>
          </p:cNvSpPr>
          <p:nvPr>
            <p:ph type="body" idx="1"/>
          </p:nvPr>
        </p:nvSpPr>
        <p:spPr>
          <a:xfrm>
            <a:off x="228600" y="1066800"/>
            <a:ext cx="4040188" cy="639762"/>
          </a:xfrm>
        </p:spPr>
        <p:txBody>
          <a:bodyPr/>
          <a:lstStyle/>
          <a:p>
            <a:r>
              <a:rPr lang="en-US" dirty="0" smtClean="0"/>
              <a:t>                  ??????</a:t>
            </a:r>
            <a:endParaRPr lang="en-US" dirty="0"/>
          </a:p>
        </p:txBody>
      </p:sp>
      <p:pic>
        <p:nvPicPr>
          <p:cNvPr id="2050" name="Picture 2" descr="C:\Users\GABRIEL BENSON\Pictures\bigsean___BY3fhfqB-hN___.jpg"/>
          <p:cNvPicPr>
            <a:picLocks noGrp="1" noChangeAspect="1" noChangeArrowheads="1"/>
          </p:cNvPicPr>
          <p:nvPr>
            <p:ph sz="half" idx="2"/>
          </p:nvPr>
        </p:nvPicPr>
        <p:blipFill>
          <a:blip r:embed="rId2" cstate="print"/>
          <a:srcRect/>
          <a:stretch>
            <a:fillRect/>
          </a:stretch>
        </p:blipFill>
        <p:spPr bwMode="auto">
          <a:xfrm>
            <a:off x="381000" y="1600200"/>
            <a:ext cx="3161030" cy="2625725"/>
          </a:xfrm>
          <a:prstGeom prst="rect">
            <a:avLst/>
          </a:prstGeom>
          <a:noFill/>
        </p:spPr>
      </p:pic>
      <p:sp>
        <p:nvSpPr>
          <p:cNvPr id="6" name="Content Placeholder 5"/>
          <p:cNvSpPr>
            <a:spLocks noGrp="1"/>
          </p:cNvSpPr>
          <p:nvPr>
            <p:ph sz="quarter" idx="4"/>
          </p:nvPr>
        </p:nvSpPr>
        <p:spPr>
          <a:xfrm>
            <a:off x="3657601" y="1295400"/>
            <a:ext cx="5029200" cy="4830763"/>
          </a:xfrm>
        </p:spPr>
        <p:txBody>
          <a:bodyPr/>
          <a:lstStyle/>
          <a:p>
            <a:r>
              <a:rPr lang="en-US" b="1" dirty="0" smtClean="0"/>
              <a:t>Managerial economics</a:t>
            </a:r>
            <a:r>
              <a:rPr lang="en-US" dirty="0" smtClean="0"/>
              <a:t> deals with the application of the economic concepts, theories, tools, and methodologies to solve practical problems in a business. In other words, managerial economics is the combination of economics theory and managerial theory. It helps the manager in decision-making and acts as a link between practice and theory.</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is ENGINEERING AND MANAGERIAL ECONOMICS?</a:t>
            </a:r>
            <a:endParaRPr lang="en-US" dirty="0"/>
          </a:p>
        </p:txBody>
      </p:sp>
      <p:sp>
        <p:nvSpPr>
          <p:cNvPr id="3" name="Text Placeholder 2"/>
          <p:cNvSpPr>
            <a:spLocks noGrp="1"/>
          </p:cNvSpPr>
          <p:nvPr>
            <p:ph type="body" idx="1"/>
          </p:nvPr>
        </p:nvSpPr>
        <p:spPr>
          <a:xfrm>
            <a:off x="228600" y="1295400"/>
            <a:ext cx="4040188" cy="639762"/>
          </a:xfrm>
        </p:spPr>
        <p:txBody>
          <a:bodyPr/>
          <a:lstStyle/>
          <a:p>
            <a:r>
              <a:rPr lang="en-US" dirty="0" smtClean="0"/>
              <a:t>          ????????????</a:t>
            </a:r>
            <a:endParaRPr lang="en-US" dirty="0"/>
          </a:p>
        </p:txBody>
      </p:sp>
      <p:pic>
        <p:nvPicPr>
          <p:cNvPr id="3074" name="Picture 2" descr="C:\Users\GABRIEL BENSON\Pictures\keiynanlonsdale___BcYH2z1Abg3___.jpg"/>
          <p:cNvPicPr>
            <a:picLocks noGrp="1" noChangeAspect="1" noChangeArrowheads="1"/>
          </p:cNvPicPr>
          <p:nvPr>
            <p:ph sz="half" idx="2"/>
          </p:nvPr>
        </p:nvPicPr>
        <p:blipFill>
          <a:blip r:embed="rId2" cstate="print"/>
          <a:srcRect/>
          <a:stretch>
            <a:fillRect/>
          </a:stretch>
        </p:blipFill>
        <p:spPr bwMode="auto">
          <a:xfrm>
            <a:off x="228600" y="1905000"/>
            <a:ext cx="3276600" cy="2166618"/>
          </a:xfrm>
          <a:prstGeom prst="rect">
            <a:avLst/>
          </a:prstGeom>
          <a:noFill/>
        </p:spPr>
      </p:pic>
      <p:sp>
        <p:nvSpPr>
          <p:cNvPr id="6" name="Content Placeholder 5"/>
          <p:cNvSpPr>
            <a:spLocks noGrp="1"/>
          </p:cNvSpPr>
          <p:nvPr>
            <p:ph sz="quarter" idx="4"/>
          </p:nvPr>
        </p:nvSpPr>
        <p:spPr>
          <a:xfrm>
            <a:off x="3657600" y="1524000"/>
            <a:ext cx="5029200" cy="5105400"/>
          </a:xfrm>
        </p:spPr>
        <p:txBody>
          <a:bodyPr/>
          <a:lstStyle/>
          <a:p>
            <a:r>
              <a:rPr lang="en-US" dirty="0" smtClean="0"/>
              <a:t>It is concerned with quantitative aspects of physical inputs. Given the technology and the nature of the product, the </a:t>
            </a:r>
            <a:r>
              <a:rPr lang="en-US" b="1" dirty="0" smtClean="0"/>
              <a:t>managerial economist</a:t>
            </a:r>
            <a:r>
              <a:rPr lang="en-US" dirty="0" smtClean="0"/>
              <a:t> studies the production function of the firm-the economies and diseconomies of scale, the minimum efficient scale of the plant </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INFRASTURCTURAL DEVELOPMENTS </a:t>
            </a:r>
            <a:endParaRPr lang="en-US" dirty="0"/>
          </a:p>
        </p:txBody>
      </p:sp>
      <p:sp>
        <p:nvSpPr>
          <p:cNvPr id="4" name="Content Placeholder 3"/>
          <p:cNvSpPr>
            <a:spLocks noGrp="1"/>
          </p:cNvSpPr>
          <p:nvPr>
            <p:ph sz="half" idx="2"/>
          </p:nvPr>
        </p:nvSpPr>
        <p:spPr>
          <a:xfrm>
            <a:off x="838200" y="1447800"/>
            <a:ext cx="7391400" cy="5105400"/>
          </a:xfrm>
        </p:spPr>
        <p:txBody>
          <a:bodyPr>
            <a:normAutofit/>
          </a:bodyPr>
          <a:lstStyle/>
          <a:p>
            <a:r>
              <a:rPr lang="en-US" dirty="0" smtClean="0"/>
              <a:t>These are the visible and noticeable changes and developments in the situation of the country and some of these infrastructural developments in which engineering law and managerial economics has embedded on us are ; economic growth in which our economy as a whole improves and become stringer and better than ever, provision of jobs; job opportunities would be provided due to this particular studies having a valuable knowledge could get you hooked up with a really good job, and it also delivers vital services to the country.</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SOME CHALLENGES FACED AND THE WAY FORWARD</a:t>
            </a:r>
            <a:endParaRPr lang="en-US" dirty="0"/>
          </a:p>
        </p:txBody>
      </p:sp>
      <p:sp>
        <p:nvSpPr>
          <p:cNvPr id="4" name="Content Placeholder 3"/>
          <p:cNvSpPr>
            <a:spLocks noGrp="1"/>
          </p:cNvSpPr>
          <p:nvPr>
            <p:ph sz="half" idx="2"/>
          </p:nvPr>
        </p:nvSpPr>
        <p:spPr>
          <a:xfrm>
            <a:off x="762000" y="1524000"/>
            <a:ext cx="7696200" cy="5029200"/>
          </a:xfrm>
        </p:spPr>
        <p:txBody>
          <a:bodyPr>
            <a:normAutofit fontScale="92500"/>
          </a:bodyPr>
          <a:lstStyle/>
          <a:p>
            <a:r>
              <a:rPr lang="en-US" dirty="0"/>
              <a:t>Engineering as a human Endeavour is also facing numerous additional challenges of its own, including attracting and retaining broader cross-sections of our youth, particularly women; strengthening the educational enterprise; forging more effective interdisciplinary alliances with the natural and social sciences and the arts; enhancing our focus on innovation, entrepreneurship and job creation, and; promoting increased public awareness and support for the engineering enterprise. This volume, the first UNESCO Report on engineering, is an attempt to contribute to greater international understanding of the issues, challenges and opportunities facing engineering, with a particular focus on contributions of our discipline to sustainable development.</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685800"/>
            <a:ext cx="8229600" cy="5135562"/>
          </a:xfrm>
        </p:spPr>
        <p:txBody>
          <a:bodyPr>
            <a:normAutofit/>
          </a:bodyPr>
          <a:lstStyle/>
          <a:p>
            <a:r>
              <a:rPr lang="en-US" sz="6000" i="1" dirty="0" smtClean="0"/>
              <a:t>             THANK YOU</a:t>
            </a:r>
            <a:endParaRPr lang="en-US" sz="6000" i="1"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113</TotalTime>
  <Words>480</Words>
  <Application>Microsoft Office PowerPoint</Application>
  <PresentationFormat>On-screen Show (4:3)</PresentationFormat>
  <Paragraphs>22</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Module</vt:lpstr>
      <vt:lpstr>BENSON GABRIEL</vt:lpstr>
      <vt:lpstr>ENGINEERING LAW AND MANAGERIAL ECONOMICS FOR FOR INFRASTRUCTURAL DEVELOPMENT IN NIGERIA: CHALLENGES AND WAY FORWARD  </vt:lpstr>
      <vt:lpstr>What is ENGINEERINEERING?</vt:lpstr>
      <vt:lpstr>What is ECONOMICS?</vt:lpstr>
      <vt:lpstr>What is MANAGERIAL ECONOMICS?</vt:lpstr>
      <vt:lpstr>What is ENGINEERING AND MANAGERIAL ECONOMICS?</vt:lpstr>
      <vt:lpstr>INFRASTURCTURAL DEVELOPMENTS </vt:lpstr>
      <vt:lpstr>SOME CHALLENGES FACED AND THE WAY FORWARD</vt:lpstr>
      <vt:lpstr>             THANK YOU</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Windows User</dc:creator>
  <cp:lastModifiedBy>Windows User</cp:lastModifiedBy>
  <cp:revision>9</cp:revision>
  <dcterms:created xsi:type="dcterms:W3CDTF">2020-04-12T21:43:23Z</dcterms:created>
  <dcterms:modified xsi:type="dcterms:W3CDTF">2020-04-12T23:37:23Z</dcterms:modified>
</cp:coreProperties>
</file>