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3" r:id="rId6"/>
    <p:sldId id="264" r:id="rId7"/>
    <p:sldId id="265" r:id="rId8"/>
    <p:sldId id="266" r:id="rId9"/>
    <p:sldId id="267" r:id="rId10"/>
    <p:sldId id="268" r:id="rId11"/>
    <p:sldId id="269" r:id="rId12"/>
    <p:sldId id="270" r:id="rId13"/>
    <p:sldId id="271" r:id="rId14"/>
    <p:sldId id="26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718457"/>
            <a:ext cx="8915399" cy="3043646"/>
          </a:xfrm>
        </p:spPr>
        <p:txBody>
          <a:bodyPr>
            <a:noAutofit/>
          </a:bodyPr>
          <a:lstStyle/>
          <a:p>
            <a:r>
              <a:rPr lang="en-US" sz="3200" b="1" dirty="0">
                <a:effectLst>
                  <a:outerShdw blurRad="38100" dist="38100" dir="2700000" algn="tl">
                    <a:srgbClr val="000000">
                      <a:alpha val="43137"/>
                    </a:srgbClr>
                  </a:outerShdw>
                </a:effectLst>
              </a:rPr>
              <a:t>COMPREHENSIVE RESEARCH ON</a:t>
            </a:r>
            <a:br>
              <a:rPr lang="en-US" sz="3200" b="1" dirty="0">
                <a:effectLst>
                  <a:outerShdw blurRad="38100" dist="38100" dir="2700000" algn="tl">
                    <a:srgbClr val="000000">
                      <a:alpha val="43137"/>
                    </a:srgbClr>
                  </a:outerShdw>
                </a:effectLst>
              </a:rPr>
            </a:br>
            <a:r>
              <a:rPr lang="en-US" sz="3200" b="1" dirty="0">
                <a:effectLst>
                  <a:outerShdw blurRad="38100" dist="38100" dir="2700000" algn="tl">
                    <a:srgbClr val="000000">
                      <a:alpha val="43137"/>
                    </a:srgbClr>
                  </a:outerShdw>
                </a:effectLst>
              </a:rPr>
              <a:t>“CRITICAL ASSESSMENT OF LEGAL IMPLICATIONS AND ECONOMIC IMPACT OF LOCKDOWN OF ACTIVITIES IN NIGERIA”</a:t>
            </a:r>
            <a:br>
              <a:rPr lang="en-US" sz="3200" b="1" dirty="0">
                <a:effectLst>
                  <a:outerShdw blurRad="38100" dist="38100" dir="2700000" algn="tl">
                    <a:srgbClr val="000000">
                      <a:alpha val="43137"/>
                    </a:srgbClr>
                  </a:outerShdw>
                </a:effectLst>
              </a:rPr>
            </a:br>
            <a:endParaRPr lang="en-US" sz="3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589212" y="3370217"/>
            <a:ext cx="8915399" cy="3487782"/>
          </a:xfrm>
        </p:spPr>
        <p:txBody>
          <a:bodyPr>
            <a:normAutofit/>
          </a:bodyPr>
          <a:lstStyle/>
          <a:p>
            <a:endParaRPr lang="en-US" sz="2400" b="1" i="1" dirty="0" smtClean="0"/>
          </a:p>
          <a:p>
            <a:r>
              <a:rPr lang="en-US" sz="2400" b="1" i="1" dirty="0" smtClean="0"/>
              <a:t>WRITTEN </a:t>
            </a:r>
            <a:r>
              <a:rPr lang="en-US" sz="2400" b="1" i="1" dirty="0"/>
              <a:t>BY</a:t>
            </a:r>
          </a:p>
          <a:p>
            <a:pPr algn="ctr"/>
            <a:r>
              <a:rPr lang="en-US" sz="2400" b="1" i="1" dirty="0" smtClean="0"/>
              <a:t>ELUWA </a:t>
            </a:r>
            <a:r>
              <a:rPr lang="en-US" sz="2400" b="1" i="1" dirty="0"/>
              <a:t>TOCHUKWU DIVINE JESSICA</a:t>
            </a:r>
          </a:p>
          <a:p>
            <a:pPr algn="ctr"/>
            <a:r>
              <a:rPr lang="en-US" sz="2400" b="1" i="1" dirty="0" smtClean="0"/>
              <a:t>17/ENG07/010 </a:t>
            </a:r>
            <a:endParaRPr lang="en-US" sz="2400" b="1" i="1" dirty="0"/>
          </a:p>
          <a:p>
            <a:pPr algn="ctr"/>
            <a:r>
              <a:rPr lang="en-US" sz="2400" b="1" i="1" dirty="0" smtClean="0"/>
              <a:t>ENGINEERING </a:t>
            </a:r>
            <a:r>
              <a:rPr lang="en-US" sz="2400" b="1" i="1" dirty="0"/>
              <a:t>LAW AND MANAGERIAL ECONOMICS</a:t>
            </a:r>
          </a:p>
          <a:p>
            <a:r>
              <a:rPr lang="en-US" sz="2400" b="1" i="1" dirty="0"/>
              <a:t>TO BE SUBMITTED TO; ENGR OYEBODE</a:t>
            </a:r>
          </a:p>
          <a:p>
            <a:endParaRPr lang="en-US" sz="2400" b="1" i="1" dirty="0"/>
          </a:p>
          <a:p>
            <a:endParaRPr lang="en-US" sz="2400" b="1" i="1" dirty="0"/>
          </a:p>
        </p:txBody>
      </p:sp>
    </p:spTree>
    <p:extLst>
      <p:ext uri="{BB962C8B-B14F-4D97-AF65-F5344CB8AC3E}">
        <p14:creationId xmlns:p14="http://schemas.microsoft.com/office/powerpoint/2010/main" val="1335264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POSSIBLE SOLUTIONS</a:t>
            </a:r>
            <a:endParaRPr lang="en-US" dirty="0"/>
          </a:p>
        </p:txBody>
      </p:sp>
      <p:sp>
        <p:nvSpPr>
          <p:cNvPr id="3" name="Content Placeholder 2"/>
          <p:cNvSpPr>
            <a:spLocks noGrp="1"/>
          </p:cNvSpPr>
          <p:nvPr>
            <p:ph idx="1"/>
          </p:nvPr>
        </p:nvSpPr>
        <p:spPr/>
        <p:txBody>
          <a:bodyPr/>
          <a:lstStyle/>
          <a:p>
            <a:pPr lvl="0"/>
            <a:r>
              <a:rPr lang="en-US" sz="2400" dirty="0"/>
              <a:t>Insurance </a:t>
            </a:r>
            <a:r>
              <a:rPr lang="en-US" sz="2400" dirty="0" smtClean="0"/>
              <a:t>Policy; </a:t>
            </a:r>
            <a:endParaRPr lang="en-US" sz="2400" dirty="0"/>
          </a:p>
          <a:p>
            <a:pPr marL="0" indent="0">
              <a:buNone/>
            </a:pPr>
            <a:r>
              <a:rPr lang="en-US" sz="2400" dirty="0" smtClean="0"/>
              <a:t> </a:t>
            </a:r>
            <a:r>
              <a:rPr lang="en-US" sz="2400" dirty="0"/>
              <a:t>Commercial entities having "All-Risks Insurance" and "Special Perils Insurance" as well as "Consequential Loss Insurance" and the like, should review the terms of such policies or seek appropriate professional advice, on whether the current Coronavirus scourge could be accommodated in the risks insured against</a:t>
            </a:r>
            <a:r>
              <a:rPr lang="en-US" dirty="0"/>
              <a:t>.</a:t>
            </a:r>
          </a:p>
          <a:p>
            <a:endParaRPr lang="en-US" dirty="0"/>
          </a:p>
        </p:txBody>
      </p:sp>
    </p:spTree>
    <p:extLst>
      <p:ext uri="{BB962C8B-B14F-4D97-AF65-F5344CB8AC3E}">
        <p14:creationId xmlns:p14="http://schemas.microsoft.com/office/powerpoint/2010/main" val="130638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POSSIBLE SOLUTIONS</a:t>
            </a:r>
            <a:endParaRPr lang="en-US" dirty="0"/>
          </a:p>
        </p:txBody>
      </p:sp>
      <p:sp>
        <p:nvSpPr>
          <p:cNvPr id="3" name="Content Placeholder 2"/>
          <p:cNvSpPr>
            <a:spLocks noGrp="1"/>
          </p:cNvSpPr>
          <p:nvPr>
            <p:ph idx="1"/>
          </p:nvPr>
        </p:nvSpPr>
        <p:spPr/>
        <p:txBody>
          <a:bodyPr>
            <a:noAutofit/>
          </a:bodyPr>
          <a:lstStyle/>
          <a:p>
            <a:pPr lvl="0"/>
            <a:r>
              <a:rPr lang="en-US" sz="2400" dirty="0"/>
              <a:t>Business Continuity </a:t>
            </a:r>
            <a:r>
              <a:rPr lang="en-US" sz="2400" dirty="0" smtClean="0"/>
              <a:t>Plan;</a:t>
            </a:r>
          </a:p>
          <a:p>
            <a:pPr marL="0" lvl="0" indent="0">
              <a:buNone/>
            </a:pPr>
            <a:r>
              <a:rPr lang="en-US" sz="2400" dirty="0" smtClean="0"/>
              <a:t>The </a:t>
            </a:r>
            <a:r>
              <a:rPr lang="en-US" sz="2400" dirty="0"/>
              <a:t>COVID-19 pandemic is changing the world of work. For enterprises without a contingency plan, the economic adverse effect of the pandemic could be extremely devastating. In view of present realities, commercial entities should invest in system automation whereby services can be provided remotely to their clients or customers, in times of natural disasters, widespread plaques or lockdown. For entities relying on delivery of services, the inclusion of provisions in the contract obliging the service provider to have a robust business continuity plan will be important.</a:t>
            </a:r>
          </a:p>
          <a:p>
            <a:endParaRPr lang="en-US" sz="2400" dirty="0"/>
          </a:p>
        </p:txBody>
      </p:sp>
    </p:spTree>
    <p:extLst>
      <p:ext uri="{BB962C8B-B14F-4D97-AF65-F5344CB8AC3E}">
        <p14:creationId xmlns:p14="http://schemas.microsoft.com/office/powerpoint/2010/main" val="3080652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400" dirty="0"/>
              <a:t>We encourage African businesses affected by coronavirus to consider and institute some of the measures recommended in this material and engage legal counsel to ensure legally compliant strategies. Businesses should keep up to date with all news and insights during COVID-19 and order their engagements accordingly as we all assess the scale and impact of this outbreak on African businesses and global markets.</a:t>
            </a:r>
          </a:p>
        </p:txBody>
      </p:sp>
    </p:spTree>
    <p:extLst>
      <p:ext uri="{BB962C8B-B14F-4D97-AF65-F5344CB8AC3E}">
        <p14:creationId xmlns:p14="http://schemas.microsoft.com/office/powerpoint/2010/main" val="452182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5400" b="1" dirty="0" smtClean="0">
                <a:solidFill>
                  <a:schemeClr val="tx2">
                    <a:lumMod val="40000"/>
                    <a:lumOff val="60000"/>
                  </a:schemeClr>
                </a:solidFill>
                <a:effectLst>
                  <a:outerShdw blurRad="38100" dist="38100" dir="2700000" algn="tl">
                    <a:srgbClr val="000000">
                      <a:alpha val="43137"/>
                    </a:srgbClr>
                  </a:outerShdw>
                </a:effectLst>
              </a:rPr>
              <a:t>PLEASE STAY SAFE</a:t>
            </a:r>
          </a:p>
          <a:p>
            <a:pPr marL="0" indent="0" algn="ctr">
              <a:buNone/>
            </a:pPr>
            <a:r>
              <a:rPr lang="en-US" sz="5400" b="1" dirty="0" smtClean="0">
                <a:solidFill>
                  <a:schemeClr val="tx2">
                    <a:lumMod val="40000"/>
                    <a:lumOff val="60000"/>
                  </a:schemeClr>
                </a:solidFill>
                <a:effectLst>
                  <a:outerShdw blurRad="38100" dist="38100" dir="2700000" algn="tl">
                    <a:srgbClr val="000000">
                      <a:alpha val="43137"/>
                    </a:srgbClr>
                  </a:outerShdw>
                </a:effectLst>
              </a:rPr>
              <a:t>AND WISHING YOU A HAPPY EASTER</a:t>
            </a:r>
            <a:endParaRPr lang="en-US" sz="5400" b="1" dirty="0">
              <a:solidFill>
                <a:schemeClr val="tx2">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2818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4" name="Content Placeholder 3"/>
          <p:cNvPicPr>
            <a:picLocks noGrp="1" noChangeAspect="1"/>
          </p:cNvPicPr>
          <p:nvPr>
            <p:ph idx="1"/>
          </p:nvPr>
        </p:nvPicPr>
        <p:blipFill>
          <a:blip r:embed="rId2"/>
          <a:stretch>
            <a:fillRect/>
          </a:stretch>
        </p:blipFill>
        <p:spPr>
          <a:xfrm>
            <a:off x="1410789" y="2133600"/>
            <a:ext cx="9886655" cy="3778250"/>
          </a:xfrm>
          <a:prstGeom prst="rect">
            <a:avLst/>
          </a:prstGeom>
        </p:spPr>
      </p:pic>
    </p:spTree>
    <p:extLst>
      <p:ext uri="{BB962C8B-B14F-4D97-AF65-F5344CB8AC3E}">
        <p14:creationId xmlns:p14="http://schemas.microsoft.com/office/powerpoint/2010/main" val="325153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coronavirus? </a:t>
            </a:r>
            <a:br>
              <a:rPr lang="en-US" dirty="0"/>
            </a:br>
            <a:endParaRPr lang="en-US" dirty="0"/>
          </a:p>
        </p:txBody>
      </p:sp>
      <p:sp>
        <p:nvSpPr>
          <p:cNvPr id="3" name="Content Placeholder 2"/>
          <p:cNvSpPr>
            <a:spLocks noGrp="1"/>
          </p:cNvSpPr>
          <p:nvPr>
            <p:ph idx="1"/>
          </p:nvPr>
        </p:nvSpPr>
        <p:spPr/>
        <p:txBody>
          <a:bodyPr/>
          <a:lstStyle/>
          <a:p>
            <a:r>
              <a:rPr lang="en-US" dirty="0" smtClean="0"/>
              <a:t>According </a:t>
            </a:r>
            <a:r>
              <a:rPr lang="en-US" dirty="0"/>
              <a:t>to the WHO, Coronaviruses are a large family of viruses which may cause illness in animals or humans.  In humans, several coronaviruses are known to cause respiratory infections ranging from the common cold to more severe diseases such as Middle East Respiratory Syndrome (MERS) and Severe Acute Respiratory Syndrome (SARS). The most recently discovered coronavirus causes coronavirus disease COVID-19.</a:t>
            </a:r>
          </a:p>
          <a:p>
            <a:r>
              <a:rPr lang="en-US" dirty="0"/>
              <a:t>COVID-19 is the infectious disease caused by the most recently discovered coronavirus. This new virus and disease were unknown before the outbreak began in Wuhan, China, in December 2019</a:t>
            </a:r>
          </a:p>
          <a:p>
            <a:endParaRPr lang="en-US" dirty="0"/>
          </a:p>
        </p:txBody>
      </p:sp>
    </p:spTree>
    <p:extLst>
      <p:ext uri="{BB962C8B-B14F-4D97-AF65-F5344CB8AC3E}">
        <p14:creationId xmlns:p14="http://schemas.microsoft.com/office/powerpoint/2010/main" val="2888207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What are the symptoms of COVID-19?</a:t>
            </a:r>
            <a:r>
              <a:rPr lang="en-US" dirty="0"/>
              <a:t>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a:t>
            </a:r>
            <a:r>
              <a:rPr lang="en-US" sz="2800" dirty="0"/>
              <a:t>most common symptoms of COVID-19 are fever, tiredness, and dry cough. Some patients may have aches and pains, nasal congestion, runny nose, sore throat or diarrhea. These symptoms are usually mild and begin gradually. Some people become infected but don’t develop any symptoms and don't feel unwell. Most people (about 80%) recover from the disease without needing special treatment</a:t>
            </a:r>
            <a:r>
              <a:rPr lang="en-US" dirty="0"/>
              <a:t>. </a:t>
            </a:r>
          </a:p>
        </p:txBody>
      </p:sp>
    </p:spTree>
    <p:extLst>
      <p:ext uri="{BB962C8B-B14F-4D97-AF65-F5344CB8AC3E}">
        <p14:creationId xmlns:p14="http://schemas.microsoft.com/office/powerpoint/2010/main" val="2778691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ASSESSMENT OF THE LOCKDOWN OF ACTIVITIES IN NIGERIA</a:t>
            </a:r>
          </a:p>
        </p:txBody>
      </p:sp>
      <p:sp>
        <p:nvSpPr>
          <p:cNvPr id="3" name="Content Placeholder 2"/>
          <p:cNvSpPr>
            <a:spLocks noGrp="1"/>
          </p:cNvSpPr>
          <p:nvPr>
            <p:ph idx="1"/>
          </p:nvPr>
        </p:nvSpPr>
        <p:spPr/>
        <p:txBody>
          <a:bodyPr>
            <a:normAutofit/>
          </a:bodyPr>
          <a:lstStyle/>
          <a:p>
            <a:r>
              <a:rPr lang="en-US" sz="2800" dirty="0"/>
              <a:t>Nigeria is one of many countries to shut down </a:t>
            </a:r>
            <a:r>
              <a:rPr lang="en-US" sz="2800" dirty="0" smtClean="0"/>
              <a:t>economic </a:t>
            </a:r>
            <a:r>
              <a:rPr lang="en-US" sz="2800" dirty="0"/>
              <a:t>activities to prevent the rapid spread of the coronavirus pandemic. Most, especially developed nations, have implemented economic support measures to mitigate the impact of lockdowns on their economies.</a:t>
            </a:r>
          </a:p>
        </p:txBody>
      </p:sp>
    </p:spTree>
    <p:extLst>
      <p:ext uri="{BB962C8B-B14F-4D97-AF65-F5344CB8AC3E}">
        <p14:creationId xmlns:p14="http://schemas.microsoft.com/office/powerpoint/2010/main" val="2866871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marR="0" lvl="0" indent="-342900">
              <a:lnSpc>
                <a:spcPct val="107000"/>
              </a:lnSpc>
              <a:spcBef>
                <a:spcPts val="0"/>
              </a:spcBef>
              <a:spcAft>
                <a:spcPts val="800"/>
              </a:spcAft>
              <a:tabLst>
                <a:tab pos="1714500" algn="l"/>
              </a:tabLst>
            </a:pPr>
            <a:r>
              <a:rPr lang="en-US" u="sng" dirty="0">
                <a:latin typeface="Calibri" panose="020F0502020204030204" pitchFamily="34" charset="0"/>
                <a:ea typeface="Calibri" panose="020F0502020204030204" pitchFamily="34" charset="0"/>
                <a:cs typeface="Times New Roman" panose="02020603050405020304" pitchFamily="18" charset="0"/>
              </a:rPr>
              <a:t>IMPACT IN THE OIL AND GAS INDUSTRY</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fontScale="92500"/>
          </a:bodyPr>
          <a:lstStyle/>
          <a:p>
            <a:r>
              <a:rPr lang="en-US" sz="2400" b="1" dirty="0">
                <a:effectLst>
                  <a:outerShdw blurRad="38100" dist="38100" dir="2700000" algn="tl">
                    <a:srgbClr val="000000">
                      <a:alpha val="43137"/>
                    </a:srgbClr>
                  </a:outerShdw>
                </a:effectLst>
              </a:rPr>
              <a:t>Oil price </a:t>
            </a:r>
            <a:r>
              <a:rPr lang="en-US" sz="2400" b="1" dirty="0" smtClean="0">
                <a:effectLst>
                  <a:outerShdw blurRad="38100" dist="38100" dir="2700000" algn="tl">
                    <a:srgbClr val="000000">
                      <a:alpha val="43137"/>
                    </a:srgbClr>
                  </a:outerShdw>
                </a:effectLst>
              </a:rPr>
              <a:t>crash</a:t>
            </a:r>
            <a:r>
              <a:rPr lang="en-US" sz="2400" dirty="0" smtClean="0"/>
              <a:t>; </a:t>
            </a:r>
            <a:r>
              <a:rPr lang="en-US" sz="2400" dirty="0"/>
              <a:t>One important impact of the coronavirus outbreak on the downstream oil industry is that the price of crude oil has fallen significantly in a short time, taking billions off the stock prices of major oil and gas companies.</a:t>
            </a:r>
          </a:p>
          <a:p>
            <a:pPr marL="0" indent="0">
              <a:buNone/>
            </a:pPr>
            <a:endParaRPr lang="en-US" dirty="0"/>
          </a:p>
          <a:p>
            <a:r>
              <a:rPr lang="en-US" sz="2400" b="1" dirty="0">
                <a:effectLst>
                  <a:outerShdw blurRad="38100" dist="38100" dir="2700000" algn="tl">
                    <a:srgbClr val="000000">
                      <a:alpha val="43137"/>
                    </a:srgbClr>
                  </a:outerShdw>
                </a:effectLst>
              </a:rPr>
              <a:t>Demand </a:t>
            </a:r>
            <a:r>
              <a:rPr lang="en-US" sz="2400" b="1" dirty="0" smtClean="0">
                <a:effectLst>
                  <a:outerShdw blurRad="38100" dist="38100" dir="2700000" algn="tl">
                    <a:srgbClr val="000000">
                      <a:alpha val="43137"/>
                    </a:srgbClr>
                  </a:outerShdw>
                </a:effectLst>
              </a:rPr>
              <a:t>drops</a:t>
            </a:r>
            <a:r>
              <a:rPr lang="en-US" sz="2400" dirty="0" smtClean="0"/>
              <a:t>; </a:t>
            </a:r>
            <a:r>
              <a:rPr lang="en-US" sz="2400" dirty="0"/>
              <a:t>As demand decreases in Europe and the US, China is hoping to restore production. However, in its monthly report, the International Energy Agency predicted an annual decrease in demand of 90,000 barrels per day, the largest fall in a decade.</a:t>
            </a:r>
          </a:p>
          <a:p>
            <a:endParaRPr lang="en-US" sz="2400" dirty="0" smtClean="0"/>
          </a:p>
          <a:p>
            <a:endParaRPr lang="en-US" dirty="0" smtClean="0"/>
          </a:p>
        </p:txBody>
      </p:sp>
    </p:spTree>
    <p:extLst>
      <p:ext uri="{BB962C8B-B14F-4D97-AF65-F5344CB8AC3E}">
        <p14:creationId xmlns:p14="http://schemas.microsoft.com/office/powerpoint/2010/main" val="3878962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u="sng" dirty="0"/>
              <a:t>IMPACT ON AGGREGATE DEMAND</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dirty="0"/>
              <a:t>In Nigeria, efforts were already being made to bolster aggregate demand through increased government spending and tax cuts for businesses. The public budget increased from 8.83 trillion naira ($24.53 billion) in 2019 to 10.59 trillion naira ($29.42 billion) in </a:t>
            </a:r>
            <a:r>
              <a:rPr lang="en-US" sz="2400" dirty="0" smtClean="0"/>
              <a:t>2020</a:t>
            </a:r>
            <a:endParaRPr lang="en-US" sz="3200" dirty="0" smtClean="0"/>
          </a:p>
          <a:p>
            <a:r>
              <a:rPr lang="en-US" sz="2400" dirty="0"/>
              <a:t>Unfortunately, the COVID-19 crisis is causing all components of aggregate demand, except for government purchases, to fall </a:t>
            </a:r>
            <a:endParaRPr lang="en-US" sz="2400" dirty="0" smtClean="0"/>
          </a:p>
          <a:p>
            <a:pPr marL="0" indent="0">
              <a:buNone/>
            </a:pPr>
            <a:endParaRPr lang="en-US" sz="3200" dirty="0"/>
          </a:p>
        </p:txBody>
      </p:sp>
    </p:spTree>
    <p:extLst>
      <p:ext uri="{BB962C8B-B14F-4D97-AF65-F5344CB8AC3E}">
        <p14:creationId xmlns:p14="http://schemas.microsoft.com/office/powerpoint/2010/main" val="1922834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ow the COVID-19 pandemic affects the components of aggregate demand"/>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90057" y="287383"/>
            <a:ext cx="9993086" cy="6413863"/>
          </a:xfrm>
          <a:prstGeom prst="rect">
            <a:avLst/>
          </a:prstGeom>
          <a:noFill/>
          <a:ln>
            <a:noFill/>
          </a:ln>
        </p:spPr>
      </p:pic>
    </p:spTree>
    <p:extLst>
      <p:ext uri="{BB962C8B-B14F-4D97-AF65-F5344CB8AC3E}">
        <p14:creationId xmlns:p14="http://schemas.microsoft.com/office/powerpoint/2010/main" val="1003565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544325"/>
          </a:xfrm>
        </p:spPr>
        <p:txBody>
          <a:bodyPr>
            <a:normAutofit fontScale="90000"/>
          </a:bodyPr>
          <a:lstStyle/>
          <a:p>
            <a:r>
              <a:rPr lang="en-US" sz="3100" b="1" u="sng" dirty="0"/>
              <a:t>CRITICAL ASSESSMENT OF THE LEGAL IMPLICATIONS CAUSED BY THE LOCKDOWN OF ACTIVITIES IN NIGERIA</a:t>
            </a:r>
            <a:r>
              <a:rPr lang="en-US" dirty="0"/>
              <a:t/>
            </a:r>
            <a:br>
              <a:rPr lang="en-US" dirty="0"/>
            </a:br>
            <a:endParaRPr lang="en-US" dirty="0"/>
          </a:p>
        </p:txBody>
      </p:sp>
      <p:sp>
        <p:nvSpPr>
          <p:cNvPr id="3" name="Content Placeholder 2"/>
          <p:cNvSpPr>
            <a:spLocks noGrp="1"/>
          </p:cNvSpPr>
          <p:nvPr>
            <p:ph idx="1"/>
          </p:nvPr>
        </p:nvSpPr>
        <p:spPr>
          <a:xfrm>
            <a:off x="2589212" y="2168434"/>
            <a:ext cx="8915400" cy="3742788"/>
          </a:xfrm>
        </p:spPr>
        <p:txBody>
          <a:bodyPr>
            <a:normAutofit fontScale="92500" lnSpcReduction="20000"/>
          </a:bodyPr>
          <a:lstStyle/>
          <a:p>
            <a:r>
              <a:rPr lang="en-US" sz="2000" dirty="0"/>
              <a:t>T</a:t>
            </a:r>
            <a:r>
              <a:rPr lang="en-US" sz="2000" dirty="0" smtClean="0"/>
              <a:t>he </a:t>
            </a:r>
            <a:r>
              <a:rPr lang="en-US" sz="2000" dirty="0"/>
              <a:t>various responses to COVID-19 worldwide (particularly in the most affected economies) have either crippled </a:t>
            </a:r>
            <a:r>
              <a:rPr lang="en-US" sz="2000" dirty="0" smtClean="0"/>
              <a:t>the operations </a:t>
            </a:r>
            <a:r>
              <a:rPr lang="en-US" sz="2000" dirty="0"/>
              <a:t>or adversely affected the international value chain for </a:t>
            </a:r>
            <a:r>
              <a:rPr lang="en-US" sz="2000" dirty="0" smtClean="0"/>
              <a:t>companies </a:t>
            </a:r>
            <a:r>
              <a:rPr lang="en-US" sz="2000" dirty="0"/>
              <a:t>products</a:t>
            </a:r>
            <a:r>
              <a:rPr lang="en-US" sz="2000" dirty="0" smtClean="0"/>
              <a:t>.</a:t>
            </a:r>
          </a:p>
          <a:p>
            <a:pPr marL="0" indent="0">
              <a:buNone/>
            </a:pPr>
            <a:r>
              <a:rPr lang="en-US" b="1" dirty="0" smtClean="0">
                <a:effectLst>
                  <a:outerShdw blurRad="38100" dist="38100" dir="2700000" algn="tl">
                    <a:srgbClr val="000000">
                      <a:alpha val="43137"/>
                    </a:srgbClr>
                  </a:outerShdw>
                </a:effectLst>
              </a:rPr>
              <a:t>We have considered a few enterprises/contractual arrangements below</a:t>
            </a:r>
            <a:r>
              <a:rPr lang="en-US" dirty="0" smtClean="0"/>
              <a:t>:</a:t>
            </a:r>
          </a:p>
          <a:p>
            <a:r>
              <a:rPr lang="en-US" dirty="0" smtClean="0"/>
              <a:t>Financing </a:t>
            </a:r>
          </a:p>
          <a:p>
            <a:pPr lvl="0"/>
            <a:r>
              <a:rPr lang="en-US" dirty="0"/>
              <a:t>Employment  </a:t>
            </a:r>
          </a:p>
          <a:p>
            <a:pPr lvl="0"/>
            <a:r>
              <a:rPr lang="en-US" dirty="0"/>
              <a:t>Aviation, Shipping &amp; Logistics   </a:t>
            </a:r>
          </a:p>
          <a:p>
            <a:pPr lvl="0"/>
            <a:r>
              <a:rPr lang="en-US" dirty="0"/>
              <a:t>Tourism &amp; Entertainment </a:t>
            </a:r>
            <a:endParaRPr lang="en-US" dirty="0" smtClean="0"/>
          </a:p>
          <a:p>
            <a:r>
              <a:rPr lang="en-US" dirty="0" smtClean="0"/>
              <a:t> </a:t>
            </a:r>
            <a:r>
              <a:rPr lang="en-US" dirty="0"/>
              <a:t>Construction &amp; Mining</a:t>
            </a:r>
          </a:p>
          <a:p>
            <a:r>
              <a:rPr lang="en-US" dirty="0"/>
              <a:t>Healthcare</a:t>
            </a:r>
          </a:p>
          <a:p>
            <a:pPr lvl="0"/>
            <a:r>
              <a:rPr lang="en-US" dirty="0" smtClean="0"/>
              <a:t>African Trade.</a:t>
            </a:r>
          </a:p>
          <a:p>
            <a:endParaRPr lang="en-US" sz="2000" dirty="0"/>
          </a:p>
          <a:p>
            <a:endParaRPr lang="en-US" dirty="0"/>
          </a:p>
        </p:txBody>
      </p:sp>
    </p:spTree>
    <p:extLst>
      <p:ext uri="{BB962C8B-B14F-4D97-AF65-F5344CB8AC3E}">
        <p14:creationId xmlns:p14="http://schemas.microsoft.com/office/powerpoint/2010/main" val="258472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84922"/>
            <a:ext cx="8911687" cy="1280890"/>
          </a:xfrm>
        </p:spPr>
        <p:txBody>
          <a:bodyPr/>
          <a:lstStyle/>
          <a:p>
            <a:r>
              <a:rPr lang="en-US" b="1" dirty="0" smtClean="0">
                <a:effectLst>
                  <a:outerShdw blurRad="38100" dist="38100" dir="2700000" algn="tl">
                    <a:srgbClr val="000000">
                      <a:alpha val="43137"/>
                    </a:srgbClr>
                  </a:outerShdw>
                </a:effectLst>
              </a:rPr>
              <a:t>POSSIBLE SOLUTIONS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lvl="0"/>
            <a:r>
              <a:rPr lang="en-US" sz="2400" dirty="0"/>
              <a:t>Force </a:t>
            </a:r>
            <a:r>
              <a:rPr lang="en-US" sz="2400" dirty="0" smtClean="0"/>
              <a:t>Majeure;</a:t>
            </a:r>
            <a:endParaRPr lang="en-US" sz="2400" dirty="0"/>
          </a:p>
          <a:p>
            <a:pPr marL="0" indent="0">
              <a:buNone/>
            </a:pPr>
            <a:r>
              <a:rPr lang="en-US" sz="2400" dirty="0" smtClean="0"/>
              <a:t> </a:t>
            </a:r>
            <a:r>
              <a:rPr lang="en-US" sz="2400" dirty="0"/>
              <a:t>Most commercial agreements contain force majeure clauses, included to protect the positions of parties to such agreements, in case certain events (defined in the agreement) occur to prevent performance of contractual obligations. Such circumstances usually include natural disasters, otherwise known as "acts of god", such as earthquakes, tsunamis, plagues or "serious epidemic". Force majeure events can also include "acts of man" which are reasonably unforeseeable and disruptive in nature, such as an industrial action.</a:t>
            </a:r>
          </a:p>
          <a:p>
            <a:endParaRPr lang="en-US" dirty="0"/>
          </a:p>
        </p:txBody>
      </p:sp>
    </p:spTree>
    <p:extLst>
      <p:ext uri="{BB962C8B-B14F-4D97-AF65-F5344CB8AC3E}">
        <p14:creationId xmlns:p14="http://schemas.microsoft.com/office/powerpoint/2010/main" val="110661167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169</TotalTime>
  <Words>832</Words>
  <Application>Microsoft Office PowerPoint</Application>
  <PresentationFormat>Widescreen</PresentationFormat>
  <Paragraphs>45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Times New Roman</vt:lpstr>
      <vt:lpstr>Wingdings 3</vt:lpstr>
      <vt:lpstr>Wisp</vt:lpstr>
      <vt:lpstr>COMPREHENSIVE RESEARCH ON “CRITICAL ASSESSMENT OF LEGAL IMPLICATIONS AND ECONOMIC IMPACT OF LOCKDOWN OF ACTIVITIES IN NIGERIA” </vt:lpstr>
      <vt:lpstr>What is a coronavirus?  </vt:lpstr>
      <vt:lpstr>What are the symptoms of COVID-19?  </vt:lpstr>
      <vt:lpstr>CRITICAL ASSESSMENT OF THE LOCKDOWN OF ACTIVITIES IN NIGERIA</vt:lpstr>
      <vt:lpstr>IMPACT IN THE OIL AND GAS INDUSTRY </vt:lpstr>
      <vt:lpstr>IMPACT ON AGGREGATE DEMAND </vt:lpstr>
      <vt:lpstr>PowerPoint Presentation</vt:lpstr>
      <vt:lpstr>CRITICAL ASSESSMENT OF THE LEGAL IMPLICATIONS CAUSED BY THE LOCKDOWN OF ACTIVITIES IN NIGERIA </vt:lpstr>
      <vt:lpstr>POSSIBLE SOLUTIONS </vt:lpstr>
      <vt:lpstr>POSSIBLE SOLUTIONS</vt:lpstr>
      <vt:lpstr>POSSIBLE SOLUTIONS</vt:lpstr>
      <vt:lpstr>CONCLUSION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RESEARCH ON “CRITICAL ASSESSMENT OF LEGAL IMPLICATIONS AND ECONOMIC IMPACT OF LOCKDOWN OF ACTIVITIES IN NIGERIA”</dc:title>
  <dc:creator>Divine</dc:creator>
  <cp:lastModifiedBy>Divine</cp:lastModifiedBy>
  <cp:revision>11</cp:revision>
  <dcterms:created xsi:type="dcterms:W3CDTF">2020-04-12T21:04:47Z</dcterms:created>
  <dcterms:modified xsi:type="dcterms:W3CDTF">2020-04-12T23:55:35Z</dcterms:modified>
</cp:coreProperties>
</file>