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DB3AF81-22EF-41FD-A819-E8BE118F5C48}" type="datetimeFigureOut">
              <a:rPr lang="en-US" smtClean="0"/>
              <a:t>4/13/2020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003115F-A8EE-4E2C-91C4-795EFD31D48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B3AF81-22EF-41FD-A819-E8BE118F5C48}"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3115F-A8EE-4E2C-91C4-795EFD31D4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B3AF81-22EF-41FD-A819-E8BE118F5C48}"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3115F-A8EE-4E2C-91C4-795EFD31D4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B3AF81-22EF-41FD-A819-E8BE118F5C48}"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3115F-A8EE-4E2C-91C4-795EFD31D4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B3AF81-22EF-41FD-A819-E8BE118F5C48}"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003115F-A8EE-4E2C-91C4-795EFD31D48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B3AF81-22EF-41FD-A819-E8BE118F5C48}"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3115F-A8EE-4E2C-91C4-795EFD31D4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B3AF81-22EF-41FD-A819-E8BE118F5C48}"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03115F-A8EE-4E2C-91C4-795EFD31D4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B3AF81-22EF-41FD-A819-E8BE118F5C48}"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03115F-A8EE-4E2C-91C4-795EFD31D4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3AF81-22EF-41FD-A819-E8BE118F5C48}"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03115F-A8EE-4E2C-91C4-795EFD31D4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B3AF81-22EF-41FD-A819-E8BE118F5C48}"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3115F-A8EE-4E2C-91C4-795EFD31D4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B3AF81-22EF-41FD-A819-E8BE118F5C48}"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3115F-A8EE-4E2C-91C4-795EFD31D4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DB3AF81-22EF-41FD-A819-E8BE118F5C48}" type="datetimeFigureOut">
              <a:rPr lang="en-US" smtClean="0"/>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03115F-A8EE-4E2C-91C4-795EFD31D48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jstor.org/action/doBasicSearch?si=1&amp;Query=au%3A%22Roy+C.+Anderson%22" TargetMode="External"/><Relationship Id="rId2" Type="http://schemas.openxmlformats.org/officeDocument/2006/relationships/hyperlink" Target="https://www.jstor.org/action/doBasicSearch?si=1&amp;Query=au%3A%22Thomas+P.+Egan%22" TargetMode="External"/><Relationship Id="rId1" Type="http://schemas.openxmlformats.org/officeDocument/2006/relationships/slideLayout" Target="../slideLayouts/slideLayout2.xml"/><Relationship Id="rId5" Type="http://schemas.openxmlformats.org/officeDocument/2006/relationships/hyperlink" Target="https://www.jstor.org/action/doBasicSearch?si=1&amp;Query=au%3A%22Thomson+M.+Whitin%22" TargetMode="External"/><Relationship Id="rId4" Type="http://schemas.openxmlformats.org/officeDocument/2006/relationships/hyperlink" Target="https://www.jstor.org/action/doBasicSearch?si=1&amp;Query=au%3A%22Dennis+D.+Muraoka%22"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501008"/>
            <a:ext cx="8229600" cy="1828800"/>
          </a:xfrm>
        </p:spPr>
        <p:txBody>
          <a:bodyPr>
            <a:normAutofit fontScale="90000"/>
          </a:bodyPr>
          <a:lstStyle/>
          <a:p>
            <a:r>
              <a:rPr lang="en-GB" u="sng" dirty="0">
                <a:effectLst/>
              </a:rPr>
              <a:t>ENGINEERING LAW AND MANAGERIAL ECONOMICS FOR INFRACSTRUCTURAL DEVELOPMENT IN NIGERIA: AND WAY FORWARD</a:t>
            </a:r>
            <a:r>
              <a:rPr lang="en-US" dirty="0">
                <a:effectLst/>
              </a:rPr>
              <a:t/>
            </a:r>
            <a:br>
              <a:rPr lang="en-US" dirty="0">
                <a:effectLst/>
              </a:rPr>
            </a:br>
            <a:endParaRPr lang="en-US" dirty="0"/>
          </a:p>
        </p:txBody>
      </p:sp>
    </p:spTree>
    <p:extLst>
      <p:ext uri="{BB962C8B-B14F-4D97-AF65-F5344CB8AC3E}">
        <p14:creationId xmlns:p14="http://schemas.microsoft.com/office/powerpoint/2010/main" val="2494790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Constitutional Law</a:t>
            </a:r>
          </a:p>
        </p:txBody>
      </p:sp>
      <p:sp>
        <p:nvSpPr>
          <p:cNvPr id="3" name="Content Placeholder 2"/>
          <p:cNvSpPr>
            <a:spLocks noGrp="1"/>
          </p:cNvSpPr>
          <p:nvPr>
            <p:ph idx="1"/>
          </p:nvPr>
        </p:nvSpPr>
        <p:spPr/>
        <p:txBody>
          <a:bodyPr>
            <a:normAutofit fontScale="85000" lnSpcReduction="20000"/>
          </a:bodyPr>
          <a:lstStyle/>
          <a:p>
            <a:endParaRPr lang="en-US" dirty="0"/>
          </a:p>
          <a:p>
            <a:r>
              <a:rPr lang="en-US" dirty="0"/>
              <a:t>Constitutional law: deals with the basic relationships between the different entities in our society. These relationships include those between the states, the states and the federal government, the three branches of the federal government, the federal government and foreign nations, individuals and state government, and individuals and the federal government.</a:t>
            </a:r>
          </a:p>
          <a:p>
            <a:r>
              <a:rPr lang="en-US" dirty="0"/>
              <a:t>More than any other relationship, constitutional law is thought to govern the relationship between individuals and the federal government. Therefore, much of constitutional law involves interpreting the Constitution as it relates to the individual rights and freedoms.</a:t>
            </a:r>
          </a:p>
          <a:p>
            <a:endParaRPr lang="en-US" dirty="0"/>
          </a:p>
        </p:txBody>
      </p:sp>
    </p:spTree>
    <p:extLst>
      <p:ext uri="{BB962C8B-B14F-4D97-AF65-F5344CB8AC3E}">
        <p14:creationId xmlns:p14="http://schemas.microsoft.com/office/powerpoint/2010/main" val="2182414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Statutory law</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Let's </a:t>
            </a:r>
            <a:r>
              <a:rPr lang="en-US" dirty="0"/>
              <a:t>say you are driving on a highway where the posted speed limit is 55 miles per hour. However, you are in a rush, so you decide to go 70 miles per hour. A police officer pulls you over, and you are given a citation for violating the speed limit. You have broken a vehicle and traffic law. This law is established by legislature as a statute, or a law that is formally written and enacted. As a result, the law you broke was a statutory law.</a:t>
            </a:r>
          </a:p>
          <a:p>
            <a:endParaRPr lang="en-US" dirty="0"/>
          </a:p>
        </p:txBody>
      </p:sp>
    </p:spTree>
    <p:extLst>
      <p:ext uri="{BB962C8B-B14F-4D97-AF65-F5344CB8AC3E}">
        <p14:creationId xmlns:p14="http://schemas.microsoft.com/office/powerpoint/2010/main" val="3171091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Administrative laws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Administrative </a:t>
            </a:r>
            <a:r>
              <a:rPr lang="en-US" dirty="0"/>
              <a:t>laws are those laws that govern the formation and operation of administrative agencies and the rulings made by administrative agencies. This type of law is sometimes called regulatory law. This lesson explores administrative law and administrative agencies. 		</a:t>
            </a:r>
          </a:p>
          <a:p>
            <a:r>
              <a:rPr lang="en-US" dirty="0"/>
              <a:t>Administrative laws are laws pertaining to administrative agencies. These laws govern the formation and operation of administrative agencies.</a:t>
            </a:r>
          </a:p>
          <a:p>
            <a:r>
              <a:rPr lang="en-US" dirty="0"/>
              <a:t>Administrative law is also sometimes called regulatory law. This is a broad area of the law. It covers many different types of issues, legal procedures, and regulations. Administrative law is a type of public law.</a:t>
            </a:r>
          </a:p>
          <a:p>
            <a:r>
              <a:rPr lang="en-US" dirty="0"/>
              <a:t>Generally speaking, there are two types of administrative law. The first type includes rules and regulations. Rules and regulations are policies that dictate how a law is to be used.</a:t>
            </a:r>
          </a:p>
          <a:p>
            <a:r>
              <a:rPr lang="en-US" dirty="0"/>
              <a:t>Congress and state legislatures enact laws, but they don't usually specify how laws should be used. Our government uses special agencies in order to administer the law. These agencies use rules and regulations to determine how a law will be applied and enforced. These rules and regulations are a type of law.</a:t>
            </a:r>
          </a:p>
          <a:p>
            <a:r>
              <a:rPr lang="en-US" dirty="0"/>
              <a:t>The second type of administrative law includes administrative decisions. Government agencies issue their own decisions regarding the application and enforcement of rules and regulations. A government agency has the power to conduct its own hearings and render its own opinions and orders. Rulings are made by administrative law judges. These decisions are also a type of law.</a:t>
            </a:r>
          </a:p>
          <a:p>
            <a:endParaRPr lang="en-US" dirty="0"/>
          </a:p>
        </p:txBody>
      </p:sp>
    </p:spTree>
    <p:extLst>
      <p:ext uri="{BB962C8B-B14F-4D97-AF65-F5344CB8AC3E}">
        <p14:creationId xmlns:p14="http://schemas.microsoft.com/office/powerpoint/2010/main" val="3434843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law</a:t>
            </a:r>
            <a:br>
              <a:rPr lang="en-US" dirty="0"/>
            </a:br>
            <a:endParaRPr lang="en-US" dirty="0"/>
          </a:p>
        </p:txBody>
      </p:sp>
      <p:sp>
        <p:nvSpPr>
          <p:cNvPr id="3" name="Content Placeholder 2"/>
          <p:cNvSpPr>
            <a:spLocks noGrp="1"/>
          </p:cNvSpPr>
          <p:nvPr>
            <p:ph idx="1"/>
          </p:nvPr>
        </p:nvSpPr>
        <p:spPr/>
        <p:txBody>
          <a:bodyPr/>
          <a:lstStyle/>
          <a:p>
            <a:r>
              <a:rPr lang="en-US" dirty="0" smtClean="0"/>
              <a:t>Case </a:t>
            </a:r>
            <a:r>
              <a:rPr lang="en-US" dirty="0"/>
              <a:t>law is the collection of past legal decisions written by courts and similar tribunals in the course of deciding cases, in which the law was analyzed using these cases to resolve ambiguities for deciding current cases. These past decisions are called "case law", or precedent</a:t>
            </a:r>
          </a:p>
          <a:p>
            <a:endParaRPr lang="en-US" dirty="0"/>
          </a:p>
        </p:txBody>
      </p:sp>
    </p:spTree>
    <p:extLst>
      <p:ext uri="{BB962C8B-B14F-4D97-AF65-F5344CB8AC3E}">
        <p14:creationId xmlns:p14="http://schemas.microsoft.com/office/powerpoint/2010/main" val="3215868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English common law</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English common law system is the foundation of several systems of law throughout the world. In this lesson you will learn the history and definition of the English common law system.</a:t>
            </a:r>
          </a:p>
          <a:p>
            <a:r>
              <a:rPr lang="en-US" dirty="0"/>
              <a:t>The English common law system is an unwritten practice of legal traditions that are based on precedents set by legal decisions. Before getting into a more detailed definition, let's look the history of this system.</a:t>
            </a:r>
          </a:p>
          <a:p>
            <a:r>
              <a:rPr lang="en-US" dirty="0"/>
              <a:t>The English common law system dates back to the Middle Ages. The term common refers to unwritten laws that included the accepted behaviors, local customs, and traditions of Great Britain. This system of legal decisions developed over centuries in England and was the standard in Great Britain as well as British colonies throughout the globe. This system remains in use within Great Britain and other countries that were former British colonies including, Canada, Nigeria, the United States, and Australia.</a:t>
            </a:r>
          </a:p>
          <a:p>
            <a:endParaRPr lang="en-US" dirty="0"/>
          </a:p>
        </p:txBody>
      </p:sp>
    </p:spTree>
    <p:extLst>
      <p:ext uri="{BB962C8B-B14F-4D97-AF65-F5344CB8AC3E}">
        <p14:creationId xmlns:p14="http://schemas.microsoft.com/office/powerpoint/2010/main" val="1912077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There are two types of law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sz="3400" b="1" dirty="0" smtClean="0"/>
              <a:t>Civil and criminal</a:t>
            </a:r>
          </a:p>
          <a:p>
            <a:pPr fontAlgn="base"/>
            <a:r>
              <a:rPr lang="en-US" b="1" u="sng" dirty="0" smtClean="0"/>
              <a:t>Criminal </a:t>
            </a:r>
            <a:r>
              <a:rPr lang="en-US" b="1" u="sng" dirty="0"/>
              <a:t>law</a:t>
            </a:r>
            <a:endParaRPr lang="en-US" dirty="0"/>
          </a:p>
          <a:p>
            <a:pPr fontAlgn="base"/>
            <a:r>
              <a:rPr lang="en-US" b="1" dirty="0"/>
              <a:t>Criminal law</a:t>
            </a:r>
            <a:r>
              <a:rPr lang="en-US" dirty="0"/>
              <a:t>, the body of law that defines criminal offenses, regulates the apprehension, charging, and trial of suspected persons, and fixes penalties and modes of treatment applicable to convicted offenders.</a:t>
            </a:r>
          </a:p>
          <a:p>
            <a:pPr fontAlgn="base"/>
            <a:r>
              <a:rPr lang="en-US" dirty="0"/>
              <a:t>Criminal law is only one of the devices by which organized societies protect the security of individual interests and ensure the survival of the group. There are, in addition, the standards of conduct instilled by family, school, and religion; the rules of the office and factory; the regulations of civil life enforced by ordinary </a:t>
            </a:r>
            <a:r>
              <a:rPr lang="en-US" dirty="0" smtClean="0"/>
              <a:t>police</a:t>
            </a:r>
            <a:r>
              <a:rPr lang="en-US" dirty="0"/>
              <a:t> </a:t>
            </a:r>
            <a:r>
              <a:rPr lang="en-US" dirty="0" smtClean="0"/>
              <a:t>powers</a:t>
            </a:r>
            <a:r>
              <a:rPr lang="en-US" dirty="0"/>
              <a:t>; and the sanctions available through </a:t>
            </a:r>
            <a:r>
              <a:rPr lang="en-US" dirty="0" smtClean="0"/>
              <a:t>tort</a:t>
            </a:r>
            <a:r>
              <a:rPr lang="en-US" dirty="0"/>
              <a:t> </a:t>
            </a:r>
            <a:r>
              <a:rPr lang="en-US" dirty="0" smtClean="0"/>
              <a:t>actions</a:t>
            </a:r>
            <a:r>
              <a:rPr lang="en-US" dirty="0"/>
              <a:t>. The distinction between criminal law and tort law is difficult to draw with real precision, but in general one may say that a tort is a private injury whereas a crime is conceived as an offense against the public, although the actual victim may be an individual.</a:t>
            </a:r>
          </a:p>
          <a:p>
            <a:endParaRPr lang="en-US" dirty="0"/>
          </a:p>
        </p:txBody>
      </p:sp>
    </p:spTree>
    <p:extLst>
      <p:ext uri="{BB962C8B-B14F-4D97-AF65-F5344CB8AC3E}">
        <p14:creationId xmlns:p14="http://schemas.microsoft.com/office/powerpoint/2010/main" val="2806860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Civil law</a:t>
            </a:r>
            <a:endParaRPr lang="en-US" dirty="0"/>
          </a:p>
          <a:p>
            <a:r>
              <a:rPr lang="en-US" dirty="0"/>
              <a:t>Civil law is a body of rules that defines and protects the private rights of citizens, offers legal remedies that may be sought in a dispute, and covers areas of law such as contracts, torts, property and family law. Civil law is derived from the laws of ancient Rome which used doctrines to develop a code that determined how legal issues would be decided.</a:t>
            </a:r>
          </a:p>
          <a:p>
            <a:endParaRPr lang="en-US" dirty="0"/>
          </a:p>
        </p:txBody>
      </p:sp>
    </p:spTree>
    <p:extLst>
      <p:ext uri="{BB962C8B-B14F-4D97-AF65-F5344CB8AC3E}">
        <p14:creationId xmlns:p14="http://schemas.microsoft.com/office/powerpoint/2010/main" val="83776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effectLst/>
              </a:rPr>
              <a:t>Criminal law </a:t>
            </a:r>
            <a:r>
              <a:rPr lang="en-US" u="sng" dirty="0" err="1">
                <a:effectLst/>
              </a:rPr>
              <a:t>vs</a:t>
            </a:r>
            <a:r>
              <a:rPr lang="en-US" u="sng" dirty="0">
                <a:effectLst/>
              </a:rPr>
              <a:t> civil law</a:t>
            </a:r>
            <a:r>
              <a:rPr lang="en-US" dirty="0">
                <a:effectLst/>
              </a:rPr>
              <a:t/>
            </a:r>
            <a:br>
              <a:rPr lang="en-US" dirty="0">
                <a:effectLst/>
              </a:rPr>
            </a:br>
            <a:endParaRPr lang="en-US" dirty="0"/>
          </a:p>
        </p:txBody>
      </p:sp>
      <p:sp>
        <p:nvSpPr>
          <p:cNvPr id="3" name="Content Placeholder 2"/>
          <p:cNvSpPr>
            <a:spLocks noGrp="1"/>
          </p:cNvSpPr>
          <p:nvPr>
            <p:ph idx="1"/>
          </p:nvPr>
        </p:nvSpPr>
        <p:spPr>
          <a:xfrm>
            <a:off x="457200" y="1196752"/>
            <a:ext cx="8229600" cy="5400600"/>
          </a:xfrm>
        </p:spPr>
        <p:txBody>
          <a:bodyPr>
            <a:normAutofit fontScale="55000" lnSpcReduction="20000"/>
          </a:bodyPr>
          <a:lstStyle/>
          <a:p>
            <a:pPr fontAlgn="base"/>
            <a:r>
              <a:rPr lang="en-US" dirty="0"/>
              <a:t>Civil law and criminal </a:t>
            </a:r>
            <a:r>
              <a:rPr lang="en-US" dirty="0" smtClean="0"/>
              <a:t>law</a:t>
            </a:r>
            <a:r>
              <a:rPr lang="en-US" dirty="0"/>
              <a:t> </a:t>
            </a:r>
            <a:r>
              <a:rPr lang="en-US" dirty="0" smtClean="0"/>
              <a:t>serve </a:t>
            </a:r>
            <a:r>
              <a:rPr lang="en-US" dirty="0"/>
              <a:t>different purposes in the United States legal system. The primary purpose of civil law is to resolve disputes and provide compensation for someone injured by someone else’s acts or behavior. The primary purpose of criminal law is to prevent undesirable behavior and punish those who commit an act deemed undesirable by society.</a:t>
            </a:r>
          </a:p>
          <a:p>
            <a:pPr fontAlgn="base"/>
            <a:r>
              <a:rPr lang="en-US" dirty="0"/>
              <a:t>In civil law, it is the injured person who brings the lawsuit. By contrast, in criminal law, it is the government that files charges. The injured person may file a complaint, but it is the government that decides whether criminal charges should be filed. A violation of criminal law is considered a crime against the state or federal </a:t>
            </a:r>
            <a:r>
              <a:rPr lang="en-US" dirty="0" smtClean="0"/>
              <a:t>government</a:t>
            </a:r>
            <a:r>
              <a:rPr lang="en-US" dirty="0"/>
              <a:t> </a:t>
            </a:r>
            <a:r>
              <a:rPr lang="en-US" dirty="0" smtClean="0"/>
              <a:t>and </a:t>
            </a:r>
            <a:r>
              <a:rPr lang="en-US" dirty="0"/>
              <a:t>is a violation of public law rather than private law. Civil law cases are concerned only with private law. In some instances, a person may be entitled to file a complaint, trusting the legal system to punish the wrongdoer with prosecution, while bringing a civil </a:t>
            </a:r>
            <a:r>
              <a:rPr lang="en-US" dirty="0" smtClean="0"/>
              <a:t>lawsuit</a:t>
            </a:r>
            <a:r>
              <a:rPr lang="en-US" dirty="0"/>
              <a:t> </a:t>
            </a:r>
            <a:r>
              <a:rPr lang="en-US" dirty="0" smtClean="0"/>
              <a:t>to </a:t>
            </a:r>
            <a:r>
              <a:rPr lang="en-US" dirty="0"/>
              <a:t>receive compensation for the damages done by the wrongdoer.</a:t>
            </a:r>
          </a:p>
          <a:p>
            <a:pPr fontAlgn="base"/>
            <a:r>
              <a:rPr lang="en-US" dirty="0"/>
              <a:t>Another key difference between civil and criminal law is the standards of proof required to reach a verdict. A plaintiff need only prove his civil law case by a “preponderance of evidence.” This standard requires that the plaintiff convince the court that, based on the evidence presented at trial, it is “more likely than not” that the plaintiff’s allegation is true.</a:t>
            </a:r>
          </a:p>
          <a:p>
            <a:pPr fontAlgn="base"/>
            <a:r>
              <a:rPr lang="en-US" dirty="0"/>
              <a:t>In contrast, the standard of proof is higher in criminal law proceedings. The state must prove their case “beyond a reasonable </a:t>
            </a:r>
            <a:r>
              <a:rPr lang="en-US" dirty="0" smtClean="0"/>
              <a:t>doubt</a:t>
            </a:r>
            <a:r>
              <a:rPr lang="en-US" dirty="0"/>
              <a:t>.</a:t>
            </a:r>
            <a:r>
              <a:rPr lang="en-US" dirty="0" smtClean="0"/>
              <a:t>” </a:t>
            </a:r>
            <a:r>
              <a:rPr lang="en-US" dirty="0"/>
              <a:t>The reason for this higher standard is because a person’s freedom is at stake, and the fundamental belief that convicting an innocent person is worse than allowing a guilty person to go free.</a:t>
            </a:r>
          </a:p>
          <a:p>
            <a:endParaRPr lang="en-US" dirty="0"/>
          </a:p>
        </p:txBody>
      </p:sp>
    </p:spTree>
    <p:extLst>
      <p:ext uri="{BB962C8B-B14F-4D97-AF65-F5344CB8AC3E}">
        <p14:creationId xmlns:p14="http://schemas.microsoft.com/office/powerpoint/2010/main" val="2797835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MANAGERIAL ECONOMICS</a:t>
            </a:r>
            <a:endParaRPr lang="en-US" dirty="0"/>
          </a:p>
        </p:txBody>
      </p:sp>
      <p:sp>
        <p:nvSpPr>
          <p:cNvPr id="3" name="Content Placeholder 2"/>
          <p:cNvSpPr>
            <a:spLocks noGrp="1"/>
          </p:cNvSpPr>
          <p:nvPr>
            <p:ph idx="1"/>
          </p:nvPr>
        </p:nvSpPr>
        <p:spPr/>
        <p:txBody>
          <a:bodyPr>
            <a:normAutofit fontScale="92500"/>
          </a:bodyPr>
          <a:lstStyle/>
          <a:p>
            <a:r>
              <a:rPr lang="en-US" b="1" dirty="0"/>
              <a:t>Definition</a:t>
            </a:r>
            <a:r>
              <a:rPr lang="en-US" dirty="0"/>
              <a:t>: Managerial economics is a stream of management studies which emphasizes solving </a:t>
            </a:r>
            <a:r>
              <a:rPr lang="en-US" dirty="0" smtClean="0"/>
              <a:t>business</a:t>
            </a:r>
            <a:r>
              <a:rPr lang="en-US" dirty="0"/>
              <a:t> </a:t>
            </a:r>
            <a:r>
              <a:rPr lang="en-US" dirty="0" smtClean="0"/>
              <a:t>problems </a:t>
            </a:r>
            <a:r>
              <a:rPr lang="en-US" dirty="0"/>
              <a:t>and decision-making by applying the theories and principles of microeconomics and macroeconomics. It is a specialized stream dealing with the organization’s internal issues by using various economic theories.</a:t>
            </a:r>
          </a:p>
          <a:p>
            <a:r>
              <a:rPr lang="en-US" dirty="0"/>
              <a:t>Economics is an inevitable part of any business. All the business assumptions, forecasting and investments are based on this one single concept.</a:t>
            </a:r>
          </a:p>
          <a:p>
            <a:endParaRPr lang="en-US" dirty="0"/>
          </a:p>
        </p:txBody>
      </p:sp>
    </p:spTree>
    <p:extLst>
      <p:ext uri="{BB962C8B-B14F-4D97-AF65-F5344CB8AC3E}">
        <p14:creationId xmlns:p14="http://schemas.microsoft.com/office/powerpoint/2010/main" val="1338867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effectLst/>
              </a:rPr>
              <a:t>Content: Managerial Economics</a:t>
            </a:r>
            <a:r>
              <a:rPr lang="en-US" dirty="0">
                <a:effectLst/>
              </a:rPr>
              <a:t/>
            </a:r>
            <a:br>
              <a:rPr lang="en-US" dirty="0">
                <a:effectLst/>
              </a:rPr>
            </a:br>
            <a:endParaRPr lang="en-US" dirty="0"/>
          </a:p>
        </p:txBody>
      </p:sp>
      <p:sp>
        <p:nvSpPr>
          <p:cNvPr id="3" name="Content Placeholder 2"/>
          <p:cNvSpPr>
            <a:spLocks noGrp="1"/>
          </p:cNvSpPr>
          <p:nvPr>
            <p:ph idx="1"/>
          </p:nvPr>
        </p:nvSpPr>
        <p:spPr/>
        <p:txBody>
          <a:bodyPr/>
          <a:lstStyle/>
          <a:p>
            <a:pPr lvl="0"/>
            <a:r>
              <a:rPr lang="en-US" dirty="0"/>
              <a:t>Nature</a:t>
            </a:r>
          </a:p>
          <a:p>
            <a:pPr lvl="0"/>
            <a:r>
              <a:rPr lang="en-US" dirty="0"/>
              <a:t>Types</a:t>
            </a:r>
          </a:p>
          <a:p>
            <a:pPr lvl="0"/>
            <a:r>
              <a:rPr lang="en-US" dirty="0"/>
              <a:t>Principles</a:t>
            </a:r>
          </a:p>
          <a:p>
            <a:pPr lvl="0"/>
            <a:r>
              <a:rPr lang="en-US" dirty="0"/>
              <a:t>Scope</a:t>
            </a:r>
          </a:p>
        </p:txBody>
      </p:sp>
    </p:spTree>
    <p:extLst>
      <p:ext uri="{BB962C8B-B14F-4D97-AF65-F5344CB8AC3E}">
        <p14:creationId xmlns:p14="http://schemas.microsoft.com/office/powerpoint/2010/main" val="3333657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a:t>
            </a:r>
            <a:endParaRPr lang="en-US" dirty="0"/>
          </a:p>
        </p:txBody>
      </p:sp>
      <p:sp>
        <p:nvSpPr>
          <p:cNvPr id="3" name="Content Placeholder 2"/>
          <p:cNvSpPr>
            <a:spLocks noGrp="1"/>
          </p:cNvSpPr>
          <p:nvPr>
            <p:ph idx="1"/>
          </p:nvPr>
        </p:nvSpPr>
        <p:spPr/>
        <p:txBody>
          <a:bodyPr/>
          <a:lstStyle/>
          <a:p>
            <a:r>
              <a:rPr lang="en-GB" b="1" dirty="0" smtClean="0">
                <a:solidFill>
                  <a:schemeClr val="accent1">
                    <a:lumMod val="60000"/>
                    <a:lumOff val="40000"/>
                  </a:schemeClr>
                </a:solidFill>
              </a:rPr>
              <a:t>ADAM TIZHE ZIRRA</a:t>
            </a:r>
          </a:p>
          <a:p>
            <a:r>
              <a:rPr lang="en-GB" b="1" dirty="0" smtClean="0">
                <a:solidFill>
                  <a:schemeClr val="accent1">
                    <a:lumMod val="60000"/>
                    <a:lumOff val="40000"/>
                  </a:schemeClr>
                </a:solidFill>
              </a:rPr>
              <a:t>17/ENG03/061</a:t>
            </a:r>
          </a:p>
          <a:p>
            <a:r>
              <a:rPr lang="en-GB" b="1" dirty="0" smtClean="0">
                <a:solidFill>
                  <a:schemeClr val="accent1">
                    <a:lumMod val="60000"/>
                    <a:lumOff val="40000"/>
                  </a:schemeClr>
                </a:solidFill>
              </a:rPr>
              <a:t>CIVIL ENGINEERING</a:t>
            </a:r>
          </a:p>
          <a:p>
            <a:r>
              <a:rPr lang="en-GB" b="1" dirty="0" smtClean="0">
                <a:solidFill>
                  <a:schemeClr val="accent1">
                    <a:lumMod val="60000"/>
                    <a:lumOff val="40000"/>
                  </a:schemeClr>
                </a:solidFill>
              </a:rPr>
              <a:t>ENGINEERING LAW</a:t>
            </a:r>
            <a:endParaRPr lang="en-US" b="1" dirty="0">
              <a:solidFill>
                <a:schemeClr val="accent1">
                  <a:lumMod val="60000"/>
                  <a:lumOff val="40000"/>
                </a:schemeClr>
              </a:solidFill>
            </a:endParaRPr>
          </a:p>
        </p:txBody>
      </p:sp>
    </p:spTree>
    <p:extLst>
      <p:ext uri="{BB962C8B-B14F-4D97-AF65-F5344CB8AC3E}">
        <p14:creationId xmlns:p14="http://schemas.microsoft.com/office/powerpoint/2010/main" val="41793976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effectLst/>
              </a:rPr>
              <a:t>Nature of Managerial Economics</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fontScale="62500" lnSpcReduction="20000"/>
          </a:bodyPr>
          <a:lstStyle/>
          <a:p>
            <a:r>
              <a:rPr lang="en-US" dirty="0"/>
              <a:t>To know more about managerial economics, we must know about its various characteristics. Let us read about the nature of this concept in the following points:</a:t>
            </a:r>
          </a:p>
          <a:p>
            <a:r>
              <a:rPr lang="en-US" b="1" dirty="0"/>
              <a:t>Art and Science</a:t>
            </a:r>
            <a:r>
              <a:rPr lang="en-US" dirty="0"/>
              <a:t>: Managerial economics requires a lot of logical thinking and creative skills for decision making or problem-solving. It is also considered to be a stream of science by some economist claiming that it involves the application of different economic principles, techniques and methods, to solve business problems.</a:t>
            </a:r>
          </a:p>
          <a:p>
            <a:r>
              <a:rPr lang="en-US" b="1" dirty="0"/>
              <a:t>Micro Economics</a:t>
            </a:r>
            <a:r>
              <a:rPr lang="en-US" dirty="0"/>
              <a:t>: In managerial economics, managers generally deal with the problems related to a particular organization instead of the whole economy. Therefore it is considered to be a part of microeconomics.</a:t>
            </a:r>
          </a:p>
          <a:p>
            <a:r>
              <a:rPr lang="en-US" b="1" dirty="0"/>
              <a:t>Uses Macro Economics</a:t>
            </a:r>
            <a:r>
              <a:rPr lang="en-US" dirty="0"/>
              <a:t>: A business functions in an external environment, i.e. it serves the market, which is a part of the economy as a whole.</a:t>
            </a:r>
          </a:p>
          <a:p>
            <a:r>
              <a:rPr lang="en-US" dirty="0"/>
              <a:t>Therefore, it is essential for managers to analyses the different factors of macroeconomics such as market conditions, economic reforms, government policies, etc. and their impact on the organization</a:t>
            </a:r>
            <a:r>
              <a:rPr lang="en-US" dirty="0" smtClean="0"/>
              <a:t>.</a:t>
            </a:r>
            <a:endParaRPr lang="en-US" dirty="0"/>
          </a:p>
        </p:txBody>
      </p:sp>
    </p:spTree>
    <p:extLst>
      <p:ext uri="{BB962C8B-B14F-4D97-AF65-F5344CB8AC3E}">
        <p14:creationId xmlns:p14="http://schemas.microsoft.com/office/powerpoint/2010/main" val="9441705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effectLst/>
              </a:rPr>
              <a:t>Types of Managerial Economics</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fontScale="62500" lnSpcReduction="20000"/>
          </a:bodyPr>
          <a:lstStyle/>
          <a:p>
            <a:r>
              <a:rPr lang="en-US" dirty="0"/>
              <a:t>All managers take the concept of managerial economics differently. Some may be more focused on customer’s satisfaction while others may prioritize efficient production.</a:t>
            </a:r>
          </a:p>
          <a:p>
            <a:r>
              <a:rPr lang="en-US" b="1" dirty="0"/>
              <a:t>Liberal Managerialism</a:t>
            </a:r>
            <a:endParaRPr lang="en-US" dirty="0"/>
          </a:p>
          <a:p>
            <a:r>
              <a:rPr lang="en-US" dirty="0"/>
              <a:t>A market is a democratic place where people are liberal to make their choices and decisions. The organization and the managers have to function according to the customer’s </a:t>
            </a:r>
            <a:r>
              <a:rPr lang="en-US" dirty="0" smtClean="0"/>
              <a:t>demand and </a:t>
            </a:r>
            <a:r>
              <a:rPr lang="en-US" dirty="0"/>
              <a:t>market trend; else it may lead to business failures.</a:t>
            </a:r>
          </a:p>
          <a:p>
            <a:r>
              <a:rPr lang="en-US" b="1" dirty="0"/>
              <a:t>Normative Managerialism</a:t>
            </a:r>
            <a:endParaRPr lang="en-US" dirty="0"/>
          </a:p>
          <a:p>
            <a:r>
              <a:rPr lang="en-US" dirty="0"/>
              <a:t>The normative view of managerial economics states that administrative decisions are based on real-life experiences and practices. They have a practical approach to demand analysis, </a:t>
            </a:r>
            <a:r>
              <a:rPr lang="en-US" dirty="0" smtClean="0"/>
              <a:t>forecasting</a:t>
            </a:r>
            <a:r>
              <a:rPr lang="en-US" dirty="0"/>
              <a:t> </a:t>
            </a:r>
            <a:r>
              <a:rPr lang="en-US" dirty="0" smtClean="0"/>
              <a:t> </a:t>
            </a:r>
            <a:r>
              <a:rPr lang="en-US" dirty="0"/>
              <a:t>cost management, product design and promotion, </a:t>
            </a:r>
            <a:r>
              <a:rPr lang="en-US" dirty="0" smtClean="0"/>
              <a:t>recruitment</a:t>
            </a:r>
            <a:r>
              <a:rPr lang="en-US" dirty="0"/>
              <a:t> </a:t>
            </a:r>
            <a:r>
              <a:rPr lang="en-US" dirty="0" smtClean="0"/>
              <a:t>, </a:t>
            </a:r>
            <a:r>
              <a:rPr lang="en-US" dirty="0"/>
              <a:t>etc.</a:t>
            </a:r>
          </a:p>
          <a:p>
            <a:r>
              <a:rPr lang="en-US" b="1" dirty="0"/>
              <a:t>Radical Managerialism</a:t>
            </a:r>
            <a:endParaRPr lang="en-US" dirty="0"/>
          </a:p>
          <a:p>
            <a:r>
              <a:rPr lang="en-US" dirty="0"/>
              <a:t>Managers must have a revolutionary attitude towards business problems, i.e. they must make decisions to change the present situation or condition. They focus more on the customer’s requirement and satisfaction rather than only profit maximization.</a:t>
            </a:r>
          </a:p>
          <a:p>
            <a:endParaRPr lang="en-US" dirty="0"/>
          </a:p>
        </p:txBody>
      </p:sp>
    </p:spTree>
    <p:extLst>
      <p:ext uri="{BB962C8B-B14F-4D97-AF65-F5344CB8AC3E}">
        <p14:creationId xmlns:p14="http://schemas.microsoft.com/office/powerpoint/2010/main" val="2702309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effectLst/>
              </a:rPr>
              <a:t>Principles of Managerial Economics</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great macroeconomist N. Gregory Mankiw has given ten principles to explain the significance of managerial economics in business operations.</a:t>
            </a:r>
          </a:p>
          <a:p>
            <a:r>
              <a:rPr lang="en-US" dirty="0"/>
              <a:t>Principles of How People Make Decisions</a:t>
            </a:r>
            <a:endParaRPr lang="en-US" b="1" i="1" dirty="0"/>
          </a:p>
          <a:p>
            <a:r>
              <a:rPr lang="en-US" dirty="0"/>
              <a:t>To understand how the decision making takes place in real life, let us go through the following principles:</a:t>
            </a:r>
          </a:p>
          <a:p>
            <a:r>
              <a:rPr lang="en-US" b="1" dirty="0"/>
              <a:t>People Face Tradeoffs</a:t>
            </a:r>
            <a:endParaRPr lang="en-US" dirty="0"/>
          </a:p>
          <a:p>
            <a:r>
              <a:rPr lang="en-US" dirty="0"/>
              <a:t>To make decisions, people have to make choices where they have to select among the various options available.</a:t>
            </a:r>
          </a:p>
          <a:p>
            <a:r>
              <a:rPr lang="en-US" dirty="0" smtClean="0"/>
              <a:t>Every </a:t>
            </a:r>
            <a:r>
              <a:rPr lang="en-US" dirty="0"/>
              <a:t>decision involves an opportunity cost which the cost of those options which we let goes while selecting the most appropriate one.</a:t>
            </a:r>
          </a:p>
          <a:p>
            <a:r>
              <a:rPr lang="en-US" b="1" dirty="0"/>
              <a:t>Rational People Think at the Margin</a:t>
            </a:r>
            <a:endParaRPr lang="en-US" dirty="0"/>
          </a:p>
          <a:p>
            <a:r>
              <a:rPr lang="en-US" dirty="0"/>
              <a:t>People usually think about the margin or the profit they will earn before investing their money or resources at a particular project or person</a:t>
            </a:r>
            <a:r>
              <a:rPr lang="en-US" dirty="0" smtClean="0"/>
              <a:t>.</a:t>
            </a:r>
            <a:endParaRPr lang="en-US" dirty="0"/>
          </a:p>
        </p:txBody>
      </p:sp>
    </p:spTree>
    <p:extLst>
      <p:ext uri="{BB962C8B-B14F-4D97-AF65-F5344CB8AC3E}">
        <p14:creationId xmlns:p14="http://schemas.microsoft.com/office/powerpoint/2010/main" val="36665278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effectLst/>
              </a:rPr>
              <a:t>Scope of Managerial Economics</a:t>
            </a:r>
            <a:r>
              <a:rPr lang="en-US" dirty="0">
                <a:effectLst/>
              </a:rPr>
              <a:t/>
            </a:r>
            <a:br>
              <a:rPr lang="en-US" dirty="0">
                <a:effectLst/>
              </a:rPr>
            </a:br>
            <a:endParaRPr lang="en-US" dirty="0"/>
          </a:p>
        </p:txBody>
      </p:sp>
      <p:sp>
        <p:nvSpPr>
          <p:cNvPr id="3" name="Content Placeholder 2"/>
          <p:cNvSpPr>
            <a:spLocks noGrp="1"/>
          </p:cNvSpPr>
          <p:nvPr>
            <p:ph idx="1"/>
          </p:nvPr>
        </p:nvSpPr>
        <p:spPr>
          <a:xfrm>
            <a:off x="457200" y="1196752"/>
            <a:ext cx="8229600" cy="5112608"/>
          </a:xfrm>
        </p:spPr>
        <p:txBody>
          <a:bodyPr>
            <a:normAutofit fontScale="62500" lnSpcReduction="20000"/>
          </a:bodyPr>
          <a:lstStyle/>
          <a:p>
            <a:r>
              <a:rPr lang="en-US" dirty="0"/>
              <a:t>Managerial economics is widely applied in organizations to deal with different business issues. Both the micro and macroeconomics equally impact the business and its functioning.</a:t>
            </a:r>
          </a:p>
          <a:p>
            <a:r>
              <a:rPr lang="en-US" dirty="0"/>
              <a:t>Micro-Economics Applied to Operational Issues</a:t>
            </a:r>
            <a:endParaRPr lang="en-US" b="1" i="1" dirty="0"/>
          </a:p>
          <a:p>
            <a:r>
              <a:rPr lang="en-US" dirty="0"/>
              <a:t>To resolve the organization’s internal issues arising in business operations, the various theories or principles of microeconomics applied are as follows:</a:t>
            </a:r>
          </a:p>
          <a:p>
            <a:pPr lvl="0"/>
            <a:r>
              <a:rPr lang="en-US" b="1" dirty="0"/>
              <a:t>Theory of Demand</a:t>
            </a:r>
            <a:r>
              <a:rPr lang="en-US" dirty="0"/>
              <a:t>: The demand theory emphasizes on the consumer’s behavior towards a product or service. It takes into consideration the needs, wants, preferences and requirement of the consumers to enhance the production process.</a:t>
            </a:r>
          </a:p>
          <a:p>
            <a:pPr lvl="0"/>
            <a:r>
              <a:rPr lang="en-US" b="1" dirty="0"/>
              <a:t>Theory of Production and Production Decisions</a:t>
            </a:r>
            <a:r>
              <a:rPr lang="en-US" dirty="0"/>
              <a:t>: This theory is majorly concerned with the volume of production, process, capital and labor required, cost involved, etc. It aims at maximizing the output to meet the customer’s demand.</a:t>
            </a:r>
          </a:p>
          <a:p>
            <a:pPr lvl="0"/>
            <a:r>
              <a:rPr lang="en-US" b="1" dirty="0"/>
              <a:t>Pricing Theory and Analysis </a:t>
            </a:r>
            <a:r>
              <a:rPr lang="en-US" b="1" dirty="0" smtClean="0"/>
              <a:t>of market</a:t>
            </a:r>
            <a:r>
              <a:rPr lang="en-US" dirty="0" smtClean="0"/>
              <a:t>: </a:t>
            </a:r>
            <a:r>
              <a:rPr lang="en-US" dirty="0"/>
              <a:t>It focuses on the price determination of a product keeping in mind the competitors, market conditions, cost of production, maximizing sales volume, etc.</a:t>
            </a:r>
          </a:p>
          <a:p>
            <a:pPr lvl="0"/>
            <a:r>
              <a:rPr lang="en-US" b="1" dirty="0"/>
              <a:t>Profit Analysis and Management</a:t>
            </a:r>
            <a:r>
              <a:rPr lang="en-US" dirty="0"/>
              <a:t>: The organizations work for a profit. Therefore they always aim at profit maximization. It depends upon the market demand, cost of input, competition level, etc</a:t>
            </a:r>
            <a:r>
              <a:rPr lang="en-US" dirty="0" smtClean="0"/>
              <a:t>.</a:t>
            </a:r>
            <a:endParaRPr lang="en-US" dirty="0"/>
          </a:p>
        </p:txBody>
      </p:sp>
    </p:spTree>
    <p:extLst>
      <p:ext uri="{BB962C8B-B14F-4D97-AF65-F5344CB8AC3E}">
        <p14:creationId xmlns:p14="http://schemas.microsoft.com/office/powerpoint/2010/main" val="1939367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CONCLUSION</a:t>
            </a:r>
            <a:br>
              <a:rPr lang="en-US" dirty="0">
                <a:effectLst/>
              </a:rPr>
            </a:br>
            <a:endParaRPr lang="en-US" dirty="0"/>
          </a:p>
        </p:txBody>
      </p:sp>
      <p:sp>
        <p:nvSpPr>
          <p:cNvPr id="3" name="Content Placeholder 2"/>
          <p:cNvSpPr>
            <a:spLocks noGrp="1"/>
          </p:cNvSpPr>
          <p:nvPr>
            <p:ph idx="1"/>
          </p:nvPr>
        </p:nvSpPr>
        <p:spPr/>
        <p:txBody>
          <a:bodyPr/>
          <a:lstStyle/>
          <a:p>
            <a:r>
              <a:rPr lang="en-US" dirty="0"/>
              <a:t>Managerial economics helps an engineer to manage an economy because economics is an inevitable part of any business and Engineering is a must learn for any engineer </a:t>
            </a:r>
            <a:r>
              <a:rPr lang="en-US" dirty="0" smtClean="0"/>
              <a:t>because engineers</a:t>
            </a:r>
            <a:r>
              <a:rPr lang="en-US" dirty="0"/>
              <a:t> are subject to disciplinary measures such as fines or loss of license for professional misconduct and negligence.</a:t>
            </a:r>
          </a:p>
        </p:txBody>
      </p:sp>
    </p:spTree>
    <p:extLst>
      <p:ext uri="{BB962C8B-B14F-4D97-AF65-F5344CB8AC3E}">
        <p14:creationId xmlns:p14="http://schemas.microsoft.com/office/powerpoint/2010/main" val="2444117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ACKNOWLEDGEMENTS</a:t>
            </a:r>
            <a:br>
              <a:rPr lang="en-US" dirty="0">
                <a:effectLst/>
              </a:rPr>
            </a:br>
            <a:endParaRPr lang="en-US" dirty="0"/>
          </a:p>
        </p:txBody>
      </p:sp>
      <p:sp>
        <p:nvSpPr>
          <p:cNvPr id="3" name="Content Placeholder 2"/>
          <p:cNvSpPr>
            <a:spLocks noGrp="1"/>
          </p:cNvSpPr>
          <p:nvPr>
            <p:ph idx="1"/>
          </p:nvPr>
        </p:nvSpPr>
        <p:spPr/>
        <p:txBody>
          <a:bodyPr/>
          <a:lstStyle/>
          <a:p>
            <a:r>
              <a:rPr lang="en-US" dirty="0"/>
              <a:t>My thanks and appreciations also go to my colleague in developing the project and people who have willingly helped me out with their abilities</a:t>
            </a:r>
            <a:endParaRPr lang="en-US" dirty="0"/>
          </a:p>
        </p:txBody>
      </p:sp>
    </p:spTree>
    <p:extLst>
      <p:ext uri="{BB962C8B-B14F-4D97-AF65-F5344CB8AC3E}">
        <p14:creationId xmlns:p14="http://schemas.microsoft.com/office/powerpoint/2010/main" val="3349006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REFERNECES</a:t>
            </a:r>
            <a:br>
              <a:rPr lang="en-US" dirty="0">
                <a:effectLst/>
              </a:rPr>
            </a:br>
            <a:endParaRPr lang="en-US" dirty="0"/>
          </a:p>
        </p:txBody>
      </p:sp>
      <p:sp>
        <p:nvSpPr>
          <p:cNvPr id="3" name="Content Placeholder 2"/>
          <p:cNvSpPr>
            <a:spLocks noGrp="1"/>
          </p:cNvSpPr>
          <p:nvPr>
            <p:ph idx="1"/>
          </p:nvPr>
        </p:nvSpPr>
        <p:spPr/>
        <p:txBody>
          <a:bodyPr>
            <a:normAutofit fontScale="92500" lnSpcReduction="10000"/>
          </a:bodyPr>
          <a:lstStyle/>
          <a:p>
            <a:r>
              <a:rPr lang="en-US" u="sng" dirty="0">
                <a:hlinkClick r:id="rId2"/>
              </a:rPr>
              <a:t>Thomas P. Egan</a:t>
            </a:r>
            <a:endParaRPr lang="en-US" dirty="0"/>
          </a:p>
          <a:p>
            <a:r>
              <a:rPr lang="en-US" i="1" dirty="0"/>
              <a:t>Business Economics</a:t>
            </a:r>
            <a:r>
              <a:rPr lang="en-US" dirty="0"/>
              <a:t>, Vol. 30, No. 3 (July 1995), pp. 51-56</a:t>
            </a:r>
          </a:p>
          <a:p>
            <a:r>
              <a:rPr lang="en-US" u="sng" dirty="0">
                <a:hlinkClick r:id="rId3"/>
              </a:rPr>
              <a:t>Roy C. Anderson</a:t>
            </a:r>
            <a:r>
              <a:rPr lang="en-US" dirty="0"/>
              <a:t>, </a:t>
            </a:r>
            <a:r>
              <a:rPr lang="en-US" u="sng" dirty="0">
                <a:hlinkClick r:id="rId4"/>
              </a:rPr>
              <a:t>Dennis D. </a:t>
            </a:r>
            <a:r>
              <a:rPr lang="en-US" u="sng" dirty="0" err="1">
                <a:hlinkClick r:id="rId4"/>
              </a:rPr>
              <a:t>Muraoka</a:t>
            </a:r>
            <a:endParaRPr lang="en-US" dirty="0"/>
          </a:p>
          <a:p>
            <a:r>
              <a:rPr lang="en-US" i="1" dirty="0"/>
              <a:t>The Journal of Economic Education</a:t>
            </a:r>
            <a:r>
              <a:rPr lang="en-US" dirty="0"/>
              <a:t>, Vol. 21, No. 1 (Winter, 1990), pp. 79-91</a:t>
            </a:r>
          </a:p>
          <a:p>
            <a:r>
              <a:rPr lang="en-US" u="sng" dirty="0">
                <a:hlinkClick r:id="rId5"/>
              </a:rPr>
              <a:t>Thomson M. </a:t>
            </a:r>
            <a:r>
              <a:rPr lang="en-US" u="sng" dirty="0" err="1">
                <a:hlinkClick r:id="rId5"/>
              </a:rPr>
              <a:t>Whitin</a:t>
            </a:r>
            <a:endParaRPr lang="en-US" dirty="0"/>
          </a:p>
          <a:p>
            <a:r>
              <a:rPr lang="en-US" i="1" dirty="0"/>
              <a:t>The American Economic Review</a:t>
            </a:r>
            <a:r>
              <a:rPr lang="en-US" dirty="0"/>
              <a:t>, Vol. 50, No. 2, Papers and Proceedings of the Seventy-second Annual Meeting of the American Economic Association (May, 1960), pp. 549-555</a:t>
            </a:r>
          </a:p>
        </p:txBody>
      </p:sp>
    </p:spTree>
    <p:extLst>
      <p:ext uri="{BB962C8B-B14F-4D97-AF65-F5344CB8AC3E}">
        <p14:creationId xmlns:p14="http://schemas.microsoft.com/office/powerpoint/2010/main" val="13243432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8229600" cy="1143000"/>
          </a:xfrm>
        </p:spPr>
        <p:txBody>
          <a:bodyPr/>
          <a:lstStyle/>
          <a:p>
            <a:r>
              <a:rPr lang="en-GB" dirty="0" smtClean="0"/>
              <a:t>THANK YOU FOR YOUR TIME</a:t>
            </a:r>
            <a:endParaRPr lang="en-US" dirty="0"/>
          </a:p>
        </p:txBody>
      </p:sp>
    </p:spTree>
    <p:extLst>
      <p:ext uri="{BB962C8B-B14F-4D97-AF65-F5344CB8AC3E}">
        <p14:creationId xmlns:p14="http://schemas.microsoft.com/office/powerpoint/2010/main" val="35898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CONTENTE</a:t>
            </a:r>
            <a:endParaRPr lang="en-US" dirty="0"/>
          </a:p>
        </p:txBody>
      </p:sp>
      <p:sp>
        <p:nvSpPr>
          <p:cNvPr id="3" name="Content Placeholder 2"/>
          <p:cNvSpPr>
            <a:spLocks noGrp="1"/>
          </p:cNvSpPr>
          <p:nvPr>
            <p:ph idx="1"/>
          </p:nvPr>
        </p:nvSpPr>
        <p:spPr/>
        <p:txBody>
          <a:bodyPr/>
          <a:lstStyle/>
          <a:p>
            <a:r>
              <a:rPr lang="en-GB" dirty="0" smtClean="0"/>
              <a:t>ABSTRACT</a:t>
            </a:r>
          </a:p>
          <a:p>
            <a:r>
              <a:rPr lang="en-GB" dirty="0" smtClean="0"/>
              <a:t>INTRODUCTION</a:t>
            </a:r>
          </a:p>
          <a:p>
            <a:r>
              <a:rPr lang="en-GB" dirty="0" smtClean="0"/>
              <a:t>ENGINEERING LAW</a:t>
            </a:r>
          </a:p>
          <a:p>
            <a:r>
              <a:rPr lang="en-GB" dirty="0" smtClean="0"/>
              <a:t>MANAGERIAL ECONOMICS</a:t>
            </a:r>
          </a:p>
          <a:p>
            <a:r>
              <a:rPr lang="en-GB" dirty="0" smtClean="0"/>
              <a:t>CONCLUSION</a:t>
            </a:r>
          </a:p>
          <a:p>
            <a:r>
              <a:rPr lang="en-US" dirty="0" smtClean="0"/>
              <a:t>ACKNOWLEDGEMENTS</a:t>
            </a:r>
          </a:p>
          <a:p>
            <a:r>
              <a:rPr lang="en-US" dirty="0"/>
              <a:t>REFERNECES</a:t>
            </a:r>
          </a:p>
          <a:p>
            <a:endParaRPr lang="en-US" dirty="0"/>
          </a:p>
        </p:txBody>
      </p:sp>
    </p:spTree>
    <p:extLst>
      <p:ext uri="{BB962C8B-B14F-4D97-AF65-F5344CB8AC3E}">
        <p14:creationId xmlns:p14="http://schemas.microsoft.com/office/powerpoint/2010/main" val="1535131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ABSTRACT</a:t>
            </a:r>
            <a:endParaRPr lang="en-US" dirty="0"/>
          </a:p>
        </p:txBody>
      </p:sp>
      <p:sp>
        <p:nvSpPr>
          <p:cNvPr id="3" name="Content Placeholder 2"/>
          <p:cNvSpPr>
            <a:spLocks noGrp="1"/>
          </p:cNvSpPr>
          <p:nvPr>
            <p:ph idx="1"/>
          </p:nvPr>
        </p:nvSpPr>
        <p:spPr/>
        <p:txBody>
          <a:bodyPr>
            <a:normAutofit fontScale="77500" lnSpcReduction="20000"/>
          </a:bodyPr>
          <a:lstStyle/>
          <a:p>
            <a:r>
              <a:rPr lang="en-GB" dirty="0"/>
              <a:t>The foundation of our modern society, beautiful design of buildings. Managing of our air, drinking water, sea ports, airports and energy resources and protects the society from natural catastrophe, their role is more than just technical, requiring also a high degree of communicative skills and an ability to deal with people this skilled people are our Engineers this is engineering. </a:t>
            </a:r>
            <a:endParaRPr lang="en-GB" dirty="0" smtClean="0"/>
          </a:p>
          <a:p>
            <a:r>
              <a:rPr lang="en-GB" dirty="0" smtClean="0"/>
              <a:t>Managerial </a:t>
            </a:r>
            <a:r>
              <a:rPr lang="en-GB" dirty="0"/>
              <a:t>economic is a method to calculate and analyse trends in goods and services and make business decision from the analysis. It is usually applied to assist in making decisions on risk management, and investment. It has been used in profit and non-profit organizations. </a:t>
            </a:r>
            <a:r>
              <a:rPr lang="en-GB" dirty="0" smtClean="0"/>
              <a:t>It </a:t>
            </a:r>
            <a:r>
              <a:rPr lang="en-GB" dirty="0"/>
              <a:t>helps one understand the need for knowledge in order to be a decision maker and an effective manager.</a:t>
            </a:r>
            <a:endParaRPr lang="en-US" dirty="0"/>
          </a:p>
          <a:p>
            <a:endParaRPr lang="en-US" dirty="0"/>
          </a:p>
        </p:txBody>
      </p:sp>
    </p:spTree>
    <p:extLst>
      <p:ext uri="{BB962C8B-B14F-4D97-AF65-F5344CB8AC3E}">
        <p14:creationId xmlns:p14="http://schemas.microsoft.com/office/powerpoint/2010/main" val="2088022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INTRODUCTION</a:t>
            </a:r>
            <a:endParaRPr lang="en-US" b="0" dirty="0"/>
          </a:p>
        </p:txBody>
      </p:sp>
      <p:sp>
        <p:nvSpPr>
          <p:cNvPr id="3" name="Content Placeholder 2"/>
          <p:cNvSpPr>
            <a:spLocks noGrp="1"/>
          </p:cNvSpPr>
          <p:nvPr>
            <p:ph idx="1"/>
          </p:nvPr>
        </p:nvSpPr>
        <p:spPr>
          <a:ln>
            <a:noFill/>
          </a:ln>
        </p:spPr>
        <p:txBody>
          <a:bodyPr>
            <a:normAutofit fontScale="77500" lnSpcReduction="20000"/>
          </a:bodyPr>
          <a:lstStyle/>
          <a:p>
            <a:r>
              <a:rPr lang="en-US" dirty="0"/>
              <a:t>Engineers don't just work with machines, designs and electronics, they use math and science to provide innovation and inventions that shape our society and improve the way we live and work. Engineering law refers to the application of </a:t>
            </a:r>
            <a:r>
              <a:rPr lang="en-US" dirty="0" smtClean="0"/>
              <a:t>law</a:t>
            </a:r>
            <a:r>
              <a:rPr lang="en-US" dirty="0"/>
              <a:t> applying to the practice of </a:t>
            </a:r>
            <a:r>
              <a:rPr lang="en-US" dirty="0" smtClean="0"/>
              <a:t>professional engineering.</a:t>
            </a:r>
          </a:p>
          <a:p>
            <a:r>
              <a:rPr lang="en-US" dirty="0" smtClean="0"/>
              <a:t> </a:t>
            </a:r>
            <a:r>
              <a:rPr lang="en-US" dirty="0"/>
              <a:t>Engineering law is the study of how ethics and legal frameworks should be adopted to ensure public safety surrounding the practice of engineering.</a:t>
            </a:r>
          </a:p>
          <a:p>
            <a:r>
              <a:rPr lang="en-US" dirty="0"/>
              <a:t>Engineering and law may not seem to have much in common, but laws affect every profession in some way. Engineers deal with highly technical concepts, designs and products, and the laws affecting an engineer’s work can be as complex as the work itself. While engineers may be reluctant to devote time to a subject like the law, there are some laws that engineers should be familiar with in order to avoid problems during their careers.</a:t>
            </a:r>
          </a:p>
          <a:p>
            <a:endParaRPr lang="en-US" dirty="0"/>
          </a:p>
        </p:txBody>
      </p:sp>
    </p:spTree>
    <p:extLst>
      <p:ext uri="{BB962C8B-B14F-4D97-AF65-F5344CB8AC3E}">
        <p14:creationId xmlns:p14="http://schemas.microsoft.com/office/powerpoint/2010/main" val="3541433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ENGINEERING LAW</a:t>
            </a:r>
            <a:endParaRPr lang="en-US" sz="4400" dirty="0"/>
          </a:p>
        </p:txBody>
      </p:sp>
      <p:sp>
        <p:nvSpPr>
          <p:cNvPr id="3" name="Content Placeholder 2"/>
          <p:cNvSpPr>
            <a:spLocks noGrp="1"/>
          </p:cNvSpPr>
          <p:nvPr>
            <p:ph idx="1"/>
          </p:nvPr>
        </p:nvSpPr>
        <p:spPr/>
        <p:txBody>
          <a:bodyPr>
            <a:normAutofit fontScale="85000" lnSpcReduction="20000"/>
          </a:bodyPr>
          <a:lstStyle/>
          <a:p>
            <a:pPr fontAlgn="base"/>
            <a:r>
              <a:rPr lang="en-US" b="1" cap="all" dirty="0"/>
              <a:t>WHY DO ENGINEERS NEED TO STUDY LAW?</a:t>
            </a:r>
            <a:endParaRPr lang="en-US" dirty="0"/>
          </a:p>
          <a:p>
            <a:pPr fontAlgn="base"/>
            <a:r>
              <a:rPr lang="en-US" dirty="0"/>
              <a:t>Engineers and engineering managers need to have a working knowledge of the laws that affect their work so that they can do the following:</a:t>
            </a:r>
          </a:p>
          <a:p>
            <a:pPr lvl="0" fontAlgn="base"/>
            <a:r>
              <a:rPr lang="en-US" dirty="0"/>
              <a:t>Follow regulations.</a:t>
            </a:r>
          </a:p>
          <a:p>
            <a:pPr lvl="0" fontAlgn="base"/>
            <a:r>
              <a:rPr lang="en-US" dirty="0"/>
              <a:t>Stay compliant with governmental ordinances.</a:t>
            </a:r>
          </a:p>
          <a:p>
            <a:pPr lvl="0" fontAlgn="base"/>
            <a:r>
              <a:rPr lang="en-US" dirty="0"/>
              <a:t>Know which permits are necessary in which circumstances.</a:t>
            </a:r>
          </a:p>
          <a:p>
            <a:pPr lvl="0" fontAlgn="base"/>
            <a:r>
              <a:rPr lang="en-US" dirty="0"/>
              <a:t>Protect their work.</a:t>
            </a:r>
          </a:p>
          <a:p>
            <a:pPr lvl="0" fontAlgn="base"/>
            <a:r>
              <a:rPr lang="en-US" dirty="0"/>
              <a:t>Know the boundaries of liability.</a:t>
            </a:r>
          </a:p>
          <a:p>
            <a:pPr lvl="0" fontAlgn="base"/>
            <a:r>
              <a:rPr lang="en-US" dirty="0"/>
              <a:t>Avoid lawsuits.</a:t>
            </a:r>
          </a:p>
          <a:p>
            <a:pPr lvl="0" fontAlgn="base"/>
            <a:r>
              <a:rPr lang="en-US" dirty="0"/>
              <a:t>Negotiate contracts.</a:t>
            </a:r>
          </a:p>
          <a:p>
            <a:pPr lvl="0" fontAlgn="base"/>
            <a:r>
              <a:rPr lang="en-US" dirty="0"/>
              <a:t>Know when to contact a lawyer.</a:t>
            </a:r>
          </a:p>
          <a:p>
            <a:endParaRPr lang="en-US" dirty="0"/>
          </a:p>
        </p:txBody>
      </p:sp>
    </p:spTree>
    <p:extLst>
      <p:ext uri="{BB962C8B-B14F-4D97-AF65-F5344CB8AC3E}">
        <p14:creationId xmlns:p14="http://schemas.microsoft.com/office/powerpoint/2010/main" val="3813870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229600" cy="1143000"/>
          </a:xfrm>
        </p:spPr>
        <p:txBody>
          <a:bodyPr>
            <a:normAutofit fontScale="90000"/>
          </a:bodyPr>
          <a:lstStyle/>
          <a:p>
            <a:r>
              <a:rPr lang="en-US" dirty="0">
                <a:effectLst/>
              </a:rPr>
              <a:t>Here are some of the types of laws that engineers and engineering managers should understand generally.</a:t>
            </a:r>
            <a:br>
              <a:rPr lang="en-US" dirty="0">
                <a:effectLst/>
              </a:rPr>
            </a:br>
            <a:endParaRPr lang="en-US" dirty="0"/>
          </a:p>
        </p:txBody>
      </p:sp>
      <p:sp>
        <p:nvSpPr>
          <p:cNvPr id="3" name="Content Placeholder 2"/>
          <p:cNvSpPr>
            <a:spLocks noGrp="1"/>
          </p:cNvSpPr>
          <p:nvPr>
            <p:ph idx="1"/>
          </p:nvPr>
        </p:nvSpPr>
        <p:spPr>
          <a:xfrm>
            <a:off x="323528" y="2184367"/>
            <a:ext cx="8229600" cy="4709160"/>
          </a:xfrm>
        </p:spPr>
        <p:txBody>
          <a:bodyPr>
            <a:normAutofit fontScale="55000" lnSpcReduction="20000"/>
          </a:bodyPr>
          <a:lstStyle/>
          <a:p>
            <a:pPr fontAlgn="base"/>
            <a:r>
              <a:rPr lang="en-US" b="1" u="sng" cap="all" dirty="0"/>
              <a:t>CONTRACT LAWS</a:t>
            </a:r>
            <a:endParaRPr lang="en-US" dirty="0"/>
          </a:p>
          <a:p>
            <a:pPr fontAlgn="base"/>
            <a:r>
              <a:rPr lang="en-US" dirty="0"/>
              <a:t>Engineering firms work with clients, and almost every project involves a contract. Contracts form the basis of an engineer’s work, and contracts are legally binding documents. Understanding the basics of contract law protects engineers’ rights and obligations, and it helps avoid potential lawsuits due to accidental breach of contract.</a:t>
            </a:r>
          </a:p>
          <a:p>
            <a:pPr fontAlgn="base"/>
            <a:r>
              <a:rPr lang="en-US" b="1" u="sng" cap="all" dirty="0"/>
              <a:t>TORT LAWS</a:t>
            </a:r>
            <a:endParaRPr lang="en-US" dirty="0"/>
          </a:p>
          <a:p>
            <a:pPr fontAlgn="base"/>
            <a:r>
              <a:rPr lang="en-US" dirty="0"/>
              <a:t>In engineering, laws about tort primarily deal with civil injuries resulting from negligence. Courts measure the damages resulting from these injuries in monetary amounts. Liability issues can be complex, but engineers should learn the basics to protect themselves and their companies.</a:t>
            </a:r>
          </a:p>
          <a:p>
            <a:pPr fontAlgn="base"/>
            <a:r>
              <a:rPr lang="en-US" b="1" u="sng" cap="all" dirty="0"/>
              <a:t>INTELLECTUAL PROPERTY LAWS</a:t>
            </a:r>
            <a:endParaRPr lang="en-US" dirty="0"/>
          </a:p>
          <a:p>
            <a:pPr fontAlgn="base"/>
            <a:r>
              <a:rPr lang="en-US" dirty="0"/>
              <a:t>The term “intellectual property” is a broad classification, but engineers work with it on a daily basis. Patents, copyrights and proprietary designs all fall under intellectual property laws</a:t>
            </a:r>
          </a:p>
          <a:p>
            <a:pPr fontAlgn="base"/>
            <a:r>
              <a:rPr lang="en-US" dirty="0"/>
              <a:t>Engineers who do not understand patent law can end up infringing on someone else’s intellectual property rights or accidentally forfeiting their own. Companies often have their own policies regarding intellectual property, and engineers need to understand those policies and how they affect their own work.</a:t>
            </a:r>
          </a:p>
          <a:p>
            <a:endParaRPr lang="en-US" dirty="0"/>
          </a:p>
        </p:txBody>
      </p:sp>
    </p:spTree>
    <p:extLst>
      <p:ext uri="{BB962C8B-B14F-4D97-AF65-F5344CB8AC3E}">
        <p14:creationId xmlns:p14="http://schemas.microsoft.com/office/powerpoint/2010/main" val="2386377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2618"/>
            <a:ext cx="8229600" cy="5796742"/>
          </a:xfrm>
        </p:spPr>
        <p:txBody>
          <a:bodyPr>
            <a:normAutofit fontScale="62500" lnSpcReduction="20000"/>
          </a:bodyPr>
          <a:lstStyle/>
          <a:p>
            <a:pPr fontAlgn="base"/>
            <a:r>
              <a:rPr lang="en-US" b="1" u="sng" cap="all" dirty="0"/>
              <a:t>LAWS AFFECTING THE WORKPLACE</a:t>
            </a:r>
            <a:endParaRPr lang="en-US" dirty="0"/>
          </a:p>
          <a:p>
            <a:pPr fontAlgn="base"/>
            <a:r>
              <a:rPr lang="en-US" dirty="0"/>
              <a:t>In addition to the laws engineers need to know, engineering managers may also need to understand the various laws regulating hiring and the workplace. National and state laws cover everything from hiring practices to workers’ compensation.</a:t>
            </a:r>
          </a:p>
          <a:p>
            <a:pPr fontAlgn="base"/>
            <a:r>
              <a:rPr lang="en-US" dirty="0"/>
              <a:t>Health and safety laws can be especially important in the engineering field. There are also laws preventing discrimination in the workplace, laws governing medical leave and laws protecting workers’ rights.</a:t>
            </a:r>
          </a:p>
          <a:p>
            <a:pPr fontAlgn="base"/>
            <a:r>
              <a:rPr lang="en-US" dirty="0"/>
              <a:t>Managers serve different functions in a company, so not all engineering managers need to know the details of all laws affecting the workplace. Those interested in an engineering management career, however, should be aware that these laws exist and can affect a manager’s day-to-day duties.</a:t>
            </a:r>
          </a:p>
          <a:p>
            <a:pPr fontAlgn="base"/>
            <a:r>
              <a:rPr lang="en-US" dirty="0"/>
              <a:t>There are some law topics that engineers simply cannot ignore if they want to avoid potential legal troubles. For engineering and engineering management professionals, taking the time to learn what types of engineering laws can affect their careers both positively and negatively can only be beneficial in the long run.</a:t>
            </a:r>
          </a:p>
          <a:p>
            <a:pPr fontAlgn="base"/>
            <a:r>
              <a:rPr lang="en-US" dirty="0"/>
              <a:t>As an engineering manager, it’s important to be familiar with some of the laws that might affect technical work. Generally speaking, members of the engineering team won’t be subject matter experts in this area – but the more that engineers are aware of key legal requirements, the less likely costly rework will be required, and the easier it will be to avoid any liability that might arise</a:t>
            </a:r>
            <a:r>
              <a:rPr lang="en-US" dirty="0" smtClean="0"/>
              <a:t>.</a:t>
            </a:r>
            <a:endParaRPr lang="en-US" dirty="0"/>
          </a:p>
        </p:txBody>
      </p:sp>
    </p:spTree>
    <p:extLst>
      <p:ext uri="{BB962C8B-B14F-4D97-AF65-F5344CB8AC3E}">
        <p14:creationId xmlns:p14="http://schemas.microsoft.com/office/powerpoint/2010/main" val="739995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Sources of law are the origins of laws</a:t>
            </a:r>
            <a:endParaRPr lang="en-US" dirty="0"/>
          </a:p>
        </p:txBody>
      </p:sp>
      <p:sp>
        <p:nvSpPr>
          <p:cNvPr id="3" name="Content Placeholder 2"/>
          <p:cNvSpPr>
            <a:spLocks noGrp="1"/>
          </p:cNvSpPr>
          <p:nvPr>
            <p:ph idx="1"/>
          </p:nvPr>
        </p:nvSpPr>
        <p:spPr/>
        <p:txBody>
          <a:bodyPr>
            <a:normAutofit/>
          </a:bodyPr>
          <a:lstStyle/>
          <a:p>
            <a:pPr lvl="0"/>
            <a:r>
              <a:rPr lang="en-US" dirty="0"/>
              <a:t>Constitutional Law</a:t>
            </a:r>
          </a:p>
          <a:p>
            <a:pPr lvl="0"/>
            <a:r>
              <a:rPr lang="en-US" dirty="0"/>
              <a:t>Statutory law</a:t>
            </a:r>
          </a:p>
          <a:p>
            <a:pPr lvl="0"/>
            <a:r>
              <a:rPr lang="en-US" dirty="0"/>
              <a:t>Administrative laws </a:t>
            </a:r>
          </a:p>
          <a:p>
            <a:pPr lvl="0"/>
            <a:r>
              <a:rPr lang="en-US" dirty="0"/>
              <a:t>Case law</a:t>
            </a:r>
          </a:p>
          <a:p>
            <a:pPr lvl="0"/>
            <a:r>
              <a:rPr lang="en-US" dirty="0"/>
              <a:t>English common law</a:t>
            </a:r>
          </a:p>
          <a:p>
            <a:endParaRPr lang="en-US" dirty="0"/>
          </a:p>
        </p:txBody>
      </p:sp>
    </p:spTree>
    <p:extLst>
      <p:ext uri="{BB962C8B-B14F-4D97-AF65-F5344CB8AC3E}">
        <p14:creationId xmlns:p14="http://schemas.microsoft.com/office/powerpoint/2010/main" val="22926198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TotalTime>
  <Words>1813</Words>
  <Application>Microsoft Office PowerPoint</Application>
  <PresentationFormat>On-screen Show (4:3)</PresentationFormat>
  <Paragraphs>134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ENGINEERING LAW AND MANAGERIAL ECONOMICS FOR INFRACSTRUCTURAL DEVELOPMENT IN NIGERIA: AND WAY FORWARD </vt:lpstr>
      <vt:lpstr>BY</vt:lpstr>
      <vt:lpstr>CONTENTE</vt:lpstr>
      <vt:lpstr>ABSTRACT</vt:lpstr>
      <vt:lpstr>INTRODUCTION</vt:lpstr>
      <vt:lpstr>ENGINEERING LAW</vt:lpstr>
      <vt:lpstr>Here are some of the types of laws that engineers and engineering managers should understand generally. </vt:lpstr>
      <vt:lpstr>PowerPoint Presentation</vt:lpstr>
      <vt:lpstr>Sources of law are the origins of laws</vt:lpstr>
      <vt:lpstr>Constitutional Law</vt:lpstr>
      <vt:lpstr>Statutory law </vt:lpstr>
      <vt:lpstr>Administrative laws  </vt:lpstr>
      <vt:lpstr>Case law </vt:lpstr>
      <vt:lpstr>English common law </vt:lpstr>
      <vt:lpstr>There are two types of law  </vt:lpstr>
      <vt:lpstr>PowerPoint Presentation</vt:lpstr>
      <vt:lpstr>Criminal law vs civil law </vt:lpstr>
      <vt:lpstr>MANAGERIAL ECONOMICS</vt:lpstr>
      <vt:lpstr>Content: Managerial Economics </vt:lpstr>
      <vt:lpstr>Nature of Managerial Economics </vt:lpstr>
      <vt:lpstr>Types of Managerial Economics </vt:lpstr>
      <vt:lpstr>Principles of Managerial Economics </vt:lpstr>
      <vt:lpstr>Scope of Managerial Economics </vt:lpstr>
      <vt:lpstr>CONCLUSION </vt:lpstr>
      <vt:lpstr>ACKNOWLEDGEMENTS </vt:lpstr>
      <vt:lpstr>REFERNECES </vt:lpstr>
      <vt:lpstr>THANK YOU FOR YOUR TIME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FOR INFRACSTRUCTURAL DEVELOPMENT IN NIGERIA: AND WAY FORWARD</dc:title>
  <dc:creator>ADAM ZIRRA</dc:creator>
  <cp:lastModifiedBy>ADAM ZIRRA</cp:lastModifiedBy>
  <cp:revision>4</cp:revision>
  <dcterms:created xsi:type="dcterms:W3CDTF">2020-04-13T00:19:55Z</dcterms:created>
  <dcterms:modified xsi:type="dcterms:W3CDTF">2020-04-13T00:51:16Z</dcterms:modified>
</cp:coreProperties>
</file>