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3" r:id="rId7"/>
    <p:sldId id="264" r:id="rId8"/>
    <p:sldId id="261" r:id="rId9"/>
    <p:sldId id="262"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7" autoAdjust="0"/>
    <p:restoredTop sz="94660"/>
  </p:normalViewPr>
  <p:slideViewPr>
    <p:cSldViewPr>
      <p:cViewPr varScale="1">
        <p:scale>
          <a:sx n="62" d="100"/>
          <a:sy n="62" d="100"/>
        </p:scale>
        <p:origin x="-11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0399E41-9F0B-4102-B682-7ABDE955653E}" type="datetimeFigureOut">
              <a:rPr lang="en-GB" smtClean="0"/>
              <a:t>13/04/2020</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1D45AA5C-7D07-4957-ABB9-A27B43FA51AD}"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399E41-9F0B-4102-B682-7ABDE955653E}"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45AA5C-7D07-4957-ABB9-A27B43FA51A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399E41-9F0B-4102-B682-7ABDE955653E}"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45AA5C-7D07-4957-ABB9-A27B43FA51A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399E41-9F0B-4102-B682-7ABDE955653E}"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45AA5C-7D07-4957-ABB9-A27B43FA51A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0399E41-9F0B-4102-B682-7ABDE955653E}"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1D45AA5C-7D07-4957-ABB9-A27B43FA51AD}"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399E41-9F0B-4102-B682-7ABDE955653E}"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45AA5C-7D07-4957-ABB9-A27B43FA51A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0399E41-9F0B-4102-B682-7ABDE955653E}" type="datetimeFigureOut">
              <a:rPr lang="en-GB" smtClean="0"/>
              <a:t>13/04/2020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45AA5C-7D07-4957-ABB9-A27B43FA51A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399E41-9F0B-4102-B682-7ABDE955653E}" type="datetimeFigureOut">
              <a:rPr lang="en-GB" smtClean="0"/>
              <a:t>13/04/2020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45AA5C-7D07-4957-ABB9-A27B43FA51A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99E41-9F0B-4102-B682-7ABDE955653E}" type="datetimeFigureOut">
              <a:rPr lang="en-GB" smtClean="0"/>
              <a:t>13/04/2020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45AA5C-7D07-4957-ABB9-A27B43FA51A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399E41-9F0B-4102-B682-7ABDE955653E}"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45AA5C-7D07-4957-ABB9-A27B43FA51A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0399E41-9F0B-4102-B682-7ABDE955653E}"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45AA5C-7D07-4957-ABB9-A27B43FA51A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0399E41-9F0B-4102-B682-7ABDE955653E}" type="datetimeFigureOut">
              <a:rPr lang="en-GB" smtClean="0"/>
              <a:t>13/04/2020</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D45AA5C-7D07-4957-ABB9-A27B43FA51AD}"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lnSpc>
                <a:spcPct val="107000"/>
              </a:lnSpc>
              <a:spcAft>
                <a:spcPts val="800"/>
              </a:spcAft>
            </a:pPr>
            <a:r>
              <a:rPr lang="en-GB" sz="2000" dirty="0" smtClean="0">
                <a:effectLst>
                  <a:outerShdw blurRad="38100" dist="38100" dir="2700000" algn="tl">
                    <a:srgbClr val="000000">
                      <a:alpha val="43137"/>
                    </a:srgbClr>
                  </a:outerShdw>
                </a:effectLst>
                <a:latin typeface="Times New Roman"/>
                <a:ea typeface="Calibri"/>
                <a:cs typeface="Times New Roman"/>
              </a:rPr>
              <a:t>ASSESSMENT OF OCCUPATIONAL HAZARDS AND DEVELOPMENT OF ENGINEERING FACILITIES, EQUIPMENT, SENSORS AND PUBLIC HEALTH SYSTEMS FOR TACKLING COVID – 19 PANDEMIC</a:t>
            </a:r>
            <a:r>
              <a:rPr lang="en-GB" sz="2000" dirty="0">
                <a:effectLst>
                  <a:outerShdw blurRad="38100" dist="38100" dir="2700000" algn="tl">
                    <a:srgbClr val="000000">
                      <a:alpha val="43137"/>
                    </a:srgbClr>
                  </a:outerShdw>
                </a:effectLst>
                <a:ea typeface="Calibri"/>
                <a:cs typeface="Times New Roman"/>
              </a:rPr>
              <a:t/>
            </a:r>
            <a:br>
              <a:rPr lang="en-GB" sz="2000" dirty="0">
                <a:effectLst>
                  <a:outerShdw blurRad="38100" dist="38100" dir="2700000" algn="tl">
                    <a:srgbClr val="000000">
                      <a:alpha val="43137"/>
                    </a:srgbClr>
                  </a:outerShdw>
                </a:effectLst>
                <a:ea typeface="Calibri"/>
                <a:cs typeface="Times New Roman"/>
              </a:rPr>
            </a:br>
            <a:endParaRPr lang="en-GB" sz="2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GB" sz="1800" dirty="0" smtClean="0"/>
              <a:t>NAME: ASITA OBONISO</a:t>
            </a:r>
          </a:p>
          <a:p>
            <a:r>
              <a:rPr lang="en-GB" sz="1800" dirty="0" smtClean="0"/>
              <a:t>DEPARTMENT: MECHATRONICS ENGINEERING</a:t>
            </a:r>
          </a:p>
          <a:p>
            <a:r>
              <a:rPr lang="en-GB" sz="1800" dirty="0" smtClean="0"/>
              <a:t>MATRICULATION NUMBER: 17/ENG06/014</a:t>
            </a:r>
          </a:p>
          <a:p>
            <a:r>
              <a:rPr lang="en-GB" sz="1800" dirty="0" smtClean="0"/>
              <a:t>DATE: 2</a:t>
            </a:r>
            <a:r>
              <a:rPr lang="en-GB" sz="1800" baseline="30000" dirty="0" smtClean="0"/>
              <a:t>ND</a:t>
            </a:r>
            <a:r>
              <a:rPr lang="en-GB" sz="1800" dirty="0" smtClean="0"/>
              <a:t> OF APRIL 2020</a:t>
            </a:r>
            <a:endParaRPr lang="en-GB" sz="1800" dirty="0"/>
          </a:p>
        </p:txBody>
      </p:sp>
    </p:spTree>
    <p:extLst>
      <p:ext uri="{BB962C8B-B14F-4D97-AF65-F5344CB8AC3E}">
        <p14:creationId xmlns:p14="http://schemas.microsoft.com/office/powerpoint/2010/main" val="201149001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2"/>
                                        </p:tgtEl>
                                      </p:cBhvr>
                                    </p:animEffect>
                                    <p:animScale>
                                      <p:cBhvr>
                                        <p:cTn id="3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665476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0114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idx="1"/>
          </p:nvPr>
        </p:nvSpPr>
        <p:spPr/>
        <p:txBody>
          <a:bodyPr/>
          <a:lstStyle/>
          <a:p>
            <a:pPr marL="0" indent="0">
              <a:buNone/>
            </a:pPr>
            <a:r>
              <a:rPr lang="en-GB" dirty="0"/>
              <a:t>A new laser-based bimodal waveguide interferometer sensor detects coronavirus via changes in the sensor's evanescent light field.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998" y="3789040"/>
            <a:ext cx="4536504" cy="215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5629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a:t>
            </a:r>
            <a:endParaRPr lang="en-GB" dirty="0"/>
          </a:p>
        </p:txBody>
      </p:sp>
      <p:sp>
        <p:nvSpPr>
          <p:cNvPr id="3" name="Content Placeholder 2"/>
          <p:cNvSpPr>
            <a:spLocks noGrp="1"/>
          </p:cNvSpPr>
          <p:nvPr>
            <p:ph idx="1"/>
          </p:nvPr>
        </p:nvSpPr>
        <p:spPr/>
        <p:txBody>
          <a:bodyPr/>
          <a:lstStyle/>
          <a:p>
            <a:pPr marL="0" indent="0">
              <a:buNone/>
            </a:pPr>
            <a:r>
              <a:rPr lang="en-GB" dirty="0"/>
              <a:t>sensors that can be operated at home like through phone applications should be created to detect the virus from the house to avoid the spread also smaller and cheaper ventilators should be created to help the masses of corona virus patients so that the need for building temporary hospitals would not arise or would be at a minimal rate.</a:t>
            </a:r>
          </a:p>
        </p:txBody>
      </p:sp>
    </p:spTree>
    <p:extLst>
      <p:ext uri="{BB962C8B-B14F-4D97-AF65-F5344CB8AC3E}">
        <p14:creationId xmlns:p14="http://schemas.microsoft.com/office/powerpoint/2010/main" val="39506353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CONCLUSION</a:t>
            </a:r>
            <a:endParaRPr lang="en-GB" dirty="0"/>
          </a:p>
        </p:txBody>
      </p:sp>
      <p:sp>
        <p:nvSpPr>
          <p:cNvPr id="3" name="Content Placeholder 2"/>
          <p:cNvSpPr>
            <a:spLocks noGrp="1"/>
          </p:cNvSpPr>
          <p:nvPr>
            <p:ph idx="1"/>
          </p:nvPr>
        </p:nvSpPr>
        <p:spPr>
          <a:xfrm>
            <a:off x="457200" y="1124744"/>
            <a:ext cx="8229600" cy="5400600"/>
          </a:xfrm>
        </p:spPr>
        <p:txBody>
          <a:bodyPr>
            <a:normAutofit fontScale="70000" lnSpcReduction="20000"/>
          </a:bodyPr>
          <a:lstStyle/>
          <a:p>
            <a:pPr marL="0" indent="0">
              <a:buNone/>
            </a:pPr>
            <a:r>
              <a:rPr lang="en-GB" sz="3400" dirty="0"/>
              <a:t>Occupational hazards are risks accepted as consequences of a particular occupation.</a:t>
            </a:r>
          </a:p>
          <a:p>
            <a:pPr marL="0" indent="0">
              <a:buNone/>
            </a:pPr>
            <a:r>
              <a:rPr lang="en-GB" sz="3400" dirty="0"/>
              <a:t>There several types of occupational hazards but in this document it was more focused on biological hazard because coronavirus 2019 otherwise known as COVID-19 is a biological hazard. COVID-19 is an infectious disease caused by severe acute respiratory syndrome. The disease was first identified in December 2019 in Wuhan, the capital of China’s Hubei province, and has since spread globally, resulting in the </a:t>
            </a:r>
            <a:r>
              <a:rPr lang="en-GB" sz="3400" dirty="0" smtClean="0"/>
              <a:t>on going </a:t>
            </a:r>
            <a:r>
              <a:rPr lang="en-GB" sz="3400" dirty="0"/>
              <a:t>2019-20 coronavirus pandemic.</a:t>
            </a:r>
          </a:p>
          <a:p>
            <a:pPr marL="0" indent="0">
              <a:buNone/>
            </a:pPr>
            <a:r>
              <a:rPr lang="en-GB" sz="3400" dirty="0"/>
              <a:t>It can be spread through many ways that’s why social distancing has been encouraged in order to stop the spread of the disease.</a:t>
            </a:r>
          </a:p>
          <a:p>
            <a:pPr marL="0" indent="0">
              <a:buNone/>
            </a:pPr>
            <a:r>
              <a:rPr lang="en-GB" sz="3400" dirty="0"/>
              <a:t>The engineering industries are being encouraged to gear up and innovate as it tackles COVID-19.  They can design, fabricate and manufacture equipment and facilities to help in curbing the virus.</a:t>
            </a:r>
          </a:p>
          <a:p>
            <a:endParaRPr lang="en-GB" dirty="0"/>
          </a:p>
        </p:txBody>
      </p:sp>
    </p:spTree>
    <p:extLst>
      <p:ext uri="{BB962C8B-B14F-4D97-AF65-F5344CB8AC3E}">
        <p14:creationId xmlns:p14="http://schemas.microsoft.com/office/powerpoint/2010/main" val="335158079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OCCUPATIONAL HAZARD</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700808"/>
            <a:ext cx="856895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43211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TYPES OF OCCUPATIONAL HAZARDS</a:t>
            </a:r>
            <a:endParaRPr lang="en-GB" dirty="0"/>
          </a:p>
        </p:txBody>
      </p:sp>
      <p:sp>
        <p:nvSpPr>
          <p:cNvPr id="3" name="Content Placeholder 2"/>
          <p:cNvSpPr>
            <a:spLocks noGrp="1"/>
          </p:cNvSpPr>
          <p:nvPr>
            <p:ph idx="1"/>
          </p:nvPr>
        </p:nvSpPr>
        <p:spPr/>
        <p:txBody>
          <a:bodyPr/>
          <a:lstStyle/>
          <a:p>
            <a:r>
              <a:rPr lang="en-GB" dirty="0" smtClean="0">
                <a:effectLst/>
                <a:latin typeface="Times New Roman"/>
                <a:ea typeface="Calibri"/>
              </a:rPr>
              <a:t>Biological hazards</a:t>
            </a:r>
          </a:p>
          <a:p>
            <a:r>
              <a:rPr lang="en-GB" dirty="0" smtClean="0">
                <a:effectLst/>
                <a:latin typeface="Times New Roman"/>
                <a:ea typeface="Calibri"/>
              </a:rPr>
              <a:t>Chemical hazards</a:t>
            </a:r>
          </a:p>
          <a:p>
            <a:r>
              <a:rPr lang="en-GB" dirty="0" smtClean="0">
                <a:effectLst/>
                <a:latin typeface="Times New Roman"/>
                <a:ea typeface="Calibri"/>
              </a:rPr>
              <a:t>Physical hazards</a:t>
            </a:r>
          </a:p>
          <a:p>
            <a:r>
              <a:rPr lang="en-GB" dirty="0" smtClean="0">
                <a:effectLst/>
                <a:latin typeface="Times New Roman"/>
                <a:ea typeface="Calibri"/>
              </a:rPr>
              <a:t>Psychosocial </a:t>
            </a:r>
            <a:r>
              <a:rPr lang="en-GB" dirty="0" smtClean="0">
                <a:effectLst/>
                <a:latin typeface="Times New Roman"/>
                <a:ea typeface="Calibri"/>
              </a:rPr>
              <a:t>hazards</a:t>
            </a:r>
          </a:p>
          <a:p>
            <a:endParaRPr lang="en-GB" dirty="0" smtClean="0">
              <a:effectLst/>
              <a:latin typeface="Times New Roman"/>
              <a:ea typeface="Calibri"/>
            </a:endParaRPr>
          </a:p>
          <a:p>
            <a:pPr marL="0" indent="0">
              <a:buNone/>
            </a:pPr>
            <a:endParaRPr lang="en-GB" dirty="0"/>
          </a:p>
        </p:txBody>
      </p:sp>
    </p:spTree>
    <p:extLst>
      <p:ext uri="{BB962C8B-B14F-4D97-AF65-F5344CB8AC3E}">
        <p14:creationId xmlns:p14="http://schemas.microsoft.com/office/powerpoint/2010/main" val="29915378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840" y="548680"/>
            <a:ext cx="7862584" cy="5693866"/>
          </a:xfrm>
          <a:prstGeom prst="rect">
            <a:avLst/>
          </a:prstGeom>
        </p:spPr>
        <p:txBody>
          <a:bodyPr wrap="square">
            <a:spAutoFit/>
          </a:bodyPr>
          <a:lstStyle/>
          <a:p>
            <a:pPr marL="457200" indent="-457200">
              <a:buFont typeface="Arial" pitchFamily="34" charset="0"/>
              <a:buChar char="•"/>
            </a:pPr>
            <a:r>
              <a:rPr lang="en-GB" sz="2800" dirty="0" smtClean="0">
                <a:effectLst/>
                <a:latin typeface="Times New Roman"/>
                <a:ea typeface="Calibri"/>
              </a:rPr>
              <a:t>Biological hazards: Biological hazards or biohazards are biological substances that threaten the health of human beings and other living organisms. </a:t>
            </a:r>
          </a:p>
          <a:p>
            <a:pPr marL="457200" indent="-457200">
              <a:buFont typeface="Arial" pitchFamily="34" charset="0"/>
              <a:buChar char="•"/>
            </a:pPr>
            <a:r>
              <a:rPr lang="en-GB" sz="2800" dirty="0" smtClean="0">
                <a:effectLst/>
                <a:latin typeface="Times New Roman"/>
                <a:ea typeface="Calibri"/>
              </a:rPr>
              <a:t>Chemical hazards: Chemical hazards are occupational hazards that expose people to chemicals in their workplace.</a:t>
            </a:r>
          </a:p>
          <a:p>
            <a:pPr marL="457200" indent="-457200">
              <a:buFont typeface="Arial" pitchFamily="34" charset="0"/>
              <a:buChar char="•"/>
            </a:pPr>
            <a:r>
              <a:rPr lang="en-GB" sz="2800" dirty="0" smtClean="0">
                <a:effectLst/>
                <a:latin typeface="Times New Roman"/>
                <a:ea typeface="Calibri"/>
              </a:rPr>
              <a:t>Physical hazards: Physical hazards may be factors, agents, or circumstances that can cause harm without or with contact. </a:t>
            </a:r>
          </a:p>
          <a:p>
            <a:pPr marL="457200" indent="-457200">
              <a:buFont typeface="Arial" pitchFamily="34" charset="0"/>
              <a:buChar char="•"/>
            </a:pPr>
            <a:r>
              <a:rPr lang="en-GB" sz="2800" dirty="0" smtClean="0">
                <a:effectLst/>
                <a:latin typeface="Times New Roman"/>
                <a:ea typeface="Calibri"/>
              </a:rPr>
              <a:t>Psychosocial hazards: Psychosocial hazards are occupational hazards that affect employees’ psychological health.</a:t>
            </a:r>
            <a:endParaRPr lang="en-GB" sz="2800" dirty="0"/>
          </a:p>
        </p:txBody>
      </p:sp>
    </p:spTree>
    <p:extLst>
      <p:ext uri="{BB962C8B-B14F-4D97-AF65-F5344CB8AC3E}">
        <p14:creationId xmlns:p14="http://schemas.microsoft.com/office/powerpoint/2010/main" val="8167340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marL="457200">
              <a:lnSpc>
                <a:spcPct val="107000"/>
              </a:lnSpc>
              <a:spcAft>
                <a:spcPts val="800"/>
              </a:spcAft>
            </a:pPr>
            <a:r>
              <a:rPr lang="en-GB" sz="4000" dirty="0" smtClean="0">
                <a:effectLst/>
                <a:latin typeface="Times New Roman"/>
                <a:ea typeface="Calibri"/>
                <a:cs typeface="Times New Roman"/>
              </a:rPr>
              <a:t> </a:t>
            </a:r>
            <a:r>
              <a:rPr lang="en-GB" sz="3200" dirty="0">
                <a:ea typeface="Calibri"/>
                <a:cs typeface="Times New Roman"/>
              </a:rPr>
              <a:t/>
            </a:r>
            <a:br>
              <a:rPr lang="en-GB" sz="3200" dirty="0">
                <a:ea typeface="Calibri"/>
                <a:cs typeface="Times New Roman"/>
              </a:rPr>
            </a:br>
            <a:r>
              <a:rPr lang="en-GB" b="1" dirty="0" smtClean="0">
                <a:effectLst/>
                <a:latin typeface="Times New Roman"/>
                <a:ea typeface="Calibri"/>
                <a:cs typeface="Times New Roman"/>
              </a:rPr>
              <a:t>COVID-19(CORONAVIRUS DISEASE 2019) </a:t>
            </a:r>
            <a:r>
              <a:rPr lang="en-GB" sz="3200" dirty="0">
                <a:ea typeface="Calibri"/>
                <a:cs typeface="Times New Roman"/>
              </a:rPr>
              <a:t/>
            </a:r>
            <a:br>
              <a:rPr lang="en-GB" sz="3200" dirty="0">
                <a:ea typeface="Calibri"/>
                <a:cs typeface="Times New Roman"/>
              </a:rPr>
            </a:br>
            <a:endParaRPr lang="en-GB"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marL="137160" indent="0" algn="just">
              <a:lnSpc>
                <a:spcPct val="107000"/>
              </a:lnSpc>
              <a:spcAft>
                <a:spcPts val="800"/>
              </a:spcAft>
              <a:buNone/>
            </a:pPr>
            <a:r>
              <a:rPr lang="en-GB" dirty="0" smtClean="0">
                <a:effectLst/>
                <a:latin typeface="Times New Roman"/>
                <a:ea typeface="Calibri"/>
                <a:cs typeface="Times New Roman"/>
              </a:rPr>
              <a:t>Coronavirus is a biological hazard and can be contacted at the work place. This is the main reason why people are asked to work from home.</a:t>
            </a:r>
            <a:endParaRPr lang="en-GB" sz="2400" dirty="0">
              <a:ea typeface="Calibri"/>
              <a:cs typeface="Times New Roman"/>
            </a:endParaRPr>
          </a:p>
          <a:p>
            <a:pPr marL="137160" indent="0" algn="just">
              <a:lnSpc>
                <a:spcPct val="107000"/>
              </a:lnSpc>
              <a:spcAft>
                <a:spcPts val="800"/>
              </a:spcAft>
              <a:buNone/>
            </a:pPr>
            <a:r>
              <a:rPr lang="en-GB" dirty="0" smtClean="0">
                <a:effectLst/>
                <a:latin typeface="Times New Roman"/>
                <a:ea typeface="Calibri"/>
                <a:cs typeface="Times New Roman"/>
              </a:rPr>
              <a:t>COVID-19 is an infectious disease caused by severe acute respiratory syndrome. The disease was first identified in December 2019 in Wuhan, the capital of China’s Hubei province, and has since spread globally, resulting in the </a:t>
            </a:r>
            <a:r>
              <a:rPr lang="en-GB" dirty="0" smtClean="0">
                <a:effectLst/>
                <a:latin typeface="Times New Roman"/>
                <a:ea typeface="Calibri"/>
                <a:cs typeface="Times New Roman"/>
              </a:rPr>
              <a:t>on going </a:t>
            </a:r>
            <a:r>
              <a:rPr lang="en-GB" dirty="0" smtClean="0">
                <a:effectLst/>
                <a:latin typeface="Times New Roman"/>
                <a:ea typeface="Calibri"/>
                <a:cs typeface="Times New Roman"/>
              </a:rPr>
              <a:t>2019-20 coronavirus pandemic. Common symptoms include fever, cough and shortness of breath. Other symptoms may include fatigue, muscle pain, diarrhoea, sore throat, loss of smell and abdominal pain. While the majority of cases result in mild symptoms, some progress to viral pneumonia and multi-organ failure. As of 8 April 2020, more than 1.44 million cases have been reported in more than 200 countries and territories, resulting in more than 82,900 deaths. More than 307,000 people have recovered</a:t>
            </a:r>
            <a:endParaRPr lang="en-GB" sz="2400" dirty="0">
              <a:ea typeface="Calibri"/>
              <a:cs typeface="Times New Roman"/>
            </a:endParaRPr>
          </a:p>
          <a:p>
            <a:pPr marL="0" indent="0">
              <a:buNone/>
            </a:pPr>
            <a:endParaRPr lang="en-GB" dirty="0"/>
          </a:p>
        </p:txBody>
      </p:sp>
    </p:spTree>
    <p:extLst>
      <p:ext uri="{BB962C8B-B14F-4D97-AF65-F5344CB8AC3E}">
        <p14:creationId xmlns:p14="http://schemas.microsoft.com/office/powerpoint/2010/main" val="165121117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55576" y="620688"/>
            <a:ext cx="725539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15273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476672"/>
            <a:ext cx="4040188" cy="639762"/>
          </a:xfrm>
        </p:spPr>
        <p:txBody>
          <a:bodyPr>
            <a:normAutofit fontScale="92500" lnSpcReduction="20000"/>
          </a:bodyPr>
          <a:lstStyle/>
          <a:p>
            <a:r>
              <a:rPr lang="en-GB" dirty="0" smtClean="0"/>
              <a:t> A Picture of a Corona Virus</a:t>
            </a:r>
            <a:endParaRPr lang="en-GB" dirty="0"/>
          </a:p>
        </p:txBody>
      </p:sp>
      <p:sp>
        <p:nvSpPr>
          <p:cNvPr id="5" name="Text Placeholder 4"/>
          <p:cNvSpPr>
            <a:spLocks noGrp="1"/>
          </p:cNvSpPr>
          <p:nvPr>
            <p:ph type="body" sz="half" idx="3"/>
          </p:nvPr>
        </p:nvSpPr>
        <p:spPr>
          <a:xfrm>
            <a:off x="4644008" y="404664"/>
            <a:ext cx="4041775" cy="639762"/>
          </a:xfrm>
        </p:spPr>
        <p:txBody>
          <a:bodyPr>
            <a:normAutofit fontScale="62500" lnSpcReduction="20000"/>
          </a:bodyPr>
          <a:lstStyle/>
          <a:p>
            <a:r>
              <a:rPr lang="en-GB" dirty="0" smtClean="0"/>
              <a:t>Respiratory droplets, produced when a man is sneezing</a:t>
            </a:r>
            <a:endParaRPr lang="en-GB" dirty="0"/>
          </a:p>
        </p:txBody>
      </p:sp>
      <p:pic>
        <p:nvPicPr>
          <p:cNvPr id="3074"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1727421" y="3494308"/>
            <a:ext cx="1499746" cy="149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144828" y="3229109"/>
            <a:ext cx="3042168" cy="203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23733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074"/>
                                        </p:tgtEl>
                                        <p:attrNameLst>
                                          <p:attrName>ppt_x</p:attrName>
                                        </p:attrNameLst>
                                      </p:cBhvr>
                                      <p:tavLst>
                                        <p:tav tm="0">
                                          <p:val>
                                            <p:strVal val="ppt_x"/>
                                          </p:val>
                                        </p:tav>
                                        <p:tav tm="100000">
                                          <p:val>
                                            <p:strVal val="ppt_x"/>
                                          </p:val>
                                        </p:tav>
                                      </p:tavLst>
                                    </p:anim>
                                    <p:anim calcmode="lin" valueType="num">
                                      <p:cBhvr additive="base">
                                        <p:cTn id="7" dur="500"/>
                                        <p:tgtEl>
                                          <p:spTgt spid="3074"/>
                                        </p:tgtEl>
                                        <p:attrNameLst>
                                          <p:attrName>ppt_y</p:attrName>
                                        </p:attrNameLst>
                                      </p:cBhvr>
                                      <p:tavLst>
                                        <p:tav tm="0">
                                          <p:val>
                                            <p:strVal val="ppt_y"/>
                                          </p:val>
                                        </p:tav>
                                        <p:tav tm="100000">
                                          <p:val>
                                            <p:strVal val="1+ppt_h/2"/>
                                          </p:val>
                                        </p:tav>
                                      </p:tavLst>
                                    </p:anim>
                                    <p:set>
                                      <p:cBhvr>
                                        <p:cTn id="8" dur="1" fill="hold">
                                          <p:stCondLst>
                                            <p:cond delay="499"/>
                                          </p:stCondLst>
                                        </p:cTn>
                                        <p:tgtEl>
                                          <p:spTgt spid="307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6" presetClass="exit" presetSubtype="0" fill="hold" nodeType="clickEffect">
                                  <p:stCondLst>
                                    <p:cond delay="0"/>
                                  </p:stCondLst>
                                  <p:childTnLst>
                                    <p:animEffect transition="out" filter="wipe(down)">
                                      <p:cBhvr>
                                        <p:cTn id="12" dur="180" accel="50000">
                                          <p:stCondLst>
                                            <p:cond delay="1820"/>
                                          </p:stCondLst>
                                        </p:cTn>
                                        <p:tgtEl>
                                          <p:spTgt spid="3075"/>
                                        </p:tgtEl>
                                      </p:cBhvr>
                                    </p:animEffect>
                                    <p:anim calcmode="lin" valueType="num">
                                      <p:cBhvr>
                                        <p:cTn id="13" dur="1822" tmFilter="0,0; 0.14,0.31; 0.43,0.73; 0.71,0.91; 1.0,1.0">
                                          <p:stCondLst>
                                            <p:cond delay="0"/>
                                          </p:stCondLst>
                                        </p:cTn>
                                        <p:tgtEl>
                                          <p:spTgt spid="3075"/>
                                        </p:tgtEl>
                                        <p:attrNameLst>
                                          <p:attrName>ppt_x</p:attrName>
                                        </p:attrNameLst>
                                      </p:cBhvr>
                                      <p:tavLst>
                                        <p:tav tm="0">
                                          <p:val>
                                            <p:strVal val="ppt_x"/>
                                          </p:val>
                                        </p:tav>
                                        <p:tav tm="100000">
                                          <p:val>
                                            <p:strVal val="#ppt_x+0.25"/>
                                          </p:val>
                                        </p:tav>
                                      </p:tavLst>
                                    </p:anim>
                                    <p:anim calcmode="lin" valueType="num">
                                      <p:cBhvr>
                                        <p:cTn id="14" dur="178">
                                          <p:stCondLst>
                                            <p:cond delay="1822"/>
                                          </p:stCondLst>
                                        </p:cTn>
                                        <p:tgtEl>
                                          <p:spTgt spid="3075"/>
                                        </p:tgtEl>
                                        <p:attrNameLst>
                                          <p:attrName>ppt_x</p:attrName>
                                        </p:attrNameLst>
                                      </p:cBhvr>
                                      <p:tavLst>
                                        <p:tav tm="0">
                                          <p:val>
                                            <p:strVal val="ppt_x"/>
                                          </p:val>
                                        </p:tav>
                                        <p:tav tm="100000">
                                          <p:val>
                                            <p:strVal val="ppt_x"/>
                                          </p:val>
                                        </p:tav>
                                      </p:tavLst>
                                    </p:anim>
                                    <p:anim calcmode="lin" valueType="num">
                                      <p:cBhvr>
                                        <p:cTn id="15" dur="664" tmFilter="0.0,0.0;0.25,0.07;0.50,0.2;0.75,0.467;1.0,1.0">
                                          <p:stCondLst>
                                            <p:cond delay="0"/>
                                          </p:stCondLst>
                                        </p:cTn>
                                        <p:tgtEl>
                                          <p:spTgt spid="307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 dur="664" tmFilter="0, 0; 0.125,0.2665; 0.25,0.4; 0.375,0.465; 0.5,0.5;  0.625,0.535; 0.75,0.6; 0.875,0.7335; 1,1">
                                          <p:stCondLst>
                                            <p:cond delay="664"/>
                                          </p:stCondLst>
                                        </p:cTn>
                                        <p:tgtEl>
                                          <p:spTgt spid="307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 dur="332" tmFilter="0, 0; 0.125,0.2665; 0.25,0.4; 0.375,0.465; 0.5,0.5;  0.625,0.535; 0.75,0.6; 0.875,0.7335; 1,1">
                                          <p:stCondLst>
                                            <p:cond delay="1324"/>
                                          </p:stCondLst>
                                        </p:cTn>
                                        <p:tgtEl>
                                          <p:spTgt spid="307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 dur="164" tmFilter="0, 0; 0.125,0.2665; 0.25,0.4; 0.375,0.465; 0.5,0.5;  0.625,0.535; 0.75,0.6; 0.875,0.7335; 1,1">
                                          <p:stCondLst>
                                            <p:cond delay="1656"/>
                                          </p:stCondLst>
                                        </p:cTn>
                                        <p:tgtEl>
                                          <p:spTgt spid="307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9" dur="180" accel="50000">
                                          <p:stCondLst>
                                            <p:cond delay="1820"/>
                                          </p:stCondLst>
                                        </p:cTn>
                                        <p:tgtEl>
                                          <p:spTgt spid="3075"/>
                                        </p:tgtEl>
                                        <p:attrNameLst>
                                          <p:attrName>ppt_y</p:attrName>
                                        </p:attrNameLst>
                                      </p:cBhvr>
                                      <p:tavLst>
                                        <p:tav tm="0">
                                          <p:val>
                                            <p:strVal val="ppt_y"/>
                                          </p:val>
                                        </p:tav>
                                        <p:tav tm="100000">
                                          <p:val>
                                            <p:strVal val="ppt_y+ppt_h"/>
                                          </p:val>
                                        </p:tav>
                                      </p:tavLst>
                                    </p:anim>
                                    <p:animScale>
                                      <p:cBhvr>
                                        <p:cTn id="20" dur="26">
                                          <p:stCondLst>
                                            <p:cond delay="620"/>
                                          </p:stCondLst>
                                        </p:cTn>
                                        <p:tgtEl>
                                          <p:spTgt spid="3075"/>
                                        </p:tgtEl>
                                      </p:cBhvr>
                                      <p:to x="100000" y="60000"/>
                                    </p:animScale>
                                    <p:animScale>
                                      <p:cBhvr>
                                        <p:cTn id="21" dur="166" decel="50000">
                                          <p:stCondLst>
                                            <p:cond delay="646"/>
                                          </p:stCondLst>
                                        </p:cTn>
                                        <p:tgtEl>
                                          <p:spTgt spid="3075"/>
                                        </p:tgtEl>
                                      </p:cBhvr>
                                      <p:to x="100000" y="100000"/>
                                    </p:animScale>
                                    <p:animScale>
                                      <p:cBhvr>
                                        <p:cTn id="22" dur="26">
                                          <p:stCondLst>
                                            <p:cond delay="1312"/>
                                          </p:stCondLst>
                                        </p:cTn>
                                        <p:tgtEl>
                                          <p:spTgt spid="3075"/>
                                        </p:tgtEl>
                                      </p:cBhvr>
                                      <p:to x="100000" y="80000"/>
                                    </p:animScale>
                                    <p:animScale>
                                      <p:cBhvr>
                                        <p:cTn id="23" dur="166" decel="50000">
                                          <p:stCondLst>
                                            <p:cond delay="1338"/>
                                          </p:stCondLst>
                                        </p:cTn>
                                        <p:tgtEl>
                                          <p:spTgt spid="3075"/>
                                        </p:tgtEl>
                                      </p:cBhvr>
                                      <p:to x="100000" y="100000"/>
                                    </p:animScale>
                                    <p:animScale>
                                      <p:cBhvr>
                                        <p:cTn id="24" dur="26">
                                          <p:stCondLst>
                                            <p:cond delay="1642"/>
                                          </p:stCondLst>
                                        </p:cTn>
                                        <p:tgtEl>
                                          <p:spTgt spid="3075"/>
                                        </p:tgtEl>
                                      </p:cBhvr>
                                      <p:to x="100000" y="90000"/>
                                    </p:animScale>
                                    <p:animScale>
                                      <p:cBhvr>
                                        <p:cTn id="25" dur="166" decel="50000">
                                          <p:stCondLst>
                                            <p:cond delay="1668"/>
                                          </p:stCondLst>
                                        </p:cTn>
                                        <p:tgtEl>
                                          <p:spTgt spid="3075"/>
                                        </p:tgtEl>
                                      </p:cBhvr>
                                      <p:to x="100000" y="100000"/>
                                    </p:animScale>
                                    <p:animScale>
                                      <p:cBhvr>
                                        <p:cTn id="26" dur="26">
                                          <p:stCondLst>
                                            <p:cond delay="1808"/>
                                          </p:stCondLst>
                                        </p:cTn>
                                        <p:tgtEl>
                                          <p:spTgt spid="3075"/>
                                        </p:tgtEl>
                                      </p:cBhvr>
                                      <p:to x="100000" y="95000"/>
                                    </p:animScale>
                                    <p:animScale>
                                      <p:cBhvr>
                                        <p:cTn id="27" dur="166" decel="50000">
                                          <p:stCondLst>
                                            <p:cond delay="1834"/>
                                          </p:stCondLst>
                                        </p:cTn>
                                        <p:tgtEl>
                                          <p:spTgt spid="3075"/>
                                        </p:tgtEl>
                                      </p:cBhvr>
                                      <p:to x="100000" y="100000"/>
                                    </p:animScale>
                                    <p:set>
                                      <p:cBhvr>
                                        <p:cTn id="28" dur="1" fill="hold">
                                          <p:stCondLst>
                                            <p:cond delay="19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008112"/>
          </a:xfrm>
        </p:spPr>
        <p:txBody>
          <a:bodyPr>
            <a:normAutofit fontScale="90000"/>
          </a:bodyPr>
          <a:lstStyle/>
          <a:p>
            <a:pPr>
              <a:lnSpc>
                <a:spcPct val="107000"/>
              </a:lnSpc>
              <a:spcAft>
                <a:spcPts val="800"/>
              </a:spcAft>
            </a:pPr>
            <a:r>
              <a:rPr lang="en-GB" b="1" dirty="0" smtClean="0">
                <a:effectLst/>
                <a:latin typeface="Times New Roman"/>
                <a:ea typeface="Calibri"/>
                <a:cs typeface="Times New Roman"/>
              </a:rPr>
              <a:t>How engineering is helping to battle COVID-19</a:t>
            </a:r>
            <a:r>
              <a:rPr lang="en-GB" sz="3200" dirty="0">
                <a:ea typeface="Calibri"/>
                <a:cs typeface="Times New Roman"/>
              </a:rPr>
              <a:t/>
            </a:r>
            <a:br>
              <a:rPr lang="en-GB" sz="3200" dirty="0">
                <a:ea typeface="Calibri"/>
                <a:cs typeface="Times New Roman"/>
              </a:rPr>
            </a:br>
            <a:endParaRPr lang="en-GB" dirty="0"/>
          </a:p>
        </p:txBody>
      </p:sp>
      <p:sp>
        <p:nvSpPr>
          <p:cNvPr id="3" name="Content Placeholder 2"/>
          <p:cNvSpPr>
            <a:spLocks noGrp="1"/>
          </p:cNvSpPr>
          <p:nvPr>
            <p:ph idx="1"/>
          </p:nvPr>
        </p:nvSpPr>
        <p:spPr/>
        <p:txBody>
          <a:bodyPr/>
          <a:lstStyle/>
          <a:p>
            <a:pPr lvl="0" algn="just">
              <a:lnSpc>
                <a:spcPct val="107000"/>
              </a:lnSpc>
              <a:spcAft>
                <a:spcPts val="800"/>
              </a:spcAft>
              <a:buFont typeface="Symbol"/>
              <a:buChar char=""/>
            </a:pPr>
            <a:r>
              <a:rPr lang="en-GB" dirty="0" smtClean="0">
                <a:effectLst/>
                <a:latin typeface="Times New Roman"/>
                <a:ea typeface="Calibri"/>
                <a:cs typeface="Times New Roman"/>
              </a:rPr>
              <a:t>Design and manufacture respiratory equipment</a:t>
            </a:r>
            <a:endParaRPr lang="en-GB" sz="2400" dirty="0">
              <a:ea typeface="Calibri"/>
              <a:cs typeface="Times New Roman"/>
            </a:endParaRPr>
          </a:p>
          <a:p>
            <a:pPr lvl="0" algn="just">
              <a:lnSpc>
                <a:spcPct val="107000"/>
              </a:lnSpc>
              <a:spcAft>
                <a:spcPts val="800"/>
              </a:spcAft>
              <a:buFont typeface="Symbol"/>
              <a:buChar char=""/>
            </a:pPr>
            <a:r>
              <a:rPr lang="en-GB" dirty="0" smtClean="0">
                <a:effectLst/>
                <a:latin typeface="Times New Roman"/>
                <a:ea typeface="Calibri"/>
                <a:cs typeface="Times New Roman"/>
              </a:rPr>
              <a:t>Provide personal protective equipment (PPE)</a:t>
            </a:r>
            <a:endParaRPr lang="en-GB" sz="2400" dirty="0">
              <a:ea typeface="Calibri"/>
              <a:cs typeface="Times New Roman"/>
            </a:endParaRPr>
          </a:p>
          <a:p>
            <a:pPr lvl="0" algn="just">
              <a:lnSpc>
                <a:spcPct val="107000"/>
              </a:lnSpc>
              <a:spcAft>
                <a:spcPts val="800"/>
              </a:spcAft>
              <a:buFont typeface="Symbol"/>
              <a:buChar char=""/>
            </a:pPr>
            <a:r>
              <a:rPr lang="en-GB" dirty="0" smtClean="0">
                <a:effectLst/>
                <a:latin typeface="Times New Roman"/>
                <a:ea typeface="Calibri"/>
                <a:cs typeface="Times New Roman"/>
              </a:rPr>
              <a:t>Build temporary hospitals or donate materials</a:t>
            </a:r>
            <a:endParaRPr lang="en-GB" sz="2400" dirty="0">
              <a:ea typeface="Calibri"/>
              <a:cs typeface="Times New Roman"/>
            </a:endParaRPr>
          </a:p>
          <a:p>
            <a:pPr marL="0" indent="0">
              <a:buNone/>
            </a:pPr>
            <a:r>
              <a:rPr lang="en-GB" dirty="0" smtClean="0"/>
              <a:t> </a:t>
            </a:r>
            <a:endParaRPr lang="en-GB" dirty="0"/>
          </a:p>
        </p:txBody>
      </p:sp>
    </p:spTree>
    <p:extLst>
      <p:ext uri="{BB962C8B-B14F-4D97-AF65-F5344CB8AC3E}">
        <p14:creationId xmlns:p14="http://schemas.microsoft.com/office/powerpoint/2010/main" val="286335517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SENSORS USED TO DETECT CORONA VIRUS</a:t>
            </a:r>
            <a:endParaRPr lang="en-GB" dirty="0"/>
          </a:p>
        </p:txBody>
      </p:sp>
      <p:sp>
        <p:nvSpPr>
          <p:cNvPr id="3" name="Content Placeholder 2"/>
          <p:cNvSpPr>
            <a:spLocks noGrp="1"/>
          </p:cNvSpPr>
          <p:nvPr>
            <p:ph idx="1"/>
          </p:nvPr>
        </p:nvSpPr>
        <p:spPr/>
        <p:txBody>
          <a:bodyPr/>
          <a:lstStyle/>
          <a:p>
            <a:r>
              <a:rPr lang="en-GB" dirty="0" smtClean="0"/>
              <a:t>Thermometer gun</a:t>
            </a:r>
          </a:p>
          <a:p>
            <a:r>
              <a:rPr lang="en-GB" dirty="0" smtClean="0"/>
              <a:t>Thermal infrared cameras</a:t>
            </a:r>
          </a:p>
          <a:p>
            <a:r>
              <a:rPr lang="en-GB" dirty="0" smtClean="0"/>
              <a:t>Wearable monitoring temperature device</a:t>
            </a:r>
            <a:endParaRPr lang="en-GB" dirty="0"/>
          </a:p>
        </p:txBody>
      </p:sp>
    </p:spTree>
    <p:extLst>
      <p:ext uri="{BB962C8B-B14F-4D97-AF65-F5344CB8AC3E}">
        <p14:creationId xmlns:p14="http://schemas.microsoft.com/office/powerpoint/2010/main" val="228898877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457</TotalTime>
  <Words>571</Words>
  <Application>Microsoft Office PowerPoint</Application>
  <PresentationFormat>On-screen Show (4:3)</PresentationFormat>
  <Paragraphs>38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ASSESSMENT OF OCCUPATIONAL HAZARDS AND DEVELOPMENT OF ENGINEERING FACILITIES, EQUIPMENT, SENSORS AND PUBLIC HEALTH SYSTEMS FOR TACKLING COVID – 19 PANDEMIC </vt:lpstr>
      <vt:lpstr>OCCUPATIONAL HAZARD</vt:lpstr>
      <vt:lpstr>TYPES OF OCCUPATIONAL HAZARDS</vt:lpstr>
      <vt:lpstr>PowerPoint Presentation</vt:lpstr>
      <vt:lpstr>  COVID-19(CORONAVIRUS DISEASE 2019)  </vt:lpstr>
      <vt:lpstr>PowerPoint Presentation</vt:lpstr>
      <vt:lpstr>PowerPoint Presentation</vt:lpstr>
      <vt:lpstr>How engineering is helping to battle COVID-19 </vt:lpstr>
      <vt:lpstr>SENSORS USED TO DETECT CORONA VIRUS</vt:lpstr>
      <vt:lpstr>PowerPoint Presentation</vt:lpstr>
      <vt:lpstr>RESULTS</vt:lpstr>
      <vt:lpstr>RECOMMENDATION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OCCUPATIONAL HAZARDS AND DEVELOPMENT OF ENGINEERING FACILITIES, EQUIPMENT, SENSORS AND PUBLIC HEALTH SYSTEMS FOR TACKLING COVID – 19 PANDEMIC </dc:title>
  <dc:creator>Oboniso Asita</dc:creator>
  <cp:lastModifiedBy>Oboniso Asita</cp:lastModifiedBy>
  <cp:revision>11</cp:revision>
  <dcterms:created xsi:type="dcterms:W3CDTF">2020-04-09T13:30:32Z</dcterms:created>
  <dcterms:modified xsi:type="dcterms:W3CDTF">2020-04-13T00:51:30Z</dcterms:modified>
</cp:coreProperties>
</file>