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D7B450-D6CD-47BE-83F2-83C66DDE7A17}" type="datetimeFigureOut">
              <a:rPr lang="en-US" smtClean="0"/>
              <a:t>4/13/2020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56EA32E9-F681-40A5-A959-819ED72EE132}"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D7B450-D6CD-47BE-83F2-83C66DDE7A17}"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EA32E9-F681-40A5-A959-819ED72EE13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D7B450-D6CD-47BE-83F2-83C66DDE7A17}"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EA32E9-F681-40A5-A959-819ED72EE13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D7B450-D6CD-47BE-83F2-83C66DDE7A17}"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EA32E9-F681-40A5-A959-819ED72EE13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D7B450-D6CD-47BE-83F2-83C66DDE7A17}" type="datetimeFigureOut">
              <a:rPr lang="en-US" smtClean="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EA32E9-F681-40A5-A959-819ED72EE132}"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D7B450-D6CD-47BE-83F2-83C66DDE7A17}" type="datetimeFigureOut">
              <a:rPr lang="en-US" smtClean="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EA32E9-F681-40A5-A959-819ED72EE13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D7B450-D6CD-47BE-83F2-83C66DDE7A17}" type="datetimeFigureOut">
              <a:rPr lang="en-US" smtClean="0"/>
              <a:t>4/13/2020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6EA32E9-F681-40A5-A959-819ED72EE13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D7B450-D6CD-47BE-83F2-83C66DDE7A17}" type="datetimeFigureOut">
              <a:rPr lang="en-US" smtClean="0"/>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EA32E9-F681-40A5-A959-819ED72EE13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7B450-D6CD-47BE-83F2-83C66DDE7A17}" type="datetimeFigureOut">
              <a:rPr lang="en-US" smtClean="0"/>
              <a:t>4/13/2020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6EA32E9-F681-40A5-A959-819ED72EE13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D7B450-D6CD-47BE-83F2-83C66DDE7A17}" type="datetimeFigureOut">
              <a:rPr lang="en-US" smtClean="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EA32E9-F681-40A5-A959-819ED72EE13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D7B450-D6CD-47BE-83F2-83C66DDE7A17}" type="datetimeFigureOut">
              <a:rPr lang="en-US" smtClean="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56EA32E9-F681-40A5-A959-819ED72EE132}"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D7B450-D6CD-47BE-83F2-83C66DDE7A17}" type="datetimeFigureOut">
              <a:rPr lang="en-US" smtClean="0"/>
              <a:t>4/13/2020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6EA32E9-F681-40A5-A959-819ED72EE132}"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html:file://C:\Users\Tokunbo\Documents\lulu's%20phone\covid-19%20assingment\How%20the%20coronavirus%20outbreak%20started,%20explained%20_%20WIRED%20UK.mhtml!https://www.arcgis.com/apps/opsdashboard/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html:file://C:\Users\Tokunbo\Documents\lulu's%20phone\covid-19%20assingment\How%20the%20coronavirus%20outbreak%20started,%20explained%20_%20WIRED%20UK.mhtml!https://www.wired.co.uk/article/uk-lockdow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html:file://C:\Users\Tokunbo\Documents\lulu's%20phone\covid-19%20assingment\Coronavirus_%20why%20we%20need%20to%20consult%20engineers%20as%20well%20as%20scientists%20for%20solutions.mhtml!https://www.reuters.com/article/us-health-coronavirus-china-toll/chinas-wuhan-closes-coronavirus-hospital-as-officials-hail-drop-in-new-cases-idUSKBN20P01K" TargetMode="External"/><Relationship Id="rId2" Type="http://schemas.openxmlformats.org/officeDocument/2006/relationships/hyperlink" Target="mhtml:file://C:\Users\Tokunbo\Documents\lulu's%20phone\covid-19%20assingment\Coronavirus_%20why%20we%20need%20to%20consult%20engineers%20as%20well%20as%20scientists%20for%20solutions.mhtml!https://www.theguardian.com/commentisfree/2020/mar/20/south-korea-rapid-intrusive-measures-covid-1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534400" cy="7315200"/>
          </a:xfrm>
        </p:spPr>
        <p:txBody>
          <a:bodyPr>
            <a:normAutofit fontScale="90000"/>
          </a:bodyPr>
          <a:lstStyle/>
          <a:p>
            <a:pPr algn="ct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sk-SK" sz="3600" dirty="0" smtClean="0">
                <a:solidFill>
                  <a:schemeClr val="tx1"/>
                </a:solidFill>
              </a:rPr>
              <a:t>DEVELOPMENT </a:t>
            </a:r>
            <a:r>
              <a:rPr lang="sk-SK" sz="3600" dirty="0" smtClean="0">
                <a:solidFill>
                  <a:schemeClr val="tx1"/>
                </a:solidFill>
              </a:rPr>
              <a:t>OF ENVIRONMENTAL HEALTH ENGINEER FACILITIES, EQUIPMENT, SENSORS AND PUBLIC HEALTH SYSTEMS FOR TACKLING COVID-19 </a:t>
            </a:r>
            <a:r>
              <a:rPr lang="sk-SK" sz="3600" dirty="0" smtClean="0">
                <a:solidFill>
                  <a:schemeClr val="tx1"/>
                </a:solidFill>
              </a:rPr>
              <a:t>PANDEMIC</a:t>
            </a: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sk-SK" sz="2700" dirty="0" smtClean="0">
                <a:solidFill>
                  <a:schemeClr val="tx1"/>
                </a:solidFill>
              </a:rPr>
              <a:t>PREPARED</a:t>
            </a:r>
            <a:r>
              <a:rPr lang="sk-SK" sz="3600" dirty="0" smtClean="0">
                <a:solidFill>
                  <a:schemeClr val="tx1"/>
                </a:solidFill>
              </a:rPr>
              <a:t> </a:t>
            </a:r>
            <a:r>
              <a:rPr lang="sk-SK" sz="3600" dirty="0" smtClean="0">
                <a:solidFill>
                  <a:schemeClr val="tx1"/>
                </a:solidFill>
              </a:rPr>
              <a:t>BY</a:t>
            </a:r>
            <a:r>
              <a:rPr lang="en-US" sz="3600" dirty="0" smtClean="0">
                <a:solidFill>
                  <a:schemeClr val="tx1"/>
                </a:solidFill>
              </a:rPr>
              <a:t/>
            </a:r>
            <a:br>
              <a:rPr lang="en-US" sz="3600" dirty="0" smtClean="0">
                <a:solidFill>
                  <a:schemeClr val="tx1"/>
                </a:solidFill>
              </a:rPr>
            </a:br>
            <a:r>
              <a:rPr lang="sk-SK" sz="3600" dirty="0" smtClean="0">
                <a:solidFill>
                  <a:schemeClr val="tx1"/>
                </a:solidFill>
              </a:rPr>
              <a:t>OJEIKERE OHIKHATEEME .O.</a:t>
            </a:r>
            <a:r>
              <a:rPr lang="en-US" sz="3600" dirty="0" smtClean="0">
                <a:solidFill>
                  <a:schemeClr val="tx1"/>
                </a:solidFill>
              </a:rPr>
              <a:t/>
            </a:r>
            <a:br>
              <a:rPr lang="en-US" sz="3600" dirty="0" smtClean="0">
                <a:solidFill>
                  <a:schemeClr val="tx1"/>
                </a:solidFill>
              </a:rPr>
            </a:br>
            <a:r>
              <a:rPr lang="sk-SK" sz="3600" dirty="0" smtClean="0">
                <a:solidFill>
                  <a:schemeClr val="tx1"/>
                </a:solidFill>
              </a:rPr>
              <a:t>17/ENG04/051</a:t>
            </a:r>
            <a:r>
              <a:rPr lang="en-US" sz="3600" dirty="0" smtClean="0"/>
              <a:t/>
            </a:r>
            <a:br>
              <a:rPr lang="en-US" sz="3600" dirty="0" smtClean="0"/>
            </a:b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 (44).jpeg"/>
          <p:cNvPicPr>
            <a:picLocks noGrp="1"/>
          </p:cNvPicPr>
          <p:nvPr>
            <p:ph idx="1"/>
          </p:nvPr>
        </p:nvPicPr>
        <p:blipFill>
          <a:blip r:embed="rId2" cstate="print"/>
          <a:stretch>
            <a:fillRect/>
          </a:stretch>
        </p:blipFill>
        <p:spPr>
          <a:xfrm>
            <a:off x="762000" y="1143000"/>
            <a:ext cx="7391400" cy="4572000"/>
          </a:xfrm>
          <a:prstGeom prst="rect">
            <a:avLst/>
          </a:prstGeom>
        </p:spPr>
      </p:pic>
      <p:sp>
        <p:nvSpPr>
          <p:cNvPr id="1027" name="Rectangle 3"/>
          <p:cNvSpPr>
            <a:spLocks noChangeArrowheads="1"/>
          </p:cNvSpPr>
          <p:nvPr/>
        </p:nvSpPr>
        <p:spPr bwMode="auto">
          <a:xfrm>
            <a:off x="2840052" y="5835134"/>
            <a:ext cx="3463897"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Drone transporting relief materials</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305800" cy="6172200"/>
          </a:xfrm>
        </p:spPr>
        <p:txBody>
          <a:bodyPr>
            <a:noAutofit/>
          </a:bodyPr>
          <a:lstStyle/>
          <a:p>
            <a:pPr algn="just">
              <a:buNone/>
            </a:pPr>
            <a:r>
              <a:rPr lang="en-US" sz="2800" b="1" u="sng" dirty="0" smtClean="0"/>
              <a:t>Installation of cameras with heat sensors around street corners</a:t>
            </a:r>
            <a:endParaRPr lang="en-US" sz="2800" dirty="0" smtClean="0"/>
          </a:p>
          <a:p>
            <a:pPr algn="just"/>
            <a:r>
              <a:rPr lang="en-US" sz="2800" dirty="0" smtClean="0"/>
              <a:t>     As discovered, one of the symptoms that the virus has is </a:t>
            </a:r>
            <a:r>
              <a:rPr lang="en-US" sz="2800" b="1" dirty="0" smtClean="0"/>
              <a:t>high fever</a:t>
            </a:r>
            <a:r>
              <a:rPr lang="en-US" sz="2800" dirty="0" smtClean="0"/>
              <a:t>. With this discovery, cameras with installed temperature detectors could be invented with a unit in the society solely concentrated on the daily living of individuals. Since these cameras would be monitoring the living of individuals they would make no mistake when scanning the mass and detect those with the stated symptoms</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jpeg"/>
          <p:cNvPicPr>
            <a:picLocks noGrp="1" noChangeAspect="1"/>
          </p:cNvPicPr>
          <p:nvPr>
            <p:ph idx="1"/>
          </p:nvPr>
        </p:nvPicPr>
        <p:blipFill>
          <a:blip r:embed="rId2" cstate="print"/>
          <a:stretch>
            <a:fillRect/>
          </a:stretch>
        </p:blipFill>
        <p:spPr>
          <a:xfrm>
            <a:off x="1295400" y="381000"/>
            <a:ext cx="6324600" cy="5943600"/>
          </a:xfrm>
        </p:spPr>
      </p:pic>
      <p:sp>
        <p:nvSpPr>
          <p:cNvPr id="5" name="Rectangle 4"/>
          <p:cNvSpPr/>
          <p:nvPr/>
        </p:nvSpPr>
        <p:spPr>
          <a:xfrm>
            <a:off x="1600200" y="6488668"/>
            <a:ext cx="6400800" cy="369332"/>
          </a:xfrm>
          <a:prstGeom prst="rect">
            <a:avLst/>
          </a:prstGeom>
        </p:spPr>
        <p:txBody>
          <a:bodyPr wrap="square">
            <a:spAutoFit/>
          </a:bodyPr>
          <a:lstStyle/>
          <a:p>
            <a:r>
              <a:rPr lang="en-US" dirty="0"/>
              <a:t>Street cameras with heat sensors and solar power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6934200"/>
          </a:xfrm>
        </p:spPr>
        <p:txBody>
          <a:bodyPr>
            <a:noAutofit/>
          </a:bodyPr>
          <a:lstStyle/>
          <a:p>
            <a:pPr algn="just">
              <a:buNone/>
            </a:pPr>
            <a:r>
              <a:rPr lang="sk-SK" sz="1600" b="1" dirty="0" smtClean="0"/>
              <a:t>CHALLENGES THAT COULD BE ENCOUNTERED WITH THESE SOLUTIONS IN NIGERIA </a:t>
            </a:r>
            <a:endParaRPr lang="en-US" sz="1600" dirty="0" smtClean="0"/>
          </a:p>
          <a:p>
            <a:pPr algn="just"/>
            <a:r>
              <a:rPr lang="sk-SK" sz="1600" dirty="0" smtClean="0"/>
              <a:t>     As a third world country, nigeria has a few problems which could also affect the world at large as we are all humans. Some of the challenges that may come up along the way are listed below</a:t>
            </a:r>
            <a:endParaRPr lang="en-US" sz="1600" dirty="0" smtClean="0"/>
          </a:p>
          <a:p>
            <a:pPr lvl="0" algn="just"/>
            <a:r>
              <a:rPr lang="sk-SK" sz="1600" b="1" dirty="0" smtClean="0"/>
              <a:t>Lack of effective management:</a:t>
            </a:r>
            <a:r>
              <a:rPr lang="sk-SK" sz="1600" dirty="0" smtClean="0"/>
              <a:t> Effective management of the devicees invented is key and necessary  for effective eradication of the virus. If the equipments are not managed properly managed there the cost of management increases thus reducing the amount iof generated income.</a:t>
            </a:r>
            <a:endParaRPr lang="en-US" sz="1600" dirty="0" smtClean="0"/>
          </a:p>
          <a:p>
            <a:pPr lvl="0" algn="just"/>
            <a:r>
              <a:rPr lang="sk-SK" sz="1600" b="1" dirty="0" smtClean="0"/>
              <a:t>Lack of properly skilled labourers:</a:t>
            </a:r>
            <a:r>
              <a:rPr lang="sk-SK" sz="1600" dirty="0" smtClean="0"/>
              <a:t> those handling the equipmen need a sufficient knowledge on how to operate the devices and systems they are on charge of if ot the operation of the devices woud be poor and could thus lead to a malfunction in the systems. Gthe solution is to provide a training programe for thise that would be in charge of handling the equipent.</a:t>
            </a:r>
            <a:endParaRPr lang="en-US" sz="1600" dirty="0" smtClean="0"/>
          </a:p>
          <a:p>
            <a:pPr lvl="0" algn="just"/>
            <a:r>
              <a:rPr lang="sk-SK" sz="1600" b="1" dirty="0" smtClean="0"/>
              <a:t>Bad economy and infrastructures</a:t>
            </a:r>
            <a:endParaRPr lang="en-US" sz="1600" dirty="0" smtClean="0"/>
          </a:p>
          <a:p>
            <a:pPr lvl="0" algn="just"/>
            <a:r>
              <a:rPr lang="sk-SK" sz="1600" b="1" dirty="0" smtClean="0"/>
              <a:t>Lack of proper maintenance of equipment</a:t>
            </a:r>
            <a:endParaRPr lang="en-US" sz="1600" dirty="0" smtClean="0"/>
          </a:p>
          <a:p>
            <a:pPr lvl="0" algn="just"/>
            <a:r>
              <a:rPr lang="sk-SK" sz="1600" b="1" dirty="0" smtClean="0"/>
              <a:t>Poor quality of equipment: </a:t>
            </a:r>
            <a:r>
              <a:rPr lang="sk-SK" sz="1600" dirty="0" smtClean="0"/>
              <a:t>if the quality of the equipment made is poor, the operation of the equipment would beterrible and thus a poor performance.</a:t>
            </a:r>
            <a:endParaRPr lang="en-US" sz="1600" dirty="0" smtClean="0"/>
          </a:p>
          <a:p>
            <a:pPr lvl="0" algn="just"/>
            <a:r>
              <a:rPr lang="sk-SK" sz="1600" b="1" dirty="0" smtClean="0"/>
              <a:t>Negligence</a:t>
            </a:r>
            <a:endParaRPr lang="en-US" sz="1600" dirty="0" smtClean="0"/>
          </a:p>
          <a:p>
            <a:pPr lvl="0" algn="just"/>
            <a:r>
              <a:rPr lang="sk-SK" sz="1600" b="1" dirty="0" smtClean="0"/>
              <a:t>Unplanned or emergency maintenance to fix equipment breakdowns or other urgent work as it comes up</a:t>
            </a:r>
            <a:endParaRPr lang="en-US" sz="1600" dirty="0" smtClean="0"/>
          </a:p>
          <a:p>
            <a:pPr lvl="0" algn="just"/>
            <a:r>
              <a:rPr lang="sk-SK" sz="1600" b="1" dirty="0" smtClean="0"/>
              <a:t>Planned or preventative maintenance to keep systems/equipment running in peak condition</a:t>
            </a:r>
            <a:endParaRPr lang="en-US" sz="1600" dirty="0" smtClean="0"/>
          </a:p>
          <a:p>
            <a:pPr lvl="0" algn="just"/>
            <a:r>
              <a:rPr lang="sk-SK" sz="1600" b="1" dirty="0" smtClean="0"/>
              <a:t>Forecast and Prediction</a:t>
            </a:r>
            <a:endParaRPr lang="en-US" sz="1600" dirty="0" smtClean="0"/>
          </a:p>
          <a:p>
            <a:pPr lvl="0" algn="just"/>
            <a:r>
              <a:rPr lang="sk-SK" sz="1600" b="1" dirty="0" smtClean="0"/>
              <a:t>Contingency </a:t>
            </a:r>
            <a:r>
              <a:rPr lang="sk-SK" sz="1600" b="1" dirty="0" smtClean="0"/>
              <a:t>management</a:t>
            </a:r>
            <a:r>
              <a:rPr lang="en-US" sz="1600" dirty="0" smtClean="0"/>
              <a:t> , </a:t>
            </a:r>
            <a:r>
              <a:rPr lang="en-US" sz="1600" dirty="0" smtClean="0"/>
              <a:t>e.t.c</a:t>
            </a:r>
            <a:r>
              <a:rPr lang="en-US" sz="1600" dirty="0" smtClean="0"/>
              <a:t>.</a:t>
            </a:r>
            <a:endParaRPr lang="en-US" sz="16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a:bodyPr>
          <a:lstStyle/>
          <a:p>
            <a:pPr algn="just">
              <a:buNone/>
            </a:pPr>
            <a:r>
              <a:rPr lang="sk-SK" b="1" dirty="0" smtClean="0"/>
              <a:t>CONCLUSION</a:t>
            </a:r>
            <a:endParaRPr lang="en-US" dirty="0" smtClean="0"/>
          </a:p>
          <a:p>
            <a:pPr algn="just">
              <a:buNone/>
            </a:pPr>
            <a:r>
              <a:rPr lang="sk-SK" dirty="0" smtClean="0"/>
              <a:t>  </a:t>
            </a:r>
            <a:r>
              <a:rPr lang="sk-SK" dirty="0" smtClean="0"/>
              <a:t>In conclusion, engineers can effectively provide help to the world at large by providing inventions such as </a:t>
            </a:r>
            <a:endParaRPr lang="en-US" dirty="0" smtClean="0"/>
          </a:p>
          <a:p>
            <a:pPr lvl="0" algn="just"/>
            <a:r>
              <a:rPr lang="sk-SK" dirty="0" smtClean="0"/>
              <a:t>Make shift hospitals</a:t>
            </a:r>
            <a:endParaRPr lang="en-US" dirty="0" smtClean="0"/>
          </a:p>
          <a:p>
            <a:pPr lvl="0" algn="just"/>
            <a:r>
              <a:rPr lang="sk-SK" dirty="0" smtClean="0"/>
              <a:t>Applications for online studies</a:t>
            </a:r>
            <a:endParaRPr lang="en-US" dirty="0" smtClean="0"/>
          </a:p>
          <a:p>
            <a:pPr lvl="0" algn="just"/>
            <a:r>
              <a:rPr lang="sk-SK" dirty="0" smtClean="0"/>
              <a:t>Sensor carmeras</a:t>
            </a:r>
            <a:endParaRPr lang="en-US" dirty="0" smtClean="0"/>
          </a:p>
          <a:p>
            <a:pPr lvl="0" algn="just"/>
            <a:r>
              <a:rPr lang="sk-SK" dirty="0" smtClean="0"/>
              <a:t>Applications to handle bulk of data in the society</a:t>
            </a:r>
            <a:endParaRPr lang="en-US" dirty="0" smtClean="0"/>
          </a:p>
          <a:p>
            <a:pPr algn="just">
              <a:buNone/>
            </a:pPr>
            <a:endParaRPr lang="en-US" dirty="0" smtClean="0"/>
          </a:p>
          <a:p>
            <a:pPr algn="just">
              <a:buNone/>
            </a:pPr>
            <a:r>
              <a:rPr lang="sk-SK" dirty="0" smtClean="0"/>
              <a:t>As </a:t>
            </a:r>
            <a:r>
              <a:rPr lang="sk-SK" dirty="0" smtClean="0"/>
              <a:t>mentioned above, enginners are problem solvers and this pademic is aproblem that could be solved through enginneering solutions but we all have to work together to get throuht the pandemic.</a:t>
            </a:r>
            <a:endParaRPr lang="en-US" dirty="0" smtClean="0"/>
          </a:p>
          <a:p>
            <a:pPr algn="just"/>
            <a:endParaRPr lang="en-US" dirty="0" smtClean="0"/>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3600" dirty="0" smtClean="0"/>
              <a:t>THANK</a:t>
            </a:r>
          </a:p>
          <a:p>
            <a:pPr algn="ctr">
              <a:buNone/>
            </a:pPr>
            <a:endParaRPr lang="en-US" sz="3600" dirty="0" smtClean="0"/>
          </a:p>
          <a:p>
            <a:pPr algn="ctr">
              <a:buNone/>
            </a:pPr>
            <a:endParaRPr lang="en-US" sz="3600" dirty="0" smtClean="0"/>
          </a:p>
          <a:p>
            <a:pPr algn="ctr">
              <a:buNone/>
            </a:pPr>
            <a:r>
              <a:rPr lang="en-US" sz="3600" dirty="0" smtClean="0"/>
              <a:t>YOU</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7772400"/>
          </a:xfrm>
          <a:solidFill>
            <a:schemeClr val="bg1"/>
          </a:solidFill>
        </p:spPr>
        <p:txBody>
          <a:bodyPr>
            <a:normAutofit/>
          </a:bodyPr>
          <a:lstStyle/>
          <a:p>
            <a:pPr algn="just"/>
            <a:r>
              <a:rPr lang="sk-SK" sz="1800" dirty="0" smtClean="0"/>
              <a:t> </a:t>
            </a:r>
            <a:r>
              <a:rPr lang="sk-SK" sz="1900" dirty="0" smtClean="0"/>
              <a:t>What started as an epidemic mainly limited to China then, now has become a truly global pandemic. There have now been over 1,018,948 confirmed cases and 53,211 deaths, according the John Hopkins University </a:t>
            </a:r>
            <a:r>
              <a:rPr lang="sk-SK" sz="1900" dirty="0" smtClean="0">
                <a:solidFill>
                  <a:schemeClr val="tx2">
                    <a:lumMod val="75000"/>
                  </a:schemeClr>
                </a:solidFill>
                <a:hlinkClick r:id="rId2"/>
              </a:rPr>
              <a:t>Covid-19 dashboard</a:t>
            </a:r>
            <a:r>
              <a:rPr lang="sk-SK" sz="1900" dirty="0" smtClean="0"/>
              <a:t>. Also more than 1,018,948 people have been infected with the novel virus, with significant outbreaks in the US, Italy and Spain, and 2,921 deaths in the UK, which collates information from national and international health authorities. The disease has been detected in more than 200 countries and territories, with Italy, the US and Spain experiencing the most widespread outbreaks outside of China. In the UK, there have been </a:t>
            </a:r>
            <a:r>
              <a:rPr lang="sk-SK" sz="1900" dirty="0" smtClean="0">
                <a:solidFill>
                  <a:schemeClr val="tx2">
                    <a:lumMod val="75000"/>
                  </a:schemeClr>
                </a:solidFill>
                <a:hlinkClick r:id="rId2"/>
              </a:rPr>
              <a:t>33,718 confirmed cases and 2,921 deaths</a:t>
            </a:r>
            <a:r>
              <a:rPr lang="sk-SK" sz="1900" dirty="0" smtClean="0">
                <a:solidFill>
                  <a:schemeClr val="tx2">
                    <a:lumMod val="75000"/>
                  </a:schemeClr>
                </a:solidFill>
              </a:rPr>
              <a:t> as of April 2.</a:t>
            </a:r>
            <a:endParaRPr lang="en-US" sz="1900" dirty="0" smtClean="0">
              <a:solidFill>
                <a:schemeClr val="tx2">
                  <a:lumMod val="75000"/>
                </a:schemeClr>
              </a:solidFill>
            </a:endParaRPr>
          </a:p>
          <a:p>
            <a:r>
              <a:rPr lang="sk-SK" sz="1900" dirty="0" smtClean="0"/>
              <a:t>     The Chinese government responded to the initial outbreak by placing Wuhan and nearby cities under a de-facto quarantine encompassing roughly 50 million people in Hubei province. This quarantine is now slowly being lifted, as authorities watch to see whether cases will rise again. The US is now the new epicenter of the Covid-19 outbreak, becoming the first country to surpass China's total confirmed cases. As of April 3, the country has 245,573 confirmed infections and 6,058 deaths. In Italy, where the death toll surpassed that of China on March 19, the government took the unprecedented step of extending a lockdown to the entire country, shutting cinemas, theatres, gyms, discos and pubs and banning funerals and weddings. In the UK, the government has shut schools, pubs, restaurants, bars cafés and all non-essential shops</a:t>
            </a:r>
            <a:r>
              <a:rPr lang="sk-SK" sz="1900" dirty="0" smtClean="0"/>
              <a:t>.</a:t>
            </a:r>
            <a:endParaRPr lang="en-US" sz="19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lnSpcReduction="10000"/>
          </a:bodyPr>
          <a:lstStyle/>
          <a:p>
            <a:pPr algn="just"/>
            <a:r>
              <a:rPr lang="sk-SK" sz="2800" dirty="0" smtClean="0"/>
              <a:t> On March 23, prime minister Boris Johnson </a:t>
            </a:r>
            <a:r>
              <a:rPr lang="sk-SK" sz="2800" dirty="0" smtClean="0">
                <a:hlinkClick r:id="rId2"/>
              </a:rPr>
              <a:t>put the UK under lockdown</a:t>
            </a:r>
            <a:r>
              <a:rPr lang="sk-SK" sz="2800" dirty="0" smtClean="0"/>
              <a:t> saying that police will now have the power to fine people who gather in groups of more than two or who are outside for non-essential reasons. People with the main coronavirus symptoms – a fever or dry cough – are required to stay at home for seven days while households in which at least one person is displaying symptoms should quarantine themselves for 14 days. Four days later the prime minister and health secretary Matt Hancock both tested positive for the virus – they are currently self-isolating while working on the UK's response.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algn="just"/>
            <a:r>
              <a:rPr lang="en-US" dirty="0" smtClean="0"/>
              <a:t>When we look at which countries have done relatively well in tackling the virus, there are signs of (electrical/computer) engineering at work. In South Korea it is </a:t>
            </a:r>
            <a:r>
              <a:rPr lang="en-US" dirty="0" smtClean="0">
                <a:hlinkClick r:id="rId2"/>
              </a:rPr>
              <a:t>reported </a:t>
            </a:r>
            <a:r>
              <a:rPr lang="en-US" dirty="0" smtClean="0"/>
              <a:t>that an app - Corona 100m - helped mobilize crowd sourced information on infections, both possible and actual. In China, part of the “effectiveness” in containing the deaths from the virus is </a:t>
            </a:r>
            <a:r>
              <a:rPr lang="en-US" dirty="0" smtClean="0">
                <a:hlinkClick r:id="rId3"/>
              </a:rPr>
              <a:t>reportedly</a:t>
            </a:r>
            <a:r>
              <a:rPr lang="en-US" dirty="0" smtClean="0"/>
              <a:t> due to the rapid construction of new hospitals. No country, however, has managed to deploy engineering solutions in a way that also helps day-to-day life continue in some safe way.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r>
              <a:rPr lang="en-US" dirty="0" smtClean="0"/>
              <a:t>Where are the engineers? </a:t>
            </a:r>
          </a:p>
          <a:p>
            <a:pPr algn="just"/>
            <a:r>
              <a:rPr lang="en-US" dirty="0" smtClean="0"/>
              <a:t>Ultimately, we need to design creative, workable and effective responses that better balance protection from the virus with disruption to daily life. Instead, we have scientists with fantastically deep knowledge about the biology and epidemiology of viruses, and maybe about the cognitive tricks that lean us towards doing one action over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r>
              <a:rPr lang="en-US" sz="3600" b="1" dirty="0" smtClean="0">
                <a:latin typeface="Times New Roman" pitchFamily="18" charset="0"/>
                <a:cs typeface="Times New Roman" pitchFamily="18" charset="0"/>
              </a:rPr>
              <a:t>HOW </a:t>
            </a:r>
            <a:r>
              <a:rPr lang="en-US" sz="3600" b="1" dirty="0" smtClean="0">
                <a:latin typeface="Times New Roman" pitchFamily="18" charset="0"/>
                <a:cs typeface="Times New Roman" pitchFamily="18" charset="0"/>
              </a:rPr>
              <a:t>ENGINEERS CAN CONTRIBUTE TO THE </a:t>
            </a:r>
            <a:r>
              <a:rPr lang="sk-SK" sz="3600" b="1" dirty="0" smtClean="0">
                <a:latin typeface="Times New Roman" pitchFamily="18" charset="0"/>
                <a:cs typeface="Times New Roman" pitchFamily="18" charset="0"/>
              </a:rPr>
              <a:t>DEVELOPMENT OF ENVIRONMENTAL HEALTH FACILITIES, EQUIPMENT, SENSORS AND PUBLIC HEALTH SYSTEMS FOR TACKLING THE COVID-19 PANDEMIC</a:t>
            </a:r>
            <a:endParaRPr lang="en-US" sz="3600" dirty="0" smtClean="0">
              <a:latin typeface="Times New Roman" pitchFamily="18" charset="0"/>
              <a:cs typeface="Times New Roman"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a:bodyPr>
          <a:lstStyle/>
          <a:p>
            <a:pPr algn="just"/>
            <a:r>
              <a:rPr lang="en-US" b="1" u="sng" dirty="0" smtClean="0"/>
              <a:t>Supporting health workers and providing solutions to minimal work spaces</a:t>
            </a:r>
            <a:endParaRPr lang="en-US" dirty="0" smtClean="0"/>
          </a:p>
          <a:p>
            <a:pPr algn="just">
              <a:buNone/>
            </a:pPr>
            <a:r>
              <a:rPr lang="en-US" dirty="0" smtClean="0"/>
              <a:t>     More hospital spaces are needed for patients as the NHS comes under increasing strain. The Excel Centre in East London is being co-opted as a field hospital and could reportedly hold up to 4,000 patients. Following similar measures in China, readers suggested engineers could help build new hospitals, including by designing and manufacturing buildings using offsite construction. In response to that, an Italian design company has teamed up with the Massachusetts Institute of Technology to create prefabricated intensive care units (ICUs), to deal with escalating numbers of corona virus patients around the world.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vid 1.png"/>
          <p:cNvPicPr>
            <a:picLocks noGrp="1" noChangeAspect="1"/>
          </p:cNvPicPr>
          <p:nvPr>
            <p:ph idx="1"/>
          </p:nvPr>
        </p:nvPicPr>
        <p:blipFill>
          <a:blip r:embed="rId2" cstate="print"/>
          <a:stretch>
            <a:fillRect/>
          </a:stretch>
        </p:blipFill>
        <p:spPr>
          <a:xfrm>
            <a:off x="685800" y="1676400"/>
            <a:ext cx="8166516" cy="3886200"/>
          </a:xfrm>
        </p:spPr>
      </p:pic>
      <p:sp>
        <p:nvSpPr>
          <p:cNvPr id="5" name="Rectangle 4"/>
          <p:cNvSpPr/>
          <p:nvPr/>
        </p:nvSpPr>
        <p:spPr>
          <a:xfrm>
            <a:off x="2743200" y="5791200"/>
            <a:ext cx="3435492" cy="369332"/>
          </a:xfrm>
          <a:prstGeom prst="rect">
            <a:avLst/>
          </a:prstGeom>
        </p:spPr>
        <p:txBody>
          <a:bodyPr wrap="none">
            <a:spAutoFit/>
          </a:bodyPr>
          <a:lstStyle/>
          <a:p>
            <a:r>
              <a:rPr lang="en-US" dirty="0"/>
              <a:t> </a:t>
            </a:r>
            <a:r>
              <a:rPr lang="en-US" dirty="0" smtClean="0"/>
              <a:t>  Doctors </a:t>
            </a:r>
            <a:r>
              <a:rPr lang="en-US" dirty="0"/>
              <a:t>in make shift hospitals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a:buNone/>
            </a:pPr>
            <a:r>
              <a:rPr lang="en-US" b="1" u="sng" dirty="0" smtClean="0"/>
              <a:t>Use of drones to dispatch/deliver relief materials</a:t>
            </a:r>
            <a:endParaRPr lang="en-US" dirty="0" smtClean="0"/>
          </a:p>
          <a:p>
            <a:pPr algn="just">
              <a:buNone/>
            </a:pPr>
            <a:r>
              <a:rPr lang="en-US" dirty="0" smtClean="0"/>
              <a:t>       </a:t>
            </a:r>
            <a:r>
              <a:rPr lang="en-US" dirty="0" smtClean="0"/>
              <a:t>As a lot of individuals and health care workers are afraid of delivering health care and carrying out testing, the use of drones can thus be very effective.  The advantages of using drones are that drones have the ability to:</a:t>
            </a:r>
          </a:p>
          <a:p>
            <a:pPr lvl="0" algn="just"/>
            <a:r>
              <a:rPr lang="en-US" dirty="0" smtClean="0"/>
              <a:t>Supply health care where humans cannot go to (i.e. the rural communities).</a:t>
            </a:r>
          </a:p>
          <a:p>
            <a:pPr lvl="0" algn="just"/>
            <a:r>
              <a:rPr lang="en-US" dirty="0" smtClean="0"/>
              <a:t>Work for longer hours without rest as they just need human operators.</a:t>
            </a:r>
          </a:p>
          <a:p>
            <a:pPr lvl="0" algn="just"/>
            <a:r>
              <a:rPr lang="en-US" dirty="0" smtClean="0"/>
              <a:t>Supply relief materials without contacting the virus.  </a:t>
            </a:r>
          </a:p>
          <a:p>
            <a:pPr lvl="0" algn="just"/>
            <a:r>
              <a:rPr lang="en-US" dirty="0" smtClean="0"/>
              <a:t>Test patients with no fear of contacting the virus.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TotalTime>
  <Words>972</Words>
  <Application>Microsoft Office PowerPoint</Application>
  <PresentationFormat>On-screen Show (4:3)</PresentationFormat>
  <Paragraphs>45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           DEVELOPMENT OF ENVIRONMENTAL HEALTH ENGINEER FACILITIES, EQUIPMENT, SENSORS AND PUBLIC HEALTH SYSTEMS FOR TACKLING COVID-19 PANDEMIC      PREPARED BY OJEIKERE OHIKHATEEME .O. 17/ENG04/051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ENVIRONMENTAL HEALTH ENGINEER FACILITIES, EQUIPMENT, SENSORS AND PUBLIC HEALTH SYSTEMS FOR TACKLING COVID-19 PANDEMIC      PREPARED BY OJEIKERE OHIKHATEEME .O. 17/ENG04/051</dc:title>
  <dc:creator>HP</dc:creator>
  <cp:lastModifiedBy>HP</cp:lastModifiedBy>
  <cp:revision>5</cp:revision>
  <dcterms:created xsi:type="dcterms:W3CDTF">2020-04-13T00:32:48Z</dcterms:created>
  <dcterms:modified xsi:type="dcterms:W3CDTF">2020-04-13T01:13:51Z</dcterms:modified>
</cp:coreProperties>
</file>