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61" r:id="rId4"/>
    <p:sldId id="258" r:id="rId5"/>
    <p:sldId id="259" r:id="rId6"/>
    <p:sldId id="276" r:id="rId7"/>
    <p:sldId id="260" r:id="rId8"/>
    <p:sldId id="262" r:id="rId9"/>
    <p:sldId id="266" r:id="rId10"/>
    <p:sldId id="263" r:id="rId11"/>
    <p:sldId id="264" r:id="rId12"/>
    <p:sldId id="268" r:id="rId13"/>
    <p:sldId id="269"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9"/>
  </p:normalViewPr>
  <p:slideViewPr>
    <p:cSldViewPr>
      <p:cViewPr varScale="1">
        <p:scale>
          <a:sx n="97" d="100"/>
          <a:sy n="97" d="100"/>
        </p:scale>
        <p:origin x="200" y="4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1D52B9-463B-4AEF-9139-318370AE060B}"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425350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609745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5755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706090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0358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72497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D52B9-463B-4AEF-9139-318370AE060B}"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4176859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D52B9-463B-4AEF-9139-318370AE060B}"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634050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D52B9-463B-4AEF-9139-318370AE060B}"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240838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703760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1D52B9-463B-4AEF-9139-318370AE060B}" type="datetimeFigureOut">
              <a:rPr lang="en-US" smtClean="0"/>
              <a:t>4/13/20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576273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1D52B9-463B-4AEF-9139-318370AE060B}" type="datetimeFigureOut">
              <a:rPr lang="en-US" smtClean="0"/>
              <a:t>4/13/20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3624073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1D52B9-463B-4AEF-9139-318370AE060B}" type="datetimeFigureOut">
              <a:rPr lang="en-US" smtClean="0"/>
              <a:t>4/13/20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391333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D52B9-463B-4AEF-9139-318370AE060B}" type="datetimeFigureOut">
              <a:rPr lang="en-US" smtClean="0"/>
              <a:t>4/13/20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585261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1D52B9-463B-4AEF-9139-318370AE060B}" type="datetimeFigureOut">
              <a:rPr lang="en-US" smtClean="0"/>
              <a:t>4/13/20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2185112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1D52B9-463B-4AEF-9139-318370AE060B}" type="datetimeFigureOut">
              <a:rPr lang="en-US" smtClean="0"/>
              <a:t>4/13/20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3167684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91D52B9-463B-4AEF-9139-318370AE060B}" type="datetimeFigureOut">
              <a:rPr lang="en-US" smtClean="0"/>
              <a:t>4/13/20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04CBCCE-B246-4D29-B8A5-30A62E149F7C}" type="slidenum">
              <a:rPr lang="en-US" smtClean="0"/>
              <a:t>‹#›</a:t>
            </a:fld>
            <a:endParaRPr lang="en-US"/>
          </a:p>
        </p:txBody>
      </p:sp>
    </p:spTree>
    <p:extLst>
      <p:ext uri="{BB962C8B-B14F-4D97-AF65-F5344CB8AC3E}">
        <p14:creationId xmlns:p14="http://schemas.microsoft.com/office/powerpoint/2010/main" val="368338470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2236" y="2162869"/>
            <a:ext cx="5585267" cy="634217"/>
          </a:xfrm>
        </p:spPr>
        <p:txBody>
          <a:bodyPr>
            <a:normAutofit fontScale="90000"/>
          </a:bodyPr>
          <a:lstStyle/>
          <a:p>
            <a:pPr algn="ctr"/>
            <a:r>
              <a:rPr lang="en-US" sz="3600" dirty="0">
                <a:solidFill>
                  <a:schemeClr val="accent2">
                    <a:lumMod val="75000"/>
                  </a:schemeClr>
                </a:solidFill>
                <a:latin typeface="Times New Roman" pitchFamily="18" charset="0"/>
                <a:cs typeface="Times New Roman" pitchFamily="18" charset="0"/>
              </a:rPr>
              <a:t>ENGINEERING STRATEGIES FOR HANDLING COVID-19 FOR THE ENVIRONMENTAL HEALTH AND ECONOMIC SUSTAINABILITY</a:t>
            </a:r>
          </a:p>
        </p:txBody>
      </p:sp>
      <p:pic>
        <p:nvPicPr>
          <p:cNvPr id="4" name="Picture 3" descr="C:\Users\mustapha\Downloads\abuad.jpg"/>
          <p:cNvPicPr/>
          <p:nvPr/>
        </p:nvPicPr>
        <p:blipFill>
          <a:blip r:embed="rId2">
            <a:extLst>
              <a:ext uri="{28A0092B-C50C-407E-A947-70E740481C1C}">
                <a14:useLocalDpi xmlns:a14="http://schemas.microsoft.com/office/drawing/2010/main" val="0"/>
              </a:ext>
            </a:extLst>
          </a:blip>
          <a:srcRect/>
          <a:stretch>
            <a:fillRect/>
          </a:stretch>
        </p:blipFill>
        <p:spPr bwMode="auto">
          <a:xfrm>
            <a:off x="3831525" y="2797085"/>
            <a:ext cx="1878794" cy="1509058"/>
          </a:xfrm>
          <a:prstGeom prst="rect">
            <a:avLst/>
          </a:prstGeom>
          <a:noFill/>
          <a:ln>
            <a:noFill/>
          </a:ln>
        </p:spPr>
      </p:pic>
      <p:sp>
        <p:nvSpPr>
          <p:cNvPr id="6" name="Subtitle 5">
            <a:extLst>
              <a:ext uri="{FF2B5EF4-FFF2-40B4-BE49-F238E27FC236}">
                <a16:creationId xmlns:a16="http://schemas.microsoft.com/office/drawing/2014/main" id="{77BFCE11-E7E3-7843-83B5-1E7257F49858}"/>
              </a:ext>
            </a:extLst>
          </p:cNvPr>
          <p:cNvSpPr>
            <a:spLocks noGrp="1"/>
          </p:cNvSpPr>
          <p:nvPr>
            <p:ph type="subTitle" idx="1"/>
          </p:nvPr>
        </p:nvSpPr>
        <p:spPr>
          <a:xfrm>
            <a:off x="-507031" y="4581836"/>
            <a:ext cx="7193970" cy="1509059"/>
          </a:xfrm>
        </p:spPr>
        <p:txBody>
          <a:bodyPr>
            <a:normAutofit lnSpcReduction="10000"/>
          </a:bodyPr>
          <a:lstStyle/>
          <a:p>
            <a:r>
              <a:rPr lang="en-US" dirty="0">
                <a:solidFill>
                  <a:schemeClr val="accent1">
                    <a:lumMod val="50000"/>
                  </a:schemeClr>
                </a:solidFill>
              </a:rPr>
              <a:t>Aghasili William Chukwudi </a:t>
            </a:r>
          </a:p>
          <a:p>
            <a:r>
              <a:rPr lang="en-US" dirty="0">
                <a:solidFill>
                  <a:schemeClr val="accent1">
                    <a:lumMod val="50000"/>
                  </a:schemeClr>
                </a:solidFill>
              </a:rPr>
              <a:t>17/ENG03/007</a:t>
            </a:r>
          </a:p>
          <a:p>
            <a:r>
              <a:rPr lang="en-US" dirty="0">
                <a:solidFill>
                  <a:schemeClr val="accent1">
                    <a:lumMod val="50000"/>
                  </a:schemeClr>
                </a:solidFill>
              </a:rPr>
              <a:t>Civil engineering </a:t>
            </a:r>
          </a:p>
          <a:p>
            <a:r>
              <a:rPr lang="en-US" dirty="0">
                <a:solidFill>
                  <a:schemeClr val="accent1">
                    <a:lumMod val="50000"/>
                  </a:schemeClr>
                </a:solidFill>
              </a:rPr>
              <a:t>ENG 384</a:t>
            </a:r>
          </a:p>
          <a:p>
            <a:endParaRPr lang="en-NG" dirty="0">
              <a:solidFill>
                <a:schemeClr val="accent1">
                  <a:lumMod val="50000"/>
                </a:schemeClr>
              </a:solidFill>
            </a:endParaRPr>
          </a:p>
        </p:txBody>
      </p:sp>
      <p:sp>
        <p:nvSpPr>
          <p:cNvPr id="8" name="Subtitle 2">
            <a:extLst>
              <a:ext uri="{FF2B5EF4-FFF2-40B4-BE49-F238E27FC236}">
                <a16:creationId xmlns:a16="http://schemas.microsoft.com/office/drawing/2014/main" id="{B7642F04-009B-7D4A-93B1-140069490A48}"/>
              </a:ext>
            </a:extLst>
          </p:cNvPr>
          <p:cNvSpPr txBox="1">
            <a:spLocks/>
          </p:cNvSpPr>
          <p:nvPr/>
        </p:nvSpPr>
        <p:spPr>
          <a:xfrm>
            <a:off x="1371599" y="3886199"/>
            <a:ext cx="6455747" cy="220469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endParaRPr lang="en-US" dirty="0">
              <a:solidFill>
                <a:schemeClr val="accent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725540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066800"/>
            <a:ext cx="7408333" cy="5059363"/>
          </a:xfrm>
        </p:spPr>
        <p:txBody>
          <a:bodyPr>
            <a:normAutofit fontScale="92500" lnSpcReduction="10000"/>
          </a:bodyPr>
          <a:lstStyle/>
          <a:p>
            <a:pPr marL="0" indent="0" algn="just">
              <a:lnSpc>
                <a:spcPct val="150000"/>
              </a:lnSpc>
              <a:buNone/>
            </a:pP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MANUFACTURING:</a:t>
            </a:r>
          </a:p>
          <a:p>
            <a:pPr marL="0" indent="0" algn="just">
              <a:lnSpc>
                <a:spcPct val="150000"/>
              </a:lnSpc>
              <a:buNone/>
            </a:pPr>
            <a:r>
              <a:rPr lang="en-US" sz="2000" dirty="0">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endParaRPr lang="en-US" sz="2000" b="1" dirty="0">
              <a:latin typeface="Times New Roman" pitchFamily="18" charset="0"/>
              <a:cs typeface="Times New Roman" pitchFamily="18" charset="0"/>
            </a:endParaRPr>
          </a:p>
          <a:p>
            <a:pPr marL="0" indent="0" algn="just">
              <a:lnSpc>
                <a:spcPct val="150000"/>
              </a:lnSpc>
              <a:buNone/>
            </a:pPr>
            <a:endParaRPr lang="en-US" sz="2000" dirty="0">
              <a:latin typeface="Times New Roman" pitchFamily="18" charset="0"/>
              <a:cs typeface="Times New Roman" pitchFamily="18" charset="0"/>
            </a:endParaRPr>
          </a:p>
          <a:p>
            <a:pPr marL="0" indent="0" algn="just">
              <a:lnSpc>
                <a:spcPct val="150000"/>
              </a:lnSpc>
              <a:buNone/>
            </a:pPr>
            <a:r>
              <a:rPr lang="en-US" sz="2000" b="1" dirty="0">
                <a:latin typeface="Times New Roman" pitchFamily="18" charset="0"/>
                <a:cs typeface="Times New Roman" pitchFamily="18" charset="0"/>
              </a:rPr>
              <a:t>EXPERIMENTAL TESTING:</a:t>
            </a:r>
          </a:p>
          <a:p>
            <a:pPr marL="0" indent="0" algn="just">
              <a:lnSpc>
                <a:spcPct val="150000"/>
              </a:lnSpc>
              <a:buNone/>
            </a:pPr>
            <a:r>
              <a:rPr lang="en-US" sz="2000" dirty="0">
                <a:latin typeface="Times New Roman" pitchFamily="18" charset="0"/>
                <a:cs typeface="Times New Roman" pitchFamily="18" charset="0"/>
              </a:rPr>
              <a:t>Research into potential treatments started in January 2020, and several antiviral drugs are in clinical trials. Although new medications may take until 2021 to develop, several of the medications being tested are already approved for other uses or are already in advanced testing.</a:t>
            </a:r>
          </a:p>
        </p:txBody>
      </p:sp>
    </p:spTree>
    <p:extLst>
      <p:ext uri="{BB962C8B-B14F-4D97-AF65-F5344CB8AC3E}">
        <p14:creationId xmlns:p14="http://schemas.microsoft.com/office/powerpoint/2010/main" val="3182077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143000"/>
            <a:ext cx="7408333" cy="5181600"/>
          </a:xfrm>
        </p:spPr>
        <p:txBody>
          <a:bodyPr>
            <a:normAutofit lnSpcReduction="10000"/>
          </a:bodyPr>
          <a:lstStyle/>
          <a:p>
            <a:pPr marL="0" indent="0" algn="just">
              <a:lnSpc>
                <a:spcPct val="150000"/>
              </a:lnSpc>
              <a:buNone/>
            </a:pPr>
            <a:r>
              <a:rPr lang="en-US" sz="2000" b="1" dirty="0">
                <a:latin typeface="Times New Roman" pitchFamily="18" charset="0"/>
                <a:cs typeface="Times New Roman" pitchFamily="18" charset="0"/>
              </a:rPr>
              <a:t>INFORMATION TECHNOLOGY:</a:t>
            </a:r>
          </a:p>
          <a:p>
            <a:pPr marL="0" indent="0" algn="just">
              <a:lnSpc>
                <a:spcPct val="150000"/>
              </a:lnSpc>
              <a:buNone/>
            </a:pPr>
            <a:r>
              <a:rPr lang="en-US" sz="2000" dirty="0">
                <a:latin typeface="Times New Roman" pitchFamily="18" charset="0"/>
                <a:cs typeface="Times New Roman" pitchFamily="18" charset="0"/>
              </a:rPr>
              <a:t>Big data analytics on cellphone data, facial recognition technology, mobile phone tracking and artificial intelligence are used to track infected people and people whom they contacted in South Korea, Taiwan and Singapore.</a:t>
            </a:r>
            <a:endParaRPr lang="en-US" sz="2000" b="1" dirty="0">
              <a:latin typeface="Times New Roman" pitchFamily="18" charset="0"/>
              <a:cs typeface="Times New Roman" pitchFamily="18" charset="0"/>
            </a:endParaRPr>
          </a:p>
          <a:p>
            <a:endParaRPr lang="en-US" dirty="0"/>
          </a:p>
          <a:p>
            <a:pPr marL="0" indent="0" algn="just">
              <a:lnSpc>
                <a:spcPct val="150000"/>
              </a:lnSpc>
              <a:buNone/>
            </a:pPr>
            <a:r>
              <a:rPr lang="en-US" sz="2000" dirty="0">
                <a:latin typeface="Times New Roman" pitchFamily="18" charset="0"/>
                <a:cs typeface="Times New Roman" pitchFamily="18" charset="0"/>
              </a:rPr>
              <a:t>In February 2020, China launched a mobile app to deal with the disease outbreak. Users are asked to enter their name and ID number. The app is able to detect 'close contact' using surveillance data and therefore a potential risk of infection. Every user can also check the status of three other users. </a:t>
            </a:r>
          </a:p>
        </p:txBody>
      </p:sp>
    </p:spTree>
    <p:extLst>
      <p:ext uri="{BB962C8B-B14F-4D97-AF65-F5344CB8AC3E}">
        <p14:creationId xmlns:p14="http://schemas.microsoft.com/office/powerpoint/2010/main" val="475288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2">
                    <a:lumMod val="75000"/>
                  </a:schemeClr>
                </a:solidFill>
                <a:latin typeface="Times New Roman" panose="02020603050405020304" pitchFamily="18" charset="0"/>
                <a:cs typeface="Times New Roman" panose="02020603050405020304" pitchFamily="18" charset="0"/>
              </a:rPr>
              <a:t>RESULTS</a:t>
            </a:r>
          </a:p>
        </p:txBody>
      </p:sp>
      <p:sp>
        <p:nvSpPr>
          <p:cNvPr id="2" name="Content Placeholder 1"/>
          <p:cNvSpPr>
            <a:spLocks noGrp="1"/>
          </p:cNvSpPr>
          <p:nvPr>
            <p:ph idx="1"/>
          </p:nvPr>
        </p:nvSpPr>
        <p:spPr>
          <a:xfrm>
            <a:off x="381000" y="1930400"/>
            <a:ext cx="7408333" cy="4144963"/>
          </a:xfrm>
        </p:spPr>
        <p:txBody>
          <a:bodyPr/>
          <a:lstStyle/>
          <a:p>
            <a:pPr marL="0" lvl="0" indent="0" algn="just">
              <a:lnSpc>
                <a:spcPct val="150000"/>
              </a:lnSpc>
              <a:buNone/>
            </a:pPr>
            <a:r>
              <a:rPr lang="en-US" sz="2000" b="1" dirty="0">
                <a:solidFill>
                  <a:schemeClr val="accent2">
                    <a:lumMod val="75000"/>
                  </a:schemeClr>
                </a:solidFill>
                <a:latin typeface="Times New Roman" pitchFamily="18" charset="0"/>
                <a:cs typeface="Times New Roman" pitchFamily="18" charset="0"/>
              </a:rPr>
              <a:t>GOOGLE, APPLE NEW CORONA VIRUS TRACKING SYSTEM</a:t>
            </a:r>
            <a:r>
              <a:rPr lang="en-US" sz="2000" b="1" dirty="0">
                <a:latin typeface="Times New Roman" pitchFamily="18" charset="0"/>
                <a:cs typeface="Times New Roman" pitchFamily="18" charset="0"/>
              </a:rPr>
              <a:t>:</a:t>
            </a:r>
          </a:p>
          <a:p>
            <a:pPr marL="0" indent="0" algn="just">
              <a:lnSpc>
                <a:spcPct val="150000"/>
              </a:lnSpc>
              <a:buNone/>
            </a:pPr>
            <a:r>
              <a:rPr lang="en-US" sz="2000" dirty="0">
                <a:latin typeface="Times New Roman" pitchFamily="18" charset="0"/>
                <a:cs typeface="Times New Roman" pitchFamily="18" charset="0"/>
              </a:rPr>
              <a:t>Apple and Google have announced they are developing a new system to track the spread of the novel coronavirus, which will help users share data via Bluetooth Low Energy (BLE) transmissions, and other apps approved by health organizations.</a:t>
            </a:r>
            <a:endParaRPr lang="en-US" sz="20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115120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7408333" cy="3810000"/>
          </a:xfrm>
        </p:spPr>
        <p:txBody>
          <a:bodyPr>
            <a:normAutofit/>
          </a:bodyPr>
          <a:lstStyle/>
          <a:p>
            <a:pPr marL="0" lvl="0" indent="0" algn="just">
              <a:lnSpc>
                <a:spcPct val="150000"/>
              </a:lnSpc>
              <a:buNone/>
            </a:pPr>
            <a:r>
              <a:rPr lang="en-US" sz="2000" b="1" dirty="0">
                <a:solidFill>
                  <a:schemeClr val="accent2">
                    <a:lumMod val="75000"/>
                  </a:schemeClr>
                </a:solidFill>
                <a:latin typeface="Times New Roman" pitchFamily="18" charset="0"/>
                <a:cs typeface="Times New Roman" pitchFamily="18" charset="0"/>
              </a:rPr>
              <a:t>INNOVATIVE FACE MASK FOR THE HEARING IMPAIRED</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 </a:t>
            </a:r>
            <a:endParaRPr lang="en-US" sz="2000" b="1" dirty="0">
              <a:latin typeface="Times New Roman" pitchFamily="18" charset="0"/>
              <a:cs typeface="Times New Roman" pitchFamily="18" charset="0"/>
            </a:endParaRPr>
          </a:p>
          <a:p>
            <a:pPr marL="0" indent="0" algn="just">
              <a:lnSpc>
                <a:spcPct val="150000"/>
              </a:lnSpc>
              <a:buNone/>
            </a:pPr>
            <a:r>
              <a:rPr lang="en-US" sz="2000" dirty="0">
                <a:latin typeface="Times New Roman" pitchFamily="18" charset="0"/>
                <a:cs typeface="Times New Roman" pitchFamily="18" charset="0"/>
              </a:rPr>
              <a:t>The masks have a transparent section over the mouth for the hearing impaired to read lips. The masks also allow people to see the wearer's facial expressions, which is crucial when using Sign Language.</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486015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752600"/>
            <a:ext cx="7408333" cy="3505200"/>
          </a:xfrm>
        </p:spPr>
        <p:txBody>
          <a:bodyPr>
            <a:normAutofit/>
          </a:bodyPr>
          <a:lstStyle/>
          <a:p>
            <a:pPr marL="0" lvl="0" indent="0" algn="just">
              <a:lnSpc>
                <a:spcPct val="150000"/>
              </a:lnSpc>
              <a:buNone/>
            </a:pPr>
            <a:r>
              <a:rPr lang="en-US" sz="2000" b="1" dirty="0">
                <a:latin typeface="Times New Roman" pitchFamily="18" charset="0"/>
                <a:cs typeface="Times New Roman" pitchFamily="18" charset="0"/>
              </a:rPr>
              <a:t>MECHANICAL VENTILATION: </a:t>
            </a:r>
          </a:p>
          <a:p>
            <a:pPr marL="0" indent="0" algn="just">
              <a:lnSpc>
                <a:spcPct val="150000"/>
              </a:lnSpc>
              <a:buNone/>
            </a:pPr>
            <a:r>
              <a:rPr lang="en-US" sz="2000" dirty="0">
                <a:latin typeface="Times New Roman" pitchFamily="18" charset="0"/>
                <a:cs typeface="Times New Roman" pitchFamily="18" charset="0"/>
              </a:rPr>
              <a:t>Most cases of COVID-19 are not severe enough to require mechanical ventilation (artificial assistance to support breathing), but a percentage of cases do. It has been recommended for the use of invasive mechanical ventilation because this technique limits the spread of aerosolised transmission vectors.</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608241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ee the source image"/>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526380" y="2057400"/>
            <a:ext cx="5484019" cy="3962400"/>
          </a:xfrm>
          <a:prstGeom prst="rect">
            <a:avLst/>
          </a:prstGeom>
          <a:noFill/>
          <a:ln>
            <a:noFill/>
          </a:ln>
        </p:spPr>
      </p:pic>
    </p:spTree>
    <p:extLst>
      <p:ext uri="{BB962C8B-B14F-4D97-AF65-F5344CB8AC3E}">
        <p14:creationId xmlns:p14="http://schemas.microsoft.com/office/powerpoint/2010/main" val="2937932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609600"/>
            <a:ext cx="6347713" cy="1320800"/>
          </a:xfrm>
        </p:spPr>
        <p:txBody>
          <a:bodyPr/>
          <a:lstStyle/>
          <a:p>
            <a:r>
              <a:rPr lang="en-US" sz="4000" dirty="0">
                <a:solidFill>
                  <a:schemeClr val="accent2">
                    <a:lumMod val="75000"/>
                  </a:schemeClr>
                </a:solidFill>
                <a:latin typeface="Times New Roman" pitchFamily="18" charset="0"/>
                <a:cs typeface="Times New Roman" pitchFamily="18" charset="0"/>
              </a:rPr>
              <a:t>CONCLUSION</a:t>
            </a:r>
          </a:p>
        </p:txBody>
      </p:sp>
      <p:sp>
        <p:nvSpPr>
          <p:cNvPr id="2" name="Content Placeholder 1"/>
          <p:cNvSpPr>
            <a:spLocks noGrp="1"/>
          </p:cNvSpPr>
          <p:nvPr>
            <p:ph idx="1"/>
          </p:nvPr>
        </p:nvSpPr>
        <p:spPr>
          <a:xfrm>
            <a:off x="762000" y="1930400"/>
            <a:ext cx="7408333" cy="3429000"/>
          </a:xfrm>
        </p:spPr>
        <p:txBody>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I strongly believe that the above mentioned strategies of engineering in handling the pandemic situation are effectively been carried out to help the victims as well as the rest of the world in taking preventive measures.</a:t>
            </a:r>
            <a:endParaRPr lang="en-US" sz="2000" b="1" dirty="0">
              <a:latin typeface="Times New Roman" pitchFamily="18" charset="0"/>
              <a:cs typeface="Times New Roman" pitchFamily="18" charset="0"/>
            </a:endParaRPr>
          </a:p>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I also believe that the above mentioned results have also taking great effect in both sides of the world (victims and non-victims).     </a:t>
            </a:r>
            <a:endParaRPr lang="en-US" sz="20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332802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a:solidFill>
                  <a:schemeClr val="accent2">
                    <a:lumMod val="75000"/>
                  </a:schemeClr>
                </a:solidFill>
                <a:latin typeface="Times New Roman" pitchFamily="18" charset="0"/>
                <a:cs typeface="Times New Roman" pitchFamily="18" charset="0"/>
              </a:rPr>
              <a:t>RECOMMENDATION</a:t>
            </a:r>
          </a:p>
        </p:txBody>
      </p:sp>
      <p:sp>
        <p:nvSpPr>
          <p:cNvPr id="2" name="Content Placeholder 1"/>
          <p:cNvSpPr>
            <a:spLocks noGrp="1"/>
          </p:cNvSpPr>
          <p:nvPr>
            <p:ph idx="1"/>
          </p:nvPr>
        </p:nvSpPr>
        <p:spPr>
          <a:xfrm>
            <a:off x="872067" y="1828800"/>
            <a:ext cx="7408333" cy="4297363"/>
          </a:xfrm>
        </p:spPr>
        <p:txBody>
          <a:bodyPr>
            <a:normAutofit/>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With respect to the current situation, I recommend the following:</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strictly adhere to the WHO instructions and guidance.</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follow and obey the country’s order </a:t>
            </a:r>
            <a:r>
              <a:rPr lang="en-US" sz="2000">
                <a:latin typeface="Times New Roman" pitchFamily="18" charset="0"/>
                <a:cs typeface="Times New Roman" pitchFamily="18" charset="0"/>
              </a:rPr>
              <a:t>and protocols.</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727977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3429000"/>
            <a:ext cx="7408333" cy="1780592"/>
          </a:xfrm>
        </p:spPr>
        <p:txBody>
          <a:bodyPr/>
          <a:lstStyle/>
          <a:p>
            <a:pPr marL="0" indent="0" algn="ctr">
              <a:buNone/>
            </a:pPr>
            <a:r>
              <a:rPr lang="en-US" b="1" dirty="0">
                <a:solidFill>
                  <a:schemeClr val="accent1">
                    <a:lumMod val="50000"/>
                  </a:schemeClr>
                </a:solidFill>
              </a:rPr>
              <a:t>Thanks </a:t>
            </a:r>
          </a:p>
        </p:txBody>
      </p:sp>
    </p:spTree>
    <p:extLst>
      <p:ext uri="{BB962C8B-B14F-4D97-AF65-F5344CB8AC3E}">
        <p14:creationId xmlns:p14="http://schemas.microsoft.com/office/powerpoint/2010/main" val="3074964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a:solidFill>
                  <a:schemeClr val="accent2">
                    <a:lumMod val="75000"/>
                  </a:schemeClr>
                </a:solidFill>
                <a:latin typeface="Times New Roman" pitchFamily="18" charset="0"/>
                <a:cs typeface="Times New Roman" pitchFamily="18" charset="0"/>
              </a:rPr>
              <a:t>CONTENTS</a:t>
            </a:r>
          </a:p>
        </p:txBody>
      </p:sp>
      <p:sp>
        <p:nvSpPr>
          <p:cNvPr id="2" name="Content Placeholder 1"/>
          <p:cNvSpPr>
            <a:spLocks noGrp="1"/>
          </p:cNvSpPr>
          <p:nvPr>
            <p:ph idx="1"/>
          </p:nvPr>
        </p:nvSpPr>
        <p:spPr/>
        <p:txBody>
          <a:bodyPr/>
          <a:lstStyle/>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INTRODUCTION/DEFINITION</a:t>
            </a:r>
          </a:p>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CORONAVIRUS (COVID-19)</a:t>
            </a:r>
          </a:p>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ENGINEERING STRATEGIES</a:t>
            </a:r>
          </a:p>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RESULTS</a:t>
            </a:r>
          </a:p>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CONCLUSION AND RECOMMENDATION</a:t>
            </a:r>
          </a:p>
        </p:txBody>
      </p:sp>
    </p:spTree>
    <p:extLst>
      <p:ext uri="{BB962C8B-B14F-4D97-AF65-F5344CB8AC3E}">
        <p14:creationId xmlns:p14="http://schemas.microsoft.com/office/powerpoint/2010/main" val="67918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457200"/>
            <a:ext cx="6347713" cy="1320800"/>
          </a:xfrm>
        </p:spPr>
        <p:txBody>
          <a:bodyPr/>
          <a:lstStyle/>
          <a:p>
            <a:r>
              <a:rPr lang="en-US" dirty="0">
                <a:solidFill>
                  <a:schemeClr val="accent2">
                    <a:lumMod val="75000"/>
                  </a:schemeClr>
                </a:solidFill>
                <a:latin typeface="Times New Roman" pitchFamily="18" charset="0"/>
                <a:cs typeface="Times New Roman" pitchFamily="18" charset="0"/>
              </a:rPr>
              <a:t>INTRODUCTION</a:t>
            </a:r>
            <a:endParaRPr lang="en-US" dirty="0">
              <a:solidFill>
                <a:schemeClr val="accent2">
                  <a:lumMod val="75000"/>
                </a:schemeClr>
              </a:solidFill>
            </a:endParaRPr>
          </a:p>
        </p:txBody>
      </p:sp>
      <p:sp>
        <p:nvSpPr>
          <p:cNvPr id="2" name="Content Placeholder 1"/>
          <p:cNvSpPr>
            <a:spLocks noGrp="1"/>
          </p:cNvSpPr>
          <p:nvPr>
            <p:ph idx="1"/>
          </p:nvPr>
        </p:nvSpPr>
        <p:spPr>
          <a:xfrm>
            <a:off x="838200" y="1981200"/>
            <a:ext cx="7408333" cy="4191000"/>
          </a:xfrm>
        </p:spPr>
        <p:txBody>
          <a:bodyPr>
            <a:normAutofit fontScale="92500" lnSpcReduction="20000"/>
          </a:bodyPr>
          <a:lstStyle/>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Coronavirus disease 2019 (COVID-19) is an infectious disease caused by severe acute respiratory syndrome coronavirus 2.</a:t>
            </a:r>
          </a:p>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Environmental health is the branch of public health concerned with all aspects of the natural and built environment affecting human health. Environmental health is focused on the natural and built environments for the benefit of human health. </a:t>
            </a:r>
          </a:p>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The general definition of economic sustainability is the ability of an economy to support a defined level of economic production indefinitely.</a:t>
            </a:r>
            <a:endParaRPr lang="en-US" sz="2000" b="1" dirty="0">
              <a:solidFill>
                <a:schemeClr val="accent2">
                  <a:lumMod val="75000"/>
                </a:schemeClr>
              </a:solidFill>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05839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2">
                    <a:lumMod val="75000"/>
                  </a:schemeClr>
                </a:solidFill>
                <a:latin typeface="Times New Roman" pitchFamily="18" charset="0"/>
                <a:cs typeface="Times New Roman" pitchFamily="18" charset="0"/>
              </a:rPr>
              <a:t>CORONAVIRUS</a:t>
            </a:r>
          </a:p>
        </p:txBody>
      </p:sp>
      <p:sp>
        <p:nvSpPr>
          <p:cNvPr id="2" name="Content Placeholder 1"/>
          <p:cNvSpPr>
            <a:spLocks noGrp="1"/>
          </p:cNvSpPr>
          <p:nvPr>
            <p:ph idx="1"/>
          </p:nvPr>
        </p:nvSpPr>
        <p:spPr>
          <a:xfrm>
            <a:off x="872067" y="2438400"/>
            <a:ext cx="7408333" cy="3962400"/>
          </a:xfrm>
        </p:spPr>
        <p:txBody>
          <a:bodyPr>
            <a:normAutofit lnSpcReduction="10000"/>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Coronavirus disease 2019 (COVID-19) is an infectious disease caused by severe acute respiratory syndrome coronavirus 2.</a:t>
            </a:r>
          </a:p>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 The disease was first identified in December 2019 in Wuhan, the capital of China's Hubei province, and has since spread globally, resulting in the ongoing 2019–20 coronavirus pandemic.</a:t>
            </a:r>
          </a:p>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 Common symptoms include fever, cough and shortness of breath. Other symptoms may include fatigue, muscle pain, diarrhea, sore throat, loss of smell and abdominal pain.</a:t>
            </a:r>
          </a:p>
        </p:txBody>
      </p:sp>
    </p:spTree>
    <p:extLst>
      <p:ext uri="{BB962C8B-B14F-4D97-AF65-F5344CB8AC3E}">
        <p14:creationId xmlns:p14="http://schemas.microsoft.com/office/powerpoint/2010/main" val="883704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828800"/>
            <a:ext cx="7408333" cy="4114800"/>
          </a:xfrm>
        </p:spPr>
        <p:txBody>
          <a:bodyPr>
            <a:normAutofit/>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The virus is mainly spread during close contact and by small droplets produced when those infected cough, sneeze or talk. These droplets may also be produced during breathing; however, they rapidly fall to the ground or surfaces and are not generally spread through the air over large distances. People may also become infected by touching a contaminated surface and then their face. The virus can survive on surfaces for up to 72 hours. </a:t>
            </a:r>
          </a:p>
        </p:txBody>
      </p:sp>
    </p:spTree>
    <p:extLst>
      <p:ext uri="{BB962C8B-B14F-4D97-AF65-F5344CB8AC3E}">
        <p14:creationId xmlns:p14="http://schemas.microsoft.com/office/powerpoint/2010/main" val="1333392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pic>
        <p:nvPicPr>
          <p:cNvPr id="5" name="Picture 4" descr="C:\Users\amo\Pictures\covid 19.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2160591"/>
            <a:ext cx="6347714" cy="3880772"/>
          </a:xfrm>
          <a:prstGeom prst="rect">
            <a:avLst/>
          </a:prstGeom>
          <a:noFill/>
          <a:ln>
            <a:noFill/>
          </a:ln>
        </p:spPr>
      </p:pic>
    </p:spTree>
    <p:extLst>
      <p:ext uri="{BB962C8B-B14F-4D97-AF65-F5344CB8AC3E}">
        <p14:creationId xmlns:p14="http://schemas.microsoft.com/office/powerpoint/2010/main" val="1803655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4114800"/>
          </a:xfrm>
        </p:spPr>
        <p:txBody>
          <a:bodyPr>
            <a:normAutofit/>
          </a:bodyPr>
          <a:lstStyle/>
          <a:p>
            <a:pPr marL="0" indent="0" algn="just">
              <a:lnSpc>
                <a:spcPct val="150000"/>
              </a:lnSpc>
              <a:buNone/>
            </a:pPr>
            <a:r>
              <a:rPr lang="en-US" sz="2000" dirty="0">
                <a:latin typeface="Times New Roman" pitchFamily="18" charset="0"/>
                <a:cs typeface="Times New Roman" pitchFamily="18" charset="0"/>
              </a:rPr>
              <a:t>Recommended measures to prevent infection include frequent hand washing, social distancing (maintaining physical distance from others, especially from those with symptoms), covering coughs and sneezes with a tissue or inner elbow and keeping unwashed hands away from the face. The use of masks is recommended for those who suspect they have the virus and their caregivers. </a:t>
            </a:r>
          </a:p>
        </p:txBody>
      </p:sp>
    </p:spTree>
    <p:extLst>
      <p:ext uri="{BB962C8B-B14F-4D97-AF65-F5344CB8AC3E}">
        <p14:creationId xmlns:p14="http://schemas.microsoft.com/office/powerpoint/2010/main" val="2009242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457200"/>
            <a:ext cx="6347713" cy="1320800"/>
          </a:xfrm>
        </p:spPr>
        <p:txBody>
          <a:bodyPr>
            <a:normAutofit/>
          </a:bodyPr>
          <a:lstStyle/>
          <a:p>
            <a:r>
              <a:rPr lang="en-US" dirty="0">
                <a:solidFill>
                  <a:schemeClr val="accent2">
                    <a:lumMod val="75000"/>
                  </a:schemeClr>
                </a:solidFill>
                <a:latin typeface="Times New Roman" pitchFamily="18" charset="0"/>
                <a:cs typeface="Times New Roman" pitchFamily="18" charset="0"/>
              </a:rPr>
              <a:t>ENGINEERING STRATEGIES</a:t>
            </a:r>
          </a:p>
        </p:txBody>
      </p:sp>
      <p:sp>
        <p:nvSpPr>
          <p:cNvPr id="2" name="Content Placeholder 1"/>
          <p:cNvSpPr>
            <a:spLocks noGrp="1"/>
          </p:cNvSpPr>
          <p:nvPr>
            <p:ph idx="1"/>
          </p:nvPr>
        </p:nvSpPr>
        <p:spPr>
          <a:xfrm>
            <a:off x="228601" y="1778000"/>
            <a:ext cx="7086600" cy="4546600"/>
          </a:xfrm>
        </p:spPr>
        <p:txBody>
          <a:bodyPr/>
          <a:lstStyle/>
          <a:p>
            <a:pPr marL="0" indent="0" algn="just">
              <a:lnSpc>
                <a:spcPct val="150000"/>
              </a:lnSpc>
              <a:buNone/>
            </a:pPr>
            <a:r>
              <a:rPr lang="en-US" sz="2000" b="1" dirty="0">
                <a:solidFill>
                  <a:schemeClr val="accent2">
                    <a:lumMod val="75000"/>
                  </a:schemeClr>
                </a:solidFill>
                <a:latin typeface="Times New Roman" pitchFamily="18" charset="0"/>
                <a:cs typeface="Times New Roman" pitchFamily="18" charset="0"/>
              </a:rPr>
              <a:t>EPIDEMIOLOGY</a:t>
            </a:r>
          </a:p>
          <a:p>
            <a:pPr marL="0" indent="0" algn="just">
              <a:lnSpc>
                <a:spcPct val="150000"/>
              </a:lnSpc>
              <a:buNone/>
            </a:pPr>
            <a:r>
              <a:rPr lang="en-US" sz="2000" dirty="0">
                <a:latin typeface="Times New Roman" pitchFamily="18" charset="0"/>
                <a:cs typeface="Times New Roman" pitchFamily="18" charset="0"/>
              </a:rPr>
              <a:t>studies the relationship between environmental exposures (including exposure to chemicals, radiation, microbiological agents, etc.) and human health.</a:t>
            </a:r>
          </a:p>
          <a:p>
            <a:pPr marL="0" indent="0" algn="just">
              <a:lnSpc>
                <a:spcPct val="150000"/>
              </a:lnSpc>
              <a:buNone/>
            </a:pPr>
            <a:r>
              <a:rPr lang="en-US" sz="2000" dirty="0">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endParaRPr lang="en-US" sz="2000" b="1"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31941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5" name="Picture 4" descr="C:\Users\amo\Pictures\prevention.jpg"/>
          <p:cNvPicPr/>
          <p:nvPr/>
        </p:nvPicPr>
        <p:blipFill>
          <a:blip r:embed="rId2">
            <a:extLst>
              <a:ext uri="{28A0092B-C50C-407E-A947-70E740481C1C}">
                <a14:useLocalDpi xmlns:a14="http://schemas.microsoft.com/office/drawing/2010/main" val="0"/>
              </a:ext>
            </a:extLst>
          </a:blip>
          <a:srcRect/>
          <a:stretch>
            <a:fillRect/>
          </a:stretch>
        </p:blipFill>
        <p:spPr bwMode="auto">
          <a:xfrm>
            <a:off x="609600" y="2160590"/>
            <a:ext cx="6347714" cy="3880773"/>
          </a:xfrm>
          <a:prstGeom prst="rect">
            <a:avLst/>
          </a:prstGeom>
          <a:noFill/>
          <a:ln>
            <a:noFill/>
          </a:ln>
        </p:spPr>
      </p:pic>
    </p:spTree>
    <p:extLst>
      <p:ext uri="{BB962C8B-B14F-4D97-AF65-F5344CB8AC3E}">
        <p14:creationId xmlns:p14="http://schemas.microsoft.com/office/powerpoint/2010/main" val="20072518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433</TotalTime>
  <Words>939</Words>
  <Application>Microsoft Office PowerPoint</Application>
  <PresentationFormat>On-screen Show (4:3)</PresentationFormat>
  <Paragraphs>55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Facet</vt:lpstr>
      <vt:lpstr>ENGINEERING STRATEGIES FOR HANDLING COVID-19 FOR THE ENVIRONMENTAL HEALTH AND ECONOMIC SUSTAINABILITY</vt:lpstr>
      <vt:lpstr>CONTENTS</vt:lpstr>
      <vt:lpstr>INTRODUCTION</vt:lpstr>
      <vt:lpstr>CORONAVIRUS</vt:lpstr>
      <vt:lpstr>PowerPoint Presentation</vt:lpstr>
      <vt:lpstr>PowerPoint Presentation</vt:lpstr>
      <vt:lpstr>PowerPoint Presentation</vt:lpstr>
      <vt:lpstr>ENGINEERING STRATEGIES</vt:lpstr>
      <vt:lpstr>PowerPoint Presentation</vt:lpstr>
      <vt:lpstr>PowerPoint Presentation</vt:lpstr>
      <vt:lpstr>PowerPoint Presentation</vt:lpstr>
      <vt:lpstr>RESULTS</vt:lpstr>
      <vt:lpstr>PowerPoint Presentation</vt:lpstr>
      <vt:lpstr>PowerPoint Presentation</vt:lpstr>
      <vt:lpstr>PowerPoint Presentation</vt:lpstr>
      <vt:lpstr>CONCLUSION</vt:lpstr>
      <vt:lpstr>RECOMMENDATION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STRATEGIES FOR HANDLING COVID-19 FOR ENVIRONMENTAL HEALTH AND ECONOMIC SUSTAINABILITY</dc:title>
  <dc:creator>mustapha</dc:creator>
  <cp:lastModifiedBy>William Aghasili</cp:lastModifiedBy>
  <cp:revision>23</cp:revision>
  <dcterms:created xsi:type="dcterms:W3CDTF">2020-04-11T17:35:01Z</dcterms:created>
  <dcterms:modified xsi:type="dcterms:W3CDTF">2020-04-13T01:55:14Z</dcterms:modified>
</cp:coreProperties>
</file>