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7" r:id="rId9"/>
    <p:sldId id="263" r:id="rId10"/>
    <p:sldId id="264" r:id="rId11"/>
    <p:sldId id="268" r:id="rId12"/>
    <p:sldId id="269" r:id="rId13"/>
    <p:sldId id="265" r:id="rId14"/>
    <p:sldId id="271" r:id="rId15"/>
    <p:sldId id="270" r:id="rId16"/>
    <p:sldId id="272" r:id="rId17"/>
    <p:sldId id="266"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4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61A17B39-16EA-48F8-B180-659FD106EF56}" type="datetimeFigureOut">
              <a:rPr lang="en-GB" smtClean="0"/>
              <a:t>13/04/2020</a:t>
            </a:fld>
            <a:endParaRPr lang="en-GB"/>
          </a:p>
        </p:txBody>
      </p:sp>
      <p:sp>
        <p:nvSpPr>
          <p:cNvPr id="17" name="Footer Placeholder 16"/>
          <p:cNvSpPr>
            <a:spLocks noGrp="1"/>
          </p:cNvSpPr>
          <p:nvPr>
            <p:ph type="ftr" sz="quarter" idx="11"/>
          </p:nvPr>
        </p:nvSpPr>
        <p:spPr>
          <a:xfrm>
            <a:off x="5410200" y="4205288"/>
            <a:ext cx="1295400" cy="457200"/>
          </a:xfrm>
        </p:spPr>
        <p:txBody>
          <a:bodyPr/>
          <a:lstStyle/>
          <a:p>
            <a:endParaRPr lang="en-GB"/>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733EE88-9577-4E0D-ABEE-7771FC82D8D8}"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A17B39-16EA-48F8-B180-659FD106EF56}" type="datetimeFigureOut">
              <a:rPr lang="en-GB" smtClean="0"/>
              <a:t>13/04/2020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3EE88-9577-4E0D-ABEE-7771FC82D8D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A17B39-16EA-48F8-B180-659FD106EF56}" type="datetimeFigureOut">
              <a:rPr lang="en-GB" smtClean="0"/>
              <a:t>13/04/2020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3EE88-9577-4E0D-ABEE-7771FC82D8D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A17B39-16EA-48F8-B180-659FD106EF56}" type="datetimeFigureOut">
              <a:rPr lang="en-GB" smtClean="0"/>
              <a:t>13/04/2020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3EE88-9577-4E0D-ABEE-7771FC82D8D8}"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1A17B39-16EA-48F8-B180-659FD106EF56}" type="datetimeFigureOut">
              <a:rPr lang="en-GB" smtClean="0"/>
              <a:t>13/04/2020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3EE88-9577-4E0D-ABEE-7771FC82D8D8}"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A17B39-16EA-48F8-B180-659FD106EF56}" type="datetimeFigureOut">
              <a:rPr lang="en-GB" smtClean="0"/>
              <a:t>13/04/2020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33EE88-9577-4E0D-ABEE-7771FC82D8D8}"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61A17B39-16EA-48F8-B180-659FD106EF56}" type="datetimeFigureOut">
              <a:rPr lang="en-GB" smtClean="0"/>
              <a:t>13/04/2020</a:t>
            </a:fld>
            <a:endParaRPr lang="en-GB"/>
          </a:p>
        </p:txBody>
      </p:sp>
      <p:sp>
        <p:nvSpPr>
          <p:cNvPr id="27" name="Slide Number Placeholder 26"/>
          <p:cNvSpPr>
            <a:spLocks noGrp="1"/>
          </p:cNvSpPr>
          <p:nvPr>
            <p:ph type="sldNum" sz="quarter" idx="11"/>
          </p:nvPr>
        </p:nvSpPr>
        <p:spPr/>
        <p:txBody>
          <a:bodyPr rtlCol="0"/>
          <a:lstStyle/>
          <a:p>
            <a:fld id="{0733EE88-9577-4E0D-ABEE-7771FC82D8D8}" type="slidenum">
              <a:rPr lang="en-GB" smtClean="0"/>
              <a:t>‹#›</a:t>
            </a:fld>
            <a:endParaRPr lang="en-GB"/>
          </a:p>
        </p:txBody>
      </p:sp>
      <p:sp>
        <p:nvSpPr>
          <p:cNvPr id="28" name="Footer Placeholder 27"/>
          <p:cNvSpPr>
            <a:spLocks noGrp="1"/>
          </p:cNvSpPr>
          <p:nvPr>
            <p:ph type="ftr" sz="quarter" idx="12"/>
          </p:nvPr>
        </p:nvSpPr>
        <p:spPr/>
        <p:txBody>
          <a:bodyPr rtlCol="0"/>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61A17B39-16EA-48F8-B180-659FD106EF56}" type="datetimeFigureOut">
              <a:rPr lang="en-GB" smtClean="0"/>
              <a:t>13/04/2020</a:t>
            </a:fld>
            <a:endParaRPr lang="en-GB"/>
          </a:p>
        </p:txBody>
      </p:sp>
      <p:sp>
        <p:nvSpPr>
          <p:cNvPr id="4" name="Footer Placeholder 3"/>
          <p:cNvSpPr>
            <a:spLocks noGrp="1"/>
          </p:cNvSpPr>
          <p:nvPr>
            <p:ph type="ftr" sz="quarter" idx="11"/>
          </p:nvPr>
        </p:nvSpPr>
        <p:spPr>
          <a:xfrm>
            <a:off x="5257800" y="612648"/>
            <a:ext cx="1325880" cy="457200"/>
          </a:xfrm>
        </p:spPr>
        <p:txBody>
          <a:bodyPr/>
          <a:lstStyle/>
          <a:p>
            <a:endParaRPr lang="en-GB"/>
          </a:p>
        </p:txBody>
      </p:sp>
      <p:sp>
        <p:nvSpPr>
          <p:cNvPr id="5" name="Slide Number Placeholder 4"/>
          <p:cNvSpPr>
            <a:spLocks noGrp="1"/>
          </p:cNvSpPr>
          <p:nvPr>
            <p:ph type="sldNum" sz="quarter" idx="12"/>
          </p:nvPr>
        </p:nvSpPr>
        <p:spPr>
          <a:xfrm>
            <a:off x="8174736" y="2272"/>
            <a:ext cx="762000" cy="365760"/>
          </a:xfrm>
        </p:spPr>
        <p:txBody>
          <a:bodyPr/>
          <a:lstStyle/>
          <a:p>
            <a:fld id="{0733EE88-9577-4E0D-ABEE-7771FC82D8D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17B39-16EA-48F8-B180-659FD106EF56}" type="datetimeFigureOut">
              <a:rPr lang="en-GB" smtClean="0"/>
              <a:t>13/04/2020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33EE88-9577-4E0D-ABEE-7771FC82D8D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A17B39-16EA-48F8-B180-659FD106EF56}" type="datetimeFigureOut">
              <a:rPr lang="en-GB" smtClean="0"/>
              <a:t>13/04/2020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33EE88-9577-4E0D-ABEE-7771FC82D8D8}"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A17B39-16EA-48F8-B180-659FD106EF56}" type="datetimeFigureOut">
              <a:rPr lang="en-GB" smtClean="0"/>
              <a:t>13/04/2020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33EE88-9577-4E0D-ABEE-7771FC82D8D8}"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1A17B39-16EA-48F8-B180-659FD106EF56}" type="datetimeFigureOut">
              <a:rPr lang="en-GB" smtClean="0"/>
              <a:t>13/04/2020</a:t>
            </a:fld>
            <a:endParaRPr lang="en-GB"/>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GB"/>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733EE88-9577-4E0D-ABEE-7771FC82D8D8}"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upei.ca/communications/news/2020/03/upei-led-research-team-working-adapt-hand-held-mobile-technology-detec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8" Type="http://schemas.openxmlformats.org/officeDocument/2006/relationships/hyperlink" Target="https://en.wikipedia.org/wiki/Respiratory_therapists" TargetMode="External"/><Relationship Id="rId3" Type="http://schemas.openxmlformats.org/officeDocument/2006/relationships/hyperlink" Target="https://en.wikipedia.org/wiki/Oxygen" TargetMode="External"/><Relationship Id="rId7" Type="http://schemas.openxmlformats.org/officeDocument/2006/relationships/hyperlink" Target="https://en.wikipedia.org/wiki/Embedded_system" TargetMode="External"/><Relationship Id="rId2" Type="http://schemas.openxmlformats.org/officeDocument/2006/relationships/hyperlink" Target="https://en.wikipedia.org/wiki/Air" TargetMode="External"/><Relationship Id="rId1" Type="http://schemas.openxmlformats.org/officeDocument/2006/relationships/slideLayout" Target="../slideLayouts/slideLayout2.xml"/><Relationship Id="rId6" Type="http://schemas.openxmlformats.org/officeDocument/2006/relationships/hyperlink" Target="https://en.wikipedia.org/wiki/Turbopump" TargetMode="External"/><Relationship Id="rId5" Type="http://schemas.openxmlformats.org/officeDocument/2006/relationships/hyperlink" Target="https://en.wikipedia.org/wiki/One-way_valve" TargetMode="External"/><Relationship Id="rId4" Type="http://schemas.openxmlformats.org/officeDocument/2006/relationships/hyperlink" Target="https://en.wikipedia.org/wiki/Lung" TargetMode="External"/><Relationship Id="rId9" Type="http://schemas.openxmlformats.org/officeDocument/2006/relationships/hyperlink" Target="https://en.wikipedia.org/wiki/Critical_care_nursing"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interestingengineering.com/covid-19-9-of-the-latest-cutting-edge-medical-developments" TargetMode="External"/><Relationship Id="rId2" Type="http://schemas.openxmlformats.org/officeDocument/2006/relationships/hyperlink" Target="https://www.npr.org/sections/coronavirus-live-updates/2020/03/23/820290984/coronavirus-who-head-says-nations-must-attack-as-pandemic-is-acceleratin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en.wikipedia.org/wiki/Coronavirus_disease_2019" TargetMode="External"/><Relationship Id="rId13" Type="http://schemas.openxmlformats.org/officeDocument/2006/relationships/hyperlink" Target="https://web.archive.org/web/20200313053341/https:/time.com/5768230/wuhan-pneumonia-flu-crisis-china-government/" TargetMode="External"/><Relationship Id="rId18" Type="http://schemas.openxmlformats.org/officeDocument/2006/relationships/hyperlink" Target="https://en.wikipedia.org/wiki/Centers_for_Disease_Control_and_Prevention" TargetMode="External"/><Relationship Id="rId26" Type="http://schemas.openxmlformats.org/officeDocument/2006/relationships/hyperlink" Target="https://web.archive.org/web/20200228035651/https:/www.who.int/emergencies/diseases/novel-coronavirus-2019/technical-guidance/naming-the-coronavirus-disease-(covid-2019)-and-the-virus-that-causes-it" TargetMode="External"/><Relationship Id="rId3" Type="http://schemas.openxmlformats.org/officeDocument/2006/relationships/hyperlink" Target="https://en.wikipedia.org/wiki/Digital_object_identifier" TargetMode="External"/><Relationship Id="rId21" Type="http://schemas.openxmlformats.org/officeDocument/2006/relationships/hyperlink" Target="https://en.wikipedia.org/wiki/World_Health_Organization" TargetMode="External"/><Relationship Id="rId7" Type="http://schemas.openxmlformats.org/officeDocument/2006/relationships/hyperlink" Target="https://pubmed.ncbi.nlm.nih.gov/32007143" TargetMode="External"/><Relationship Id="rId12" Type="http://schemas.openxmlformats.org/officeDocument/2006/relationships/hyperlink" Target="https://en.wikipedia.org/wiki/Time_(magazine)" TargetMode="External"/><Relationship Id="rId17" Type="http://schemas.openxmlformats.org/officeDocument/2006/relationships/hyperlink" Target="https://www.cdc.gov/coronavirus/2019-ncov/symptoms-testing/symptoms.html" TargetMode="External"/><Relationship Id="rId25" Type="http://schemas.openxmlformats.org/officeDocument/2006/relationships/hyperlink" Target="https://www.who.int/emergencies/diseases/novel-coronavirus-2019/technical-guidance/naming-the-coronavirus-disease-(covid-2019)-and-the-virus-that-causes-it" TargetMode="External"/><Relationship Id="rId2" Type="http://schemas.openxmlformats.org/officeDocument/2006/relationships/hyperlink" Target="https://www.ncbi.nlm.nih.gov/pmc/articles/PMC7135076" TargetMode="External"/><Relationship Id="rId16" Type="http://schemas.openxmlformats.org/officeDocument/2006/relationships/hyperlink" Target="https://web.archive.org/web/20200115042408/https:/foreignpolicy.com/2020/01/14/china-response-wuhan-pneumonia-better-sars/" TargetMode="External"/><Relationship Id="rId20" Type="http://schemas.openxmlformats.org/officeDocument/2006/relationships/hyperlink" Target="https://www.who.int/news-room/q-a-detail/q-a-coronaviruses" TargetMode="External"/><Relationship Id="rId1" Type="http://schemas.openxmlformats.org/officeDocument/2006/relationships/slideLayout" Target="../slideLayouts/slideLayout2.xml"/><Relationship Id="rId6" Type="http://schemas.openxmlformats.org/officeDocument/2006/relationships/hyperlink" Target="https://en.wikipedia.org/wiki/PubMed_Identifier" TargetMode="External"/><Relationship Id="rId11" Type="http://schemas.openxmlformats.org/officeDocument/2006/relationships/hyperlink" Target="https://time.com/5768230/wuhan-pneumonia-flu-crisis-china-government/" TargetMode="External"/><Relationship Id="rId24" Type="http://schemas.openxmlformats.org/officeDocument/2006/relationships/hyperlink" Target="https://en.wikipedia.org/wiki/Johns_Hopkins_University" TargetMode="External"/><Relationship Id="rId5" Type="http://schemas.openxmlformats.org/officeDocument/2006/relationships/hyperlink" Target="https://en.wikipedia.org/wiki/PubMed_Central" TargetMode="External"/><Relationship Id="rId15" Type="http://schemas.openxmlformats.org/officeDocument/2006/relationships/hyperlink" Target="https://en.wikipedia.org/wiki/Foreign_Policy" TargetMode="External"/><Relationship Id="rId23" Type="http://schemas.openxmlformats.org/officeDocument/2006/relationships/hyperlink" Target="https://gisanddata.maps.arcgis.com/apps/opsdashboard/index.html" TargetMode="External"/><Relationship Id="rId10" Type="http://schemas.openxmlformats.org/officeDocument/2006/relationships/hyperlink" Target="https://pubmed.ncbi.nlm.nih.gov/32227091" TargetMode="External"/><Relationship Id="rId19" Type="http://schemas.openxmlformats.org/officeDocument/2006/relationships/hyperlink" Target="https://web.archive.org/web/20200130202038/https:/www.cdc.gov/coronavirus/2019-ncov/about/symptoms.html" TargetMode="External"/><Relationship Id="rId4" Type="http://schemas.openxmlformats.org/officeDocument/2006/relationships/hyperlink" Target="https://doi.org/10.1016%2FS0140-6736%2820%2930211-7" TargetMode="External"/><Relationship Id="rId9" Type="http://schemas.openxmlformats.org/officeDocument/2006/relationships/hyperlink" Target="https://doi.org/10.1093%2Fcid%2Fciaa271" TargetMode="External"/><Relationship Id="rId14" Type="http://schemas.openxmlformats.org/officeDocument/2006/relationships/hyperlink" Target="https://foreignpolicy.com/2020/01/14/china-response-wuhan-pneumonia-better-sars/" TargetMode="External"/><Relationship Id="rId22" Type="http://schemas.openxmlformats.org/officeDocument/2006/relationships/hyperlink" Target="https://web.archive.org/web/20200120174649/https:/www.who.int/news-room/q-a-detail/q-a-coronaviruses"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en.wikipedia.org/wiki/World_Health_Organization" TargetMode="External"/><Relationship Id="rId13" Type="http://schemas.openxmlformats.org/officeDocument/2006/relationships/hyperlink" Target="https://doi.org/10.1111%2Ftmi.13383" TargetMode="External"/><Relationship Id="rId18" Type="http://schemas.openxmlformats.org/officeDocument/2006/relationships/hyperlink" Target="https://www.npr.org/sections/goatsandsoda/2020/03/27/822407626/mystery-in-wuhan-recovered-coronavirus-patients-test-negative-then-positive" TargetMode="External"/><Relationship Id="rId26" Type="http://schemas.openxmlformats.org/officeDocument/2006/relationships/hyperlink" Target="https://web.archive.org/web/20200205054338/https:/www.ecdc.europa.eu/en/novel-coronavirus-china/questions-answers" TargetMode="External"/><Relationship Id="rId3" Type="http://schemas.openxmlformats.org/officeDocument/2006/relationships/hyperlink" Target="https://doi.org/10.1016%2Fj.ijid.2020.01.009" TargetMode="External"/><Relationship Id="rId21" Type="http://schemas.openxmlformats.org/officeDocument/2006/relationships/hyperlink" Target="https://en.wikipedia.org/wiki/Centers_for_Disease_Control_and_Prevention" TargetMode="External"/><Relationship Id="rId7" Type="http://schemas.openxmlformats.org/officeDocument/2006/relationships/hyperlink" Target="https://www.who.int/dg/speeches/detail/who-director-general-s-opening-remarks-at-the-media-briefing-on-covid-19---11-march-2020" TargetMode="External"/><Relationship Id="rId12" Type="http://schemas.openxmlformats.org/officeDocument/2006/relationships/hyperlink" Target="https://www.entuk.org/loss-sense-smell-marker-covid-19-infection" TargetMode="External"/><Relationship Id="rId17" Type="http://schemas.openxmlformats.org/officeDocument/2006/relationships/hyperlink" Target="https://en.wikipedia.org/wiki/Slate_(magazine)" TargetMode="External"/><Relationship Id="rId25" Type="http://schemas.openxmlformats.org/officeDocument/2006/relationships/hyperlink" Target="https://www.ecdc.europa.eu/en/novel-coronavirus-china/questions-answers" TargetMode="External"/><Relationship Id="rId2" Type="http://schemas.openxmlformats.org/officeDocument/2006/relationships/hyperlink" Target="https://en.wikipedia.org/wiki/Digital_object_identifier" TargetMode="External"/><Relationship Id="rId16" Type="http://schemas.openxmlformats.org/officeDocument/2006/relationships/hyperlink" Target="https://slate.com/news-and-politics/2020/04/who-reports-coronavirus-testing-positive-recovery.html" TargetMode="External"/><Relationship Id="rId20" Type="http://schemas.openxmlformats.org/officeDocument/2006/relationships/hyperlink" Target="https://www.cdc.gov/coronavirus/2019-ncov/prevent-getting-sick/how-covid-spreads.html" TargetMode="External"/><Relationship Id="rId1" Type="http://schemas.openxmlformats.org/officeDocument/2006/relationships/slideLayout" Target="../slideLayouts/slideLayout2.xml"/><Relationship Id="rId6" Type="http://schemas.openxmlformats.org/officeDocument/2006/relationships/hyperlink" Target="https://en.wikipedia.org/wiki/Coronavirus_disease_2019" TargetMode="External"/><Relationship Id="rId11" Type="http://schemas.openxmlformats.org/officeDocument/2006/relationships/hyperlink" Target="https://web.archive.org/web/20200120174649/https:/www.who.int/news-room/q-a-detail/q-a-coronaviruses" TargetMode="External"/><Relationship Id="rId24" Type="http://schemas.openxmlformats.org/officeDocument/2006/relationships/hyperlink" Target="https://pubmed.ncbi.nlm.nih.gov/32215590" TargetMode="External"/><Relationship Id="rId5" Type="http://schemas.openxmlformats.org/officeDocument/2006/relationships/hyperlink" Target="https://pubmed.ncbi.nlm.nih.gov/31953166" TargetMode="External"/><Relationship Id="rId15" Type="http://schemas.openxmlformats.org/officeDocument/2006/relationships/hyperlink" Target="https://www.worldometers.info/coronavirus/" TargetMode="External"/><Relationship Id="rId23" Type="http://schemas.openxmlformats.org/officeDocument/2006/relationships/hyperlink" Target="https://doi.org/10.1001%2Fjama.2020.4756" TargetMode="External"/><Relationship Id="rId10" Type="http://schemas.openxmlformats.org/officeDocument/2006/relationships/hyperlink" Target="https://www.who.int/news-room/q-a-detail/q-a-coronaviruses" TargetMode="External"/><Relationship Id="rId19" Type="http://schemas.openxmlformats.org/officeDocument/2006/relationships/hyperlink" Target="https://en.wikipedia.org/wiki/NPR" TargetMode="External"/><Relationship Id="rId4" Type="http://schemas.openxmlformats.org/officeDocument/2006/relationships/hyperlink" Target="https://en.wikipedia.org/wiki/PubMed_Identifier" TargetMode="External"/><Relationship Id="rId9" Type="http://schemas.openxmlformats.org/officeDocument/2006/relationships/hyperlink" Target="https://web.archive.org/web/20200311212521/https:/www.who.int/dg/speeches/detail/who-director-general-s-opening-remarks-at-the-media-briefing-on-covid-19---11-march-2020" TargetMode="External"/><Relationship Id="rId14" Type="http://schemas.openxmlformats.org/officeDocument/2006/relationships/hyperlink" Target="https://pubmed.ncbi.nlm.nih.gov/32052514" TargetMode="External"/><Relationship Id="rId22" Type="http://schemas.openxmlformats.org/officeDocument/2006/relationships/hyperlink" Target="https://web.archive.org/web/20200403001235/https:/www.cdc.gov/coronavirus/2019-ncov/prepare/transmission.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en.wikipedia.org/wiki/Cough" TargetMode="External"/><Relationship Id="rId13" Type="http://schemas.openxmlformats.org/officeDocument/2006/relationships/hyperlink" Target="https://en.wikipedia.org/wiki/Loss_of_smell" TargetMode="External"/><Relationship Id="rId18" Type="http://schemas.openxmlformats.org/officeDocument/2006/relationships/hyperlink" Target="https://en.wikipedia.org/wiki/2019%E2%80%9320_coronavirus_pandemic_deaths/WHO_situation_reports" TargetMode="External"/><Relationship Id="rId3" Type="http://schemas.openxmlformats.org/officeDocument/2006/relationships/hyperlink" Target="https://en.wikipedia.org/wiki/Wuhan" TargetMode="External"/><Relationship Id="rId7" Type="http://schemas.openxmlformats.org/officeDocument/2006/relationships/hyperlink" Target="https://en.wikipedia.org/wiki/Fever" TargetMode="External"/><Relationship Id="rId12" Type="http://schemas.openxmlformats.org/officeDocument/2006/relationships/hyperlink" Target="https://en.wikipedia.org/wiki/Sore_throat" TargetMode="External"/><Relationship Id="rId17" Type="http://schemas.openxmlformats.org/officeDocument/2006/relationships/hyperlink" Target="https://en.wikipedia.org/wiki/2019%E2%80%9320_coronavirus_pandemic_cases/WHO_situation_reports" TargetMode="External"/><Relationship Id="rId2" Type="http://schemas.openxmlformats.org/officeDocument/2006/relationships/hyperlink" Target="https://en.wikipedia.org/wiki/Severe_acute_respiratory_syndrome_coronavirus_2" TargetMode="External"/><Relationship Id="rId16" Type="http://schemas.openxmlformats.org/officeDocument/2006/relationships/hyperlink" Target="https://en.wikipedia.org/wiki/Multi-organ_failure" TargetMode="External"/><Relationship Id="rId1" Type="http://schemas.openxmlformats.org/officeDocument/2006/relationships/slideLayout" Target="../slideLayouts/slideLayout2.xml"/><Relationship Id="rId6" Type="http://schemas.openxmlformats.org/officeDocument/2006/relationships/hyperlink" Target="https://en.wikipedia.org/wiki/Symptom" TargetMode="External"/><Relationship Id="rId11" Type="http://schemas.openxmlformats.org/officeDocument/2006/relationships/hyperlink" Target="https://en.wikipedia.org/wiki/Diarrhea" TargetMode="External"/><Relationship Id="rId5" Type="http://schemas.openxmlformats.org/officeDocument/2006/relationships/hyperlink" Target="https://en.wikipedia.org/wiki/2019%E2%80%9320_coronavirus_pandemic" TargetMode="External"/><Relationship Id="rId15" Type="http://schemas.openxmlformats.org/officeDocument/2006/relationships/hyperlink" Target="https://en.wikipedia.org/wiki/Pneumonia" TargetMode="External"/><Relationship Id="rId10" Type="http://schemas.openxmlformats.org/officeDocument/2006/relationships/hyperlink" Target="https://en.wikipedia.org/wiki/Myalgia" TargetMode="External"/><Relationship Id="rId19" Type="http://schemas.openxmlformats.org/officeDocument/2006/relationships/image" Target="../media/image2.jpeg"/><Relationship Id="rId4" Type="http://schemas.openxmlformats.org/officeDocument/2006/relationships/hyperlink" Target="https://en.wikipedia.org/wiki/Hubei" TargetMode="External"/><Relationship Id="rId9" Type="http://schemas.openxmlformats.org/officeDocument/2006/relationships/hyperlink" Target="https://en.wikipedia.org/wiki/Shortness_of_breath" TargetMode="External"/><Relationship Id="rId14" Type="http://schemas.openxmlformats.org/officeDocument/2006/relationships/hyperlink" Target="https://en.wikipedia.org/wiki/Incubation_period"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en.wikipedia.org/wiki/Vaccine" TargetMode="External"/><Relationship Id="rId13" Type="http://schemas.openxmlformats.org/officeDocument/2006/relationships/hyperlink" Target="https://en.wikipedia.org/wiki/Medical_research" TargetMode="External"/><Relationship Id="rId3" Type="http://schemas.openxmlformats.org/officeDocument/2006/relationships/hyperlink" Target="https://en.wikipedia.org/wiki/Respiratory_droplet" TargetMode="External"/><Relationship Id="rId7" Type="http://schemas.openxmlformats.org/officeDocument/2006/relationships/hyperlink" Target="https://en.wikipedia.org/wiki/Surgical_mask" TargetMode="External"/><Relationship Id="rId12" Type="http://schemas.openxmlformats.org/officeDocument/2006/relationships/hyperlink" Target="https://en.wikipedia.org/wiki/Isolation_(health_care)" TargetMode="External"/><Relationship Id="rId2" Type="http://schemas.openxmlformats.org/officeDocument/2006/relationships/hyperlink" Target="https://en.wikipedia.org/wiki/Transmission_(medicine)" TargetMode="External"/><Relationship Id="rId1" Type="http://schemas.openxmlformats.org/officeDocument/2006/relationships/slideLayout" Target="../slideLayouts/slideLayout2.xml"/><Relationship Id="rId6" Type="http://schemas.openxmlformats.org/officeDocument/2006/relationships/hyperlink" Target="https://en.wikipedia.org/wiki/Social_distancing" TargetMode="External"/><Relationship Id="rId11" Type="http://schemas.openxmlformats.org/officeDocument/2006/relationships/hyperlink" Target="https://en.wikipedia.org/wiki/Supportive_care" TargetMode="External"/><Relationship Id="rId5" Type="http://schemas.openxmlformats.org/officeDocument/2006/relationships/hyperlink" Target="https://en.wikipedia.org/wiki/Hand_washing" TargetMode="External"/><Relationship Id="rId10" Type="http://schemas.openxmlformats.org/officeDocument/2006/relationships/hyperlink" Target="https://en.wikipedia.org/wiki/Palliative_care" TargetMode="External"/><Relationship Id="rId4" Type="http://schemas.openxmlformats.org/officeDocument/2006/relationships/hyperlink" Target="https://en.wikipedia.org/wiki/Airborne_disease" TargetMode="External"/><Relationship Id="rId9" Type="http://schemas.openxmlformats.org/officeDocument/2006/relationships/hyperlink" Target="https://en.wikipedia.org/wiki/Antiviral_treatment"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www.edgefx.in/computer-controlled-robots-using-pc-for-ece-engineering-students/" TargetMode="External"/><Relationship Id="rId2" Type="http://schemas.openxmlformats.org/officeDocument/2006/relationships/hyperlink" Target="https://www.elprocus.com/automatic-wireless-health-monitoring-system-circuit/" TargetMode="External"/><Relationship Id="rId1" Type="http://schemas.openxmlformats.org/officeDocument/2006/relationships/slideLayout" Target="../slideLayouts/slideLayout4.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smtClean="0"/>
              <a:t>ENGINEERING STRATEGIES FOR HANDLING COVID-19 FOR ENVIROMENTAL HEALTH AND ECONOMIC HEALTH AND ECONOMIC SUSTAINABILITY</a:t>
            </a:r>
            <a:r>
              <a:rPr lang="en-GB" dirty="0" smtClean="0"/>
              <a:t/>
            </a:r>
            <a:br>
              <a:rPr lang="en-GB" dirty="0" smtClean="0"/>
            </a:br>
            <a:endParaRPr lang="en-GB" dirty="0"/>
          </a:p>
        </p:txBody>
      </p:sp>
      <p:sp>
        <p:nvSpPr>
          <p:cNvPr id="3" name="Subtitle 2"/>
          <p:cNvSpPr>
            <a:spLocks noGrp="1"/>
          </p:cNvSpPr>
          <p:nvPr>
            <p:ph type="subTitle" idx="1"/>
          </p:nvPr>
        </p:nvSpPr>
        <p:spPr/>
        <p:txBody>
          <a:bodyPr>
            <a:normAutofit fontScale="62500" lnSpcReduction="20000"/>
          </a:bodyPr>
          <a:lstStyle/>
          <a:p>
            <a:r>
              <a:rPr lang="en-US" sz="3200" b="1" dirty="0" smtClean="0">
                <a:cs typeface="Times New Roman" panose="02020603050405020304" pitchFamily="18" charset="0"/>
              </a:rPr>
              <a:t>Presented by: </a:t>
            </a:r>
            <a:r>
              <a:rPr lang="en-US" sz="3200" b="1" dirty="0" smtClean="0">
                <a:cs typeface="Times New Roman" panose="02020603050405020304" pitchFamily="18" charset="0"/>
              </a:rPr>
              <a:t>Iwatt </a:t>
            </a:r>
            <a:r>
              <a:rPr lang="en-US" sz="3200" b="1" dirty="0" err="1" smtClean="0">
                <a:cs typeface="Times New Roman" panose="02020603050405020304" pitchFamily="18" charset="0"/>
              </a:rPr>
              <a:t>Enobong</a:t>
            </a:r>
            <a:r>
              <a:rPr lang="en-US" sz="3200" b="1" dirty="0" smtClean="0">
                <a:cs typeface="Times New Roman" panose="02020603050405020304" pitchFamily="18" charset="0"/>
              </a:rPr>
              <a:t> Udo</a:t>
            </a:r>
            <a:endParaRPr lang="en-US" sz="3200" b="1" dirty="0" smtClean="0">
              <a:cs typeface="Times New Roman" panose="02020603050405020304" pitchFamily="18" charset="0"/>
            </a:endParaRPr>
          </a:p>
          <a:p>
            <a:r>
              <a:rPr lang="en-US" sz="3200" b="1" dirty="0" smtClean="0">
                <a:cs typeface="Times New Roman" panose="02020603050405020304" pitchFamily="18" charset="0"/>
              </a:rPr>
              <a:t>Department: </a:t>
            </a:r>
            <a:r>
              <a:rPr lang="en-US" sz="3200" b="1" dirty="0" smtClean="0">
                <a:cs typeface="Times New Roman" panose="02020603050405020304" pitchFamily="18" charset="0"/>
              </a:rPr>
              <a:t>Electrical/Electronics Engineering</a:t>
            </a:r>
            <a:endParaRPr lang="en-US" sz="3200" b="1" dirty="0" smtClean="0">
              <a:cs typeface="Times New Roman" panose="02020603050405020304" pitchFamily="18" charset="0"/>
            </a:endParaRPr>
          </a:p>
          <a:p>
            <a:r>
              <a:rPr lang="en-US" sz="3200" b="1" dirty="0" err="1" smtClean="0">
                <a:cs typeface="Times New Roman" panose="02020603050405020304" pitchFamily="18" charset="0"/>
              </a:rPr>
              <a:t>Matric</a:t>
            </a:r>
            <a:r>
              <a:rPr lang="en-US" sz="3200" b="1" dirty="0" smtClean="0">
                <a:cs typeface="Times New Roman" panose="02020603050405020304" pitchFamily="18" charset="0"/>
              </a:rPr>
              <a:t> No: </a:t>
            </a:r>
            <a:r>
              <a:rPr lang="en-US" sz="3200" b="1" dirty="0" smtClean="0">
                <a:cs typeface="Times New Roman" panose="02020603050405020304" pitchFamily="18" charset="0"/>
              </a:rPr>
              <a:t>18/Eng04/080</a:t>
            </a:r>
            <a:endParaRPr lang="en-US" sz="3200" b="1" dirty="0" smtClean="0">
              <a:cs typeface="Times New Roman" panose="02020603050405020304" pitchFamily="18" charset="0"/>
            </a:endParaRPr>
          </a:p>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800" b="1" dirty="0" smtClean="0"/>
              <a:t>ENGINEERING INVOLVEMENT IN THE COVID-19 PANDEMIC</a:t>
            </a:r>
            <a:endParaRPr lang="en-GB" sz="2800" dirty="0"/>
          </a:p>
        </p:txBody>
      </p:sp>
      <p:sp>
        <p:nvSpPr>
          <p:cNvPr id="3" name="Content Placeholder 2"/>
          <p:cNvSpPr>
            <a:spLocks noGrp="1"/>
          </p:cNvSpPr>
          <p:nvPr>
            <p:ph idx="1"/>
          </p:nvPr>
        </p:nvSpPr>
        <p:spPr/>
        <p:txBody>
          <a:bodyPr>
            <a:normAutofit fontScale="62500" lnSpcReduction="20000"/>
          </a:bodyPr>
          <a:lstStyle/>
          <a:p>
            <a:pPr>
              <a:buNone/>
            </a:pPr>
            <a:endParaRPr lang="en-GB" b="1" dirty="0" smtClean="0"/>
          </a:p>
          <a:p>
            <a:r>
              <a:rPr lang="en-CA" sz="3200" dirty="0" smtClean="0"/>
              <a:t>As the COVID-19 pandemic spreads around the world, it is straining medical systems and supplies, and changing daily life as people practice social distancing, schools close, and organizations tell their employees to work from home. Medical professionals are on the frontlines in the fight against COVID-19 as they care for patients and work to create a vaccine. These unprecedented times have left other professionals wondering what they can do? How can they contribute to help society through this pandemic? Every profession has a role to play, and they’re probably more effective when they’re working in concert with others, and among engineers there are many ways in which the engineering community can contribute during this pandemic—from manufacturing supplies for frontline medical workers, to ensuring that essential services continue to serve. . For example, </a:t>
            </a:r>
            <a:r>
              <a:rPr lang="en-CA" sz="3200" dirty="0" smtClean="0">
                <a:hlinkClick r:id="rId2"/>
              </a:rPr>
              <a:t>conducting research</a:t>
            </a:r>
            <a:r>
              <a:rPr lang="en-CA" sz="3200" dirty="0" smtClean="0"/>
              <a:t> to adapt a hand-held, portable technology to detect whether someone carries the corona virus that causes COVID-19.</a:t>
            </a:r>
            <a:endParaRPr lang="en-GB" sz="3200" dirty="0" smtClean="0"/>
          </a:p>
          <a:p>
            <a:endParaRPr lang="en-GB"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sz="2700" b="1" dirty="0" smtClean="0"/>
              <a:t>ENGINEERINGS MOST NOTABLE CONTRIBUTION TO THE COVID-19 PANDEMIC</a:t>
            </a:r>
            <a:r>
              <a:rPr lang="en-GB" sz="2700" b="1" dirty="0" smtClean="0"/>
              <a:t/>
            </a:r>
            <a:br>
              <a:rPr lang="en-GB" sz="2700" b="1" dirty="0" smtClean="0"/>
            </a:br>
            <a:r>
              <a:rPr lang="en-CA" sz="2700" dirty="0" smtClean="0"/>
              <a:t>  </a:t>
            </a:r>
            <a:r>
              <a:rPr lang="en-US" sz="2700" b="1" dirty="0" smtClean="0"/>
              <a:t>THE VENTILATOR </a:t>
            </a:r>
            <a:r>
              <a:rPr lang="en-GB" dirty="0" smtClean="0"/>
              <a:t/>
            </a:r>
            <a:br>
              <a:rPr lang="en-GB" dirty="0" smtClean="0"/>
            </a:br>
            <a:endParaRPr lang="en-GB" dirty="0"/>
          </a:p>
        </p:txBody>
      </p:sp>
      <p:sp>
        <p:nvSpPr>
          <p:cNvPr id="3" name="Content Placeholder 2"/>
          <p:cNvSpPr>
            <a:spLocks noGrp="1"/>
          </p:cNvSpPr>
          <p:nvPr>
            <p:ph sz="half" idx="1"/>
          </p:nvPr>
        </p:nvSpPr>
        <p:spPr>
          <a:xfrm>
            <a:off x="457200" y="2249424"/>
            <a:ext cx="5181600" cy="4525963"/>
          </a:xfrm>
        </p:spPr>
        <p:txBody>
          <a:bodyPr>
            <a:normAutofit fontScale="85000" lnSpcReduction="10000"/>
          </a:bodyPr>
          <a:lstStyle/>
          <a:p>
            <a:pPr>
              <a:buNone/>
            </a:pPr>
            <a:r>
              <a:rPr lang="en-CA" b="1" dirty="0" smtClean="0"/>
              <a:t> </a:t>
            </a:r>
            <a:r>
              <a:rPr lang="en-CA" b="1" dirty="0" smtClean="0"/>
              <a:t>     </a:t>
            </a:r>
            <a:r>
              <a:rPr lang="en-US" dirty="0" smtClean="0"/>
              <a:t>A</a:t>
            </a:r>
            <a:r>
              <a:rPr lang="en-US" dirty="0" smtClean="0"/>
              <a:t> </a:t>
            </a:r>
            <a:r>
              <a:rPr lang="en-US" b="1" dirty="0" smtClean="0"/>
              <a:t>ventilator</a:t>
            </a:r>
            <a:r>
              <a:rPr lang="en-US" dirty="0" smtClean="0"/>
              <a:t> is a machine that provides mechanical ventilation by moving breathable air into and out of the lungs, to deliver breaths to a patient who is physically unable to breathe, or breathing insufficiently. Modern ventilators are computerized microprocessor controlled machines, but patients can also be ventilated with a simple, hand-operated bag valve mask. Ventilators are chiefly used in intensive care medicine, home care, and emergency medicine (as standalone units) and in anesthesiology (as a component of an anesthesia machine). Ventilators are sometimes called respirators, a term commonly used for them in the 1950s (particularly the "Bird respirator”). However, in contemporary hospital and medical terminology, a respirator is a protective face mask</a:t>
            </a:r>
            <a:r>
              <a:rPr lang="en-US" dirty="0" smtClean="0"/>
              <a:t>.</a:t>
            </a:r>
            <a:endParaRPr lang="en-GB" dirty="0" smtClean="0"/>
          </a:p>
        </p:txBody>
      </p:sp>
      <p:pic>
        <p:nvPicPr>
          <p:cNvPr id="5" name="Content Placeholder 4" descr="Ventilator-Respiratory-Ventilation-Machine-by-Darppon-Portable-Oxygen-Medical-Ventilator-Machine.jpg"/>
          <p:cNvPicPr>
            <a:picLocks noGrp="1"/>
          </p:cNvPicPr>
          <p:nvPr>
            <p:ph sz="half" idx="2"/>
          </p:nvPr>
        </p:nvPicPr>
        <p:blipFill>
          <a:blip r:embed="rId2" cstate="print"/>
          <a:stretch>
            <a:fillRect/>
          </a:stretch>
        </p:blipFill>
        <p:spPr>
          <a:xfrm>
            <a:off x="5715000" y="2249488"/>
            <a:ext cx="3047999" cy="4525962"/>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381000"/>
          </a:xfrm>
        </p:spPr>
        <p:txBody>
          <a:bodyPr>
            <a:normAutofit fontScale="90000"/>
          </a:bodyPr>
          <a:lstStyle/>
          <a:p>
            <a:pPr algn="ctr"/>
            <a:r>
              <a:rPr lang="en-US" sz="2000" b="1" dirty="0" smtClean="0"/>
              <a:t>FUNCTION OF A VENTILATOR</a:t>
            </a:r>
            <a:r>
              <a:rPr lang="en-GB" dirty="0" smtClean="0"/>
              <a:t/>
            </a:r>
            <a:br>
              <a:rPr lang="en-GB" dirty="0" smtClean="0"/>
            </a:br>
            <a:endParaRPr lang="en-GB" dirty="0"/>
          </a:p>
        </p:txBody>
      </p:sp>
      <p:sp>
        <p:nvSpPr>
          <p:cNvPr id="3" name="Content Placeholder 2"/>
          <p:cNvSpPr>
            <a:spLocks noGrp="1"/>
          </p:cNvSpPr>
          <p:nvPr>
            <p:ph idx="1"/>
          </p:nvPr>
        </p:nvSpPr>
        <p:spPr>
          <a:xfrm>
            <a:off x="457200" y="1524000"/>
            <a:ext cx="8229600" cy="5050536"/>
          </a:xfrm>
        </p:spPr>
        <p:txBody>
          <a:bodyPr>
            <a:normAutofit fontScale="55000" lnSpcReduction="20000"/>
          </a:bodyPr>
          <a:lstStyle/>
          <a:p>
            <a:r>
              <a:rPr lang="en-US" sz="2900" dirty="0" smtClean="0"/>
              <a:t>In </a:t>
            </a:r>
            <a:r>
              <a:rPr lang="en-US" sz="2900" dirty="0" smtClean="0"/>
              <a:t>its simplest form, a modern positive pressure ventilator consists of a compressible </a:t>
            </a:r>
            <a:r>
              <a:rPr lang="en-US" sz="2900" dirty="0" smtClean="0">
                <a:hlinkClick r:id="rId2" tooltip="Air"/>
              </a:rPr>
              <a:t>air</a:t>
            </a:r>
            <a:r>
              <a:rPr lang="en-US" sz="2900" dirty="0" smtClean="0"/>
              <a:t> reservoir or turbine, air and </a:t>
            </a:r>
            <a:r>
              <a:rPr lang="en-US" sz="2900" dirty="0" smtClean="0">
                <a:hlinkClick r:id="rId3" tooltip="Oxygen"/>
              </a:rPr>
              <a:t>oxygen</a:t>
            </a:r>
            <a:r>
              <a:rPr lang="en-US" sz="2900" dirty="0" smtClean="0"/>
              <a:t> supplies, a set of valves and tubes, and a disposable or reusable "patient circuit". The air reservoir is pneumatically compressed several times a minute to deliver room-air, or in most cases, an air/oxygen mixture to the patient. If a turbine is used, the turbine pushes air through the ventilator, with a flow valve adjusting pressure to meet patient-specific parameters. When over pressure is released, the patient will exhale passively due to the </a:t>
            </a:r>
            <a:r>
              <a:rPr lang="en-US" sz="2900" dirty="0" smtClean="0">
                <a:hlinkClick r:id="rId4" tooltip="Lung"/>
              </a:rPr>
              <a:t>lungs</a:t>
            </a:r>
            <a:r>
              <a:rPr lang="en-US" sz="2900" dirty="0" smtClean="0"/>
              <a:t>' elasticity, the exhaled air being released usually through a </a:t>
            </a:r>
            <a:r>
              <a:rPr lang="en-US" sz="2900" dirty="0" smtClean="0">
                <a:hlinkClick r:id="rId5" tooltip="One-way valve"/>
              </a:rPr>
              <a:t>one-way valve</a:t>
            </a:r>
            <a:r>
              <a:rPr lang="en-US" sz="2900" dirty="0" smtClean="0"/>
              <a:t> within the patient circuit called the patient manifold.</a:t>
            </a:r>
            <a:endParaRPr lang="en-GB" sz="2900" dirty="0" smtClean="0"/>
          </a:p>
          <a:p>
            <a:r>
              <a:rPr lang="en-US" sz="2900" dirty="0" smtClean="0"/>
              <a:t>Ventilators may also be equipped with monitoring and alarm systems for patient-related parameters (e.g. pressure, volume, and flow) and ventilator function (e.g. air leakage, power failure, mechanical failure), backup batteries, oxygen tanks, and remote control. The pneumatic system is nowadays often replaced by a computer-controlled </a:t>
            </a:r>
            <a:r>
              <a:rPr lang="en-US" sz="2900" dirty="0" smtClean="0">
                <a:hlinkClick r:id="rId6" tooltip="Turbopump"/>
              </a:rPr>
              <a:t>turbo pump</a:t>
            </a:r>
            <a:r>
              <a:rPr lang="en-US" sz="2900" dirty="0" smtClean="0"/>
              <a:t>.</a:t>
            </a:r>
            <a:endParaRPr lang="en-GB" sz="2900" dirty="0" smtClean="0"/>
          </a:p>
          <a:p>
            <a:r>
              <a:rPr lang="en-US" sz="2900" dirty="0" smtClean="0"/>
              <a:t>Modern ventilators are electronically controlled by a small </a:t>
            </a:r>
            <a:r>
              <a:rPr lang="en-US" sz="2900" dirty="0" smtClean="0">
                <a:hlinkClick r:id="rId7" tooltip="Embedded system"/>
              </a:rPr>
              <a:t>embedded system</a:t>
            </a:r>
            <a:r>
              <a:rPr lang="en-US" sz="2900" dirty="0" smtClean="0"/>
              <a:t> to allow exact adaptation of pressure and flow characteristics to an individual patient's needs. Fine-tuned ventilator settings also serve to make ventilation more tolerable and comfortable for the patient. In Canada and the United States, </a:t>
            </a:r>
            <a:r>
              <a:rPr lang="en-US" sz="2900" dirty="0" smtClean="0">
                <a:hlinkClick r:id="rId8" tooltip="Respiratory therapists"/>
              </a:rPr>
              <a:t>respiratory therapists</a:t>
            </a:r>
            <a:r>
              <a:rPr lang="en-US" sz="2900" dirty="0" smtClean="0"/>
              <a:t> are responsible for tuning these settings, while biomedical technologists are responsible for the maintenance. In the United Kingdom and Europe the management of the patient's interaction with the ventilator is done by </a:t>
            </a:r>
            <a:r>
              <a:rPr lang="en-US" sz="2900" dirty="0" smtClean="0">
                <a:hlinkClick r:id="rId9" tooltip="Critical care nursing"/>
              </a:rPr>
              <a:t>critical care</a:t>
            </a:r>
            <a:r>
              <a:rPr lang="en-US" sz="2900" dirty="0" smtClean="0"/>
              <a:t> nurses.</a:t>
            </a:r>
            <a:endParaRPr lang="en-GB" sz="2900" dirty="0" smtClean="0"/>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sz="3100" b="1" dirty="0" smtClean="0"/>
              <a:t>Roles </a:t>
            </a:r>
            <a:r>
              <a:rPr lang="en-CA" sz="3100" b="1" dirty="0" smtClean="0"/>
              <a:t>for engineers in the covid-19 pandemic preparedness and response. </a:t>
            </a:r>
            <a:r>
              <a:rPr lang="en-GB" b="1" dirty="0" smtClean="0"/>
              <a:t/>
            </a:r>
            <a:br>
              <a:rPr lang="en-GB" b="1" dirty="0" smtClean="0"/>
            </a:br>
            <a:endParaRPr lang="en-GB" dirty="0"/>
          </a:p>
        </p:txBody>
      </p:sp>
      <p:sp>
        <p:nvSpPr>
          <p:cNvPr id="3" name="Content Placeholder 2"/>
          <p:cNvSpPr>
            <a:spLocks noGrp="1"/>
          </p:cNvSpPr>
          <p:nvPr>
            <p:ph idx="1"/>
          </p:nvPr>
        </p:nvSpPr>
        <p:spPr>
          <a:xfrm>
            <a:off x="457200" y="1981200"/>
            <a:ext cx="8229600" cy="4593336"/>
          </a:xfrm>
        </p:spPr>
        <p:txBody>
          <a:bodyPr>
            <a:normAutofit fontScale="70000" lnSpcReduction="20000"/>
          </a:bodyPr>
          <a:lstStyle/>
          <a:p>
            <a:r>
              <a:rPr lang="en-US" sz="3100" dirty="0" smtClean="0"/>
              <a:t>The </a:t>
            </a:r>
            <a:r>
              <a:rPr lang="en-US" sz="3100" dirty="0" smtClean="0"/>
              <a:t>worldwide impact of the COVID-19 virus has been sudden and dramatic. While the immediate effects are seen in terms of the humanitarian crisis and the threat to the ability of all health care systems to function - the social, political and economic effects of this virus are also profound. Engineering has a huge role in both to play in both the short term and in the immediate future. In response to cases of COVID-19 rising worldwide, the World Health Organization has recently </a:t>
            </a:r>
            <a:r>
              <a:rPr lang="en-US" sz="3100" dirty="0" smtClean="0">
                <a:hlinkClick r:id="rId2"/>
              </a:rPr>
              <a:t>warned</a:t>
            </a:r>
            <a:r>
              <a:rPr lang="en-US" sz="3100" dirty="0" smtClean="0"/>
              <a:t> that the pandemic is "accelerating." Thankfully, it does say the trajectory can still be changed. That’s why the global scientific community is pulling together in order to </a:t>
            </a:r>
            <a:r>
              <a:rPr lang="en-US" sz="3100" dirty="0" smtClean="0">
                <a:hlinkClick r:id="rId3"/>
              </a:rPr>
              <a:t>develop viable treatments and vaccines</a:t>
            </a:r>
            <a:r>
              <a:rPr lang="en-US" sz="3100" dirty="0" smtClean="0"/>
              <a:t> to combat the spread of the infectious disease. Much in the same vein, the world is in desperate need of ingenious solutions to widespread issues such as supply shortages of medical equipment.</a:t>
            </a:r>
            <a:endParaRPr lang="en-GB" sz="3100" dirty="0" smtClean="0"/>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382000" cy="609600"/>
          </a:xfrm>
        </p:spPr>
        <p:txBody>
          <a:bodyPr>
            <a:normAutofit fontScale="90000"/>
          </a:bodyPr>
          <a:lstStyle/>
          <a:p>
            <a:pPr algn="ctr"/>
            <a:r>
              <a:rPr lang="en-US" sz="3100" b="1" dirty="0" smtClean="0"/>
              <a:t/>
            </a:r>
            <a:br>
              <a:rPr lang="en-US" sz="3100" b="1" dirty="0" smtClean="0"/>
            </a:br>
            <a:r>
              <a:rPr lang="en-US" sz="3100" b="1" dirty="0" smtClean="0"/>
              <a:t>Some </a:t>
            </a:r>
            <a:r>
              <a:rPr lang="en-US" sz="3100" b="1" dirty="0" smtClean="0"/>
              <a:t>notable engineering contributions</a:t>
            </a:r>
            <a:r>
              <a:rPr lang="en-GB" dirty="0" smtClean="0"/>
              <a:t/>
            </a:r>
            <a:br>
              <a:rPr lang="en-GB" dirty="0" smtClean="0"/>
            </a:br>
            <a:endParaRPr lang="en-GB" dirty="0"/>
          </a:p>
        </p:txBody>
      </p:sp>
      <p:sp>
        <p:nvSpPr>
          <p:cNvPr id="3" name="Text Placeholder 2"/>
          <p:cNvSpPr>
            <a:spLocks noGrp="1"/>
          </p:cNvSpPr>
          <p:nvPr>
            <p:ph type="body" idx="1"/>
          </p:nvPr>
        </p:nvSpPr>
        <p:spPr>
          <a:xfrm>
            <a:off x="381000" y="1981200"/>
            <a:ext cx="4038600" cy="720970"/>
          </a:xfrm>
        </p:spPr>
        <p:txBody>
          <a:bodyPr/>
          <a:lstStyle/>
          <a:p>
            <a:pPr algn="ctr"/>
            <a:endParaRPr lang="en-US" dirty="0" smtClean="0"/>
          </a:p>
          <a:p>
            <a:pPr algn="ctr"/>
            <a:r>
              <a:rPr lang="en-US" dirty="0" smtClean="0"/>
              <a:t>1</a:t>
            </a:r>
            <a:r>
              <a:rPr lang="en-US" dirty="0" smtClean="0"/>
              <a:t>. Italy's reverse-engineered 3D-printed ventilators</a:t>
            </a:r>
            <a:endParaRPr lang="en-GB" dirty="0" smtClean="0"/>
          </a:p>
          <a:p>
            <a:endParaRPr lang="en-GB" dirty="0"/>
          </a:p>
        </p:txBody>
      </p:sp>
      <p:sp>
        <p:nvSpPr>
          <p:cNvPr id="4" name="Text Placeholder 3"/>
          <p:cNvSpPr>
            <a:spLocks noGrp="1"/>
          </p:cNvSpPr>
          <p:nvPr>
            <p:ph type="body" sz="half" idx="3"/>
          </p:nvPr>
        </p:nvSpPr>
        <p:spPr>
          <a:xfrm>
            <a:off x="4721225" y="1981200"/>
            <a:ext cx="4041775" cy="720970"/>
          </a:xfrm>
        </p:spPr>
        <p:txBody>
          <a:bodyPr/>
          <a:lstStyle/>
          <a:p>
            <a:endParaRPr lang="en-US" dirty="0" smtClean="0"/>
          </a:p>
          <a:p>
            <a:r>
              <a:rPr lang="en-US" dirty="0" smtClean="0"/>
              <a:t>2</a:t>
            </a:r>
            <a:r>
              <a:rPr lang="en-US" dirty="0" smtClean="0"/>
              <a:t>. The snorkeling mask ventilator</a:t>
            </a:r>
            <a:endParaRPr lang="en-GB" dirty="0" smtClean="0"/>
          </a:p>
          <a:p>
            <a:endParaRPr lang="en-GB" dirty="0"/>
          </a:p>
        </p:txBody>
      </p:sp>
      <p:pic>
        <p:nvPicPr>
          <p:cNvPr id="7" name="Content Placeholder 6" descr="respirator-italy_resize_md.jpg"/>
          <p:cNvPicPr>
            <a:picLocks noGrp="1"/>
          </p:cNvPicPr>
          <p:nvPr>
            <p:ph sz="quarter" idx="2"/>
          </p:nvPr>
        </p:nvPicPr>
        <p:blipFill>
          <a:blip r:embed="rId2" cstate="print"/>
          <a:stretch>
            <a:fillRect/>
          </a:stretch>
        </p:blipFill>
        <p:spPr>
          <a:xfrm>
            <a:off x="381000" y="3135709"/>
            <a:ext cx="4041775" cy="3031331"/>
          </a:xfrm>
          <a:prstGeom prst="rect">
            <a:avLst/>
          </a:prstGeom>
        </p:spPr>
      </p:pic>
      <p:pic>
        <p:nvPicPr>
          <p:cNvPr id="8" name="Content Placeholder 7" descr="snorkel-covid-19_resize_md.jpg"/>
          <p:cNvPicPr>
            <a:picLocks noGrp="1"/>
          </p:cNvPicPr>
          <p:nvPr>
            <p:ph sz="quarter" idx="4"/>
          </p:nvPr>
        </p:nvPicPr>
        <p:blipFill>
          <a:blip r:embed="rId3" cstate="print"/>
          <a:stretch>
            <a:fillRect/>
          </a:stretch>
        </p:blipFill>
        <p:spPr>
          <a:xfrm>
            <a:off x="4800600" y="3124200"/>
            <a:ext cx="4038600" cy="2971799"/>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838200"/>
          </a:xfrm>
        </p:spPr>
        <p:txBody>
          <a:bodyPr>
            <a:normAutofit fontScale="90000"/>
          </a:bodyPr>
          <a:lstStyle/>
          <a:p>
            <a:pPr algn="ctr"/>
            <a:r>
              <a:rPr lang="en-US" b="1" dirty="0" smtClean="0"/>
              <a:t/>
            </a:r>
            <a:br>
              <a:rPr lang="en-US" b="1" dirty="0" smtClean="0"/>
            </a:br>
            <a:r>
              <a:rPr lang="en-US" sz="3100" b="1" dirty="0" smtClean="0"/>
              <a:t>Some </a:t>
            </a:r>
            <a:r>
              <a:rPr lang="en-US" sz="3100" b="1" dirty="0" smtClean="0"/>
              <a:t>notable engineering contributions</a:t>
            </a:r>
            <a:endParaRPr lang="en-GB" sz="3100" dirty="0"/>
          </a:p>
        </p:txBody>
      </p:sp>
      <p:sp>
        <p:nvSpPr>
          <p:cNvPr id="3" name="Content Placeholder 2"/>
          <p:cNvSpPr>
            <a:spLocks noGrp="1"/>
          </p:cNvSpPr>
          <p:nvPr>
            <p:ph idx="1"/>
          </p:nvPr>
        </p:nvSpPr>
        <p:spPr/>
        <p:txBody>
          <a:bodyPr/>
          <a:lstStyle/>
          <a:p>
            <a:r>
              <a:rPr lang="en-US" dirty="0" smtClean="0"/>
              <a:t>3. Robots helping populations affected by the pandemic worldwide</a:t>
            </a:r>
            <a:endParaRPr lang="en-GB" dirty="0" smtClean="0"/>
          </a:p>
          <a:p>
            <a:r>
              <a:rPr lang="en-US" dirty="0" smtClean="0"/>
              <a:t>4. </a:t>
            </a:r>
            <a:r>
              <a:rPr lang="en-US" dirty="0" err="1" smtClean="0"/>
              <a:t>Coronavirus</a:t>
            </a:r>
            <a:r>
              <a:rPr lang="en-US" dirty="0" smtClean="0"/>
              <a:t> isolation pods made by Mexican engineer</a:t>
            </a:r>
            <a:endParaRPr lang="en-GB" dirty="0" smtClean="0"/>
          </a:p>
          <a:p>
            <a:r>
              <a:rPr lang="en-US" dirty="0" smtClean="0"/>
              <a:t>5. UV light-emitting disinfection robots</a:t>
            </a:r>
            <a:endParaRPr lang="en-GB" dirty="0" smtClean="0"/>
          </a:p>
          <a:p>
            <a:r>
              <a:rPr lang="en-US" dirty="0" smtClean="0"/>
              <a:t>6. Oxford </a:t>
            </a:r>
            <a:r>
              <a:rPr lang="en-US" dirty="0" smtClean="0"/>
              <a:t>University and King's College prototype ventilator for mass </a:t>
            </a:r>
            <a:r>
              <a:rPr lang="en-US" dirty="0" smtClean="0"/>
              <a:t>production</a:t>
            </a:r>
          </a:p>
          <a:p>
            <a:r>
              <a:rPr lang="en-US" dirty="0" smtClean="0"/>
              <a:t>7. 3D-printed 'Made in Catalonia' ventilator</a:t>
            </a:r>
            <a:endParaRPr lang="en-GB" dirty="0" smtClean="0"/>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t>Some notable engineering contributions</a:t>
            </a:r>
            <a:endParaRPr lang="en-GB" sz="2800" dirty="0"/>
          </a:p>
        </p:txBody>
      </p:sp>
      <p:sp>
        <p:nvSpPr>
          <p:cNvPr id="3" name="Content Placeholder 2"/>
          <p:cNvSpPr>
            <a:spLocks noGrp="1"/>
          </p:cNvSpPr>
          <p:nvPr>
            <p:ph idx="1"/>
          </p:nvPr>
        </p:nvSpPr>
        <p:spPr/>
        <p:txBody>
          <a:bodyPr/>
          <a:lstStyle/>
          <a:p>
            <a:r>
              <a:rPr lang="en-US" dirty="0" smtClean="0"/>
              <a:t>8. More open-source ventilator designs</a:t>
            </a:r>
            <a:endParaRPr lang="en-GB" dirty="0" smtClean="0"/>
          </a:p>
          <a:p>
            <a:r>
              <a:rPr lang="en-US" dirty="0" smtClean="0"/>
              <a:t>9. Artificial intelligence used to analyze self-isolation </a:t>
            </a:r>
            <a:r>
              <a:rPr lang="en-US" dirty="0" smtClean="0"/>
              <a:t>habits</a:t>
            </a:r>
          </a:p>
          <a:p>
            <a:r>
              <a:rPr lang="en-US" dirty="0" smtClean="0"/>
              <a:t>10. U.S. army corps engineers convert buildings to provide 10,000 new beds</a:t>
            </a:r>
            <a:endParaRPr lang="en-GB" dirty="0" smtClean="0"/>
          </a:p>
          <a:p>
            <a:r>
              <a:rPr lang="en-US" dirty="0" smtClean="0"/>
              <a:t>11. Spain to use AI and robots to quadruple testing capacity</a:t>
            </a:r>
            <a:endParaRPr lang="en-GB" dirty="0" smtClean="0"/>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IMPORTANCE OF ENGINEERING IN HANDLING A PANDEMIC</a:t>
            </a:r>
            <a:endParaRPr lang="en-GB" sz="3200"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smtClean="0"/>
              <a:t>world is considered a global village, due to the ease of access to information and connectivity but it also isn’t the only reason the world is a global village. Other examples of why the world can be considered a global village is trade, ease of transportation thus factors can be detrimental in a case of a pandemic especially if the virus is easily transmitted, various precautions can be taking to reduce the impact of such pandemics like social distancing and basic hygiene but such measures aren’t enough. For the safety of the health workers and citizens connectivity and robotics comes into play.</a:t>
            </a:r>
            <a:endParaRPr lang="en-GB" dirty="0" smtClean="0"/>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
            </a:r>
            <a:br>
              <a:rPr lang="en-US" sz="3100" b="1" dirty="0" smtClean="0"/>
            </a:br>
            <a:r>
              <a:rPr lang="en-US" sz="3100" b="1" dirty="0" smtClean="0"/>
              <a:t>WAYS </a:t>
            </a:r>
            <a:r>
              <a:rPr lang="en-US" sz="3100" b="1" dirty="0" smtClean="0"/>
              <a:t>ENGINEERING CAN BE APPLIED IN THE MEDICAL FIELD</a:t>
            </a:r>
            <a:r>
              <a:rPr lang="en-GB" b="1" dirty="0" smtClean="0"/>
              <a:t/>
            </a:r>
            <a:br>
              <a:rPr lang="en-GB" b="1" dirty="0" smtClean="0"/>
            </a:br>
            <a:endParaRPr lang="en-GB" dirty="0"/>
          </a:p>
        </p:txBody>
      </p:sp>
      <p:sp>
        <p:nvSpPr>
          <p:cNvPr id="3" name="Content Placeholder 2"/>
          <p:cNvSpPr>
            <a:spLocks noGrp="1"/>
          </p:cNvSpPr>
          <p:nvPr>
            <p:ph idx="1"/>
          </p:nvPr>
        </p:nvSpPr>
        <p:spPr/>
        <p:txBody>
          <a:bodyPr/>
          <a:lstStyle/>
          <a:p>
            <a:pPr lvl="0"/>
            <a:r>
              <a:rPr lang="en-US" b="1" dirty="0" smtClean="0"/>
              <a:t>Remote </a:t>
            </a:r>
            <a:r>
              <a:rPr lang="en-US" b="1" dirty="0" smtClean="0"/>
              <a:t>surgery and patient </a:t>
            </a:r>
            <a:r>
              <a:rPr lang="en-US" b="1" dirty="0" smtClean="0"/>
              <a:t>care</a:t>
            </a:r>
          </a:p>
          <a:p>
            <a:r>
              <a:rPr lang="en-US" b="1" dirty="0" smtClean="0"/>
              <a:t>Medical data</a:t>
            </a:r>
            <a:endParaRPr lang="en-GB" dirty="0" smtClean="0"/>
          </a:p>
          <a:p>
            <a:r>
              <a:rPr lang="en-US" b="1" dirty="0" smtClean="0"/>
              <a:t>Pathology and diagnoses</a:t>
            </a:r>
            <a:endParaRPr lang="en-GB" dirty="0" smtClean="0"/>
          </a:p>
          <a:p>
            <a:r>
              <a:rPr lang="en-US" b="1" dirty="0" smtClean="0"/>
              <a:t>Staff-patient communication </a:t>
            </a:r>
            <a:endParaRPr lang="en-US" b="1" dirty="0" smtClean="0"/>
          </a:p>
          <a:p>
            <a:endParaRPr lang="en-GB" dirty="0" smtClean="0"/>
          </a:p>
          <a:p>
            <a:pPr lvl="0">
              <a:buNone/>
            </a:pPr>
            <a:endParaRPr lang="en-GB" dirty="0"/>
          </a:p>
        </p:txBody>
      </p:sp>
      <p:pic>
        <p:nvPicPr>
          <p:cNvPr id="4" name="Picture 3" descr="medical.png"/>
          <p:cNvPicPr>
            <a:picLocks noChangeAspect="1"/>
          </p:cNvPicPr>
          <p:nvPr/>
        </p:nvPicPr>
        <p:blipFill>
          <a:blip r:embed="rId2" cstate="print"/>
          <a:stretch>
            <a:fillRect/>
          </a:stretch>
        </p:blipFill>
        <p:spPr>
          <a:xfrm>
            <a:off x="2057400" y="4267200"/>
            <a:ext cx="5143500" cy="22860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3100" b="1" dirty="0" smtClean="0"/>
              <a:t/>
            </a:r>
            <a:br>
              <a:rPr lang="en-GB" sz="3100" b="1" dirty="0" smtClean="0"/>
            </a:br>
            <a:r>
              <a:rPr lang="en-GB" sz="3100" b="1" dirty="0" smtClean="0"/>
              <a:t>CONCLUSION </a:t>
            </a:r>
            <a:r>
              <a:rPr lang="en-GB" sz="3100" b="1" dirty="0" smtClean="0"/>
              <a:t>AND RECOMMENDATIONS</a:t>
            </a:r>
            <a:r>
              <a:rPr lang="en-GB" b="1" dirty="0" smtClean="0"/>
              <a:t/>
            </a:r>
            <a:br>
              <a:rPr lang="en-GB" b="1" dirty="0" smtClean="0"/>
            </a:br>
            <a:endParaRPr lang="en-GB" dirty="0"/>
          </a:p>
        </p:txBody>
      </p:sp>
      <p:sp>
        <p:nvSpPr>
          <p:cNvPr id="3" name="Content Placeholder 2"/>
          <p:cNvSpPr>
            <a:spLocks noGrp="1"/>
          </p:cNvSpPr>
          <p:nvPr>
            <p:ph idx="1"/>
          </p:nvPr>
        </p:nvSpPr>
        <p:spPr/>
        <p:txBody>
          <a:bodyPr>
            <a:normAutofit fontScale="70000" lnSpcReduction="20000"/>
          </a:bodyPr>
          <a:lstStyle/>
          <a:p>
            <a:pPr>
              <a:buNone/>
            </a:pPr>
            <a:r>
              <a:rPr lang="en-GB" b="1" dirty="0" smtClean="0"/>
              <a:t> </a:t>
            </a:r>
            <a:endParaRPr lang="en-GB" dirty="0" smtClean="0"/>
          </a:p>
          <a:p>
            <a:r>
              <a:rPr lang="en-GB" b="1" dirty="0" smtClean="0"/>
              <a:t>CONCLUSION</a:t>
            </a:r>
            <a:endParaRPr lang="en-GB" dirty="0" smtClean="0"/>
          </a:p>
          <a:p>
            <a:r>
              <a:rPr lang="en-GB" dirty="0" smtClean="0"/>
              <a:t>Engineering has a vital role in improving health and healthcare services. The Royal Academy of Engineering is active in the field of biomedical engineering through the Panel for Biomedical Engineering. The group provides advice to government, organises briefing seminars and engages with the policy community to promote awareness of new technologies, their applications and implications for the delivery of healthcare.</a:t>
            </a:r>
          </a:p>
          <a:p>
            <a:r>
              <a:rPr lang="en-GB" dirty="0" smtClean="0"/>
              <a:t>   In this report I have outlined ways engineering can be effective in the medical field and how connectivity will support growth in a modern society. I have also shown some  engineering strategies for handling covid-19 for environmental health and economic health and economic sustainability and how engineers are contributing to the covid-19 pandemic.</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762000"/>
          </a:xfrm>
        </p:spPr>
        <p:txBody>
          <a:bodyPr>
            <a:normAutofit fontScale="90000"/>
          </a:bodyPr>
          <a:lstStyle/>
          <a:p>
            <a:pPr algn="ctr"/>
            <a:r>
              <a:rPr lang="en-GB" sz="3100" dirty="0" smtClean="0"/>
              <a:t/>
            </a:r>
            <a:br>
              <a:rPr lang="en-GB" sz="3100" dirty="0" smtClean="0"/>
            </a:br>
            <a:r>
              <a:rPr lang="en-GB" sz="3100" dirty="0" smtClean="0"/>
              <a:t>ABSTRACT</a:t>
            </a:r>
            <a:r>
              <a:rPr lang="en-GB" dirty="0" smtClean="0"/>
              <a:t/>
            </a:r>
            <a:br>
              <a:rPr lang="en-GB" dirty="0" smtClean="0"/>
            </a:br>
            <a:endParaRPr lang="en-GB" dirty="0"/>
          </a:p>
        </p:txBody>
      </p:sp>
      <p:sp>
        <p:nvSpPr>
          <p:cNvPr id="3" name="Content Placeholder 2"/>
          <p:cNvSpPr>
            <a:spLocks noGrp="1"/>
          </p:cNvSpPr>
          <p:nvPr>
            <p:ph idx="1"/>
          </p:nvPr>
        </p:nvSpPr>
        <p:spPr>
          <a:xfrm>
            <a:off x="381000" y="1752600"/>
            <a:ext cx="8305800" cy="4821936"/>
          </a:xfrm>
        </p:spPr>
        <p:txBody>
          <a:bodyPr>
            <a:normAutofit fontScale="47500" lnSpcReduction="20000"/>
          </a:bodyPr>
          <a:lstStyle/>
          <a:p>
            <a:r>
              <a:rPr lang="en-GB" sz="3800" dirty="0" smtClean="0"/>
              <a:t>Modern medicine and healthcare rely heavily on engineering to deliver improved prevention, diagnosis and treatment of illness. These technologies are vital to the delivery of efficient health services through the National Health Service (NHS). However, in the health sector the contribution of engineering is often hidden. This paper looks at key areas of medical science and technology, specific issues within healthcare and medicine and uses examples to show the contribution of engineering in each area, and to highlight its contribution to the battle with the covid-19 </a:t>
            </a:r>
            <a:r>
              <a:rPr lang="en-GB" sz="3800" dirty="0" err="1" smtClean="0"/>
              <a:t>pandemic.Our</a:t>
            </a:r>
            <a:r>
              <a:rPr lang="en-GB" sz="3800" dirty="0" smtClean="0"/>
              <a:t> digital infrastructure needs strengthening to deal with the impact of COVID-19 and future public health crises; Better integration of Artificial Intelligence in to the public health response should be a priority; Analysis of big data relating to citizens' movement, disease transmission patters and health monitoring could be used to aid prevention measures. In recent years, the world has witnessed the rise of SARS, </a:t>
            </a:r>
            <a:r>
              <a:rPr lang="en-GB" sz="3800" dirty="0" err="1" smtClean="0"/>
              <a:t>Zika</a:t>
            </a:r>
            <a:r>
              <a:rPr lang="en-GB" sz="3800" dirty="0" smtClean="0"/>
              <a:t> virus, Ebola and now COVID-19. Epidemics are a rising threat. Cities across the world have made infrastructure innovation a priority to safeguard their physical systems so they can stay robust and </a:t>
            </a:r>
            <a:r>
              <a:rPr lang="en-GB" sz="3800" dirty="0" err="1" smtClean="0"/>
              <a:t>antifragile</a:t>
            </a:r>
            <a:r>
              <a:rPr lang="en-GB" sz="3800" dirty="0" smtClean="0"/>
              <a:t> during natural disasters such as earthquakes, tsunami and hurricanes. But pandemics have shown that these methods aren’t enough when it comes to ensuring connectivity and accessing our society during biological disasters. </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smtClean="0"/>
              <a:t/>
            </a:r>
            <a:br>
              <a:rPr lang="en-GB" b="1" dirty="0" smtClean="0"/>
            </a:br>
            <a:r>
              <a:rPr lang="en-GB" sz="3100" b="1" dirty="0" smtClean="0"/>
              <a:t>RECOMMENDATIONS</a:t>
            </a:r>
            <a:r>
              <a:rPr lang="en-GB" b="1" dirty="0" smtClean="0"/>
              <a:t> </a:t>
            </a:r>
            <a:r>
              <a:rPr lang="en-GB" dirty="0" smtClean="0"/>
              <a:t/>
            </a:r>
            <a:br>
              <a:rPr lang="en-GB" dirty="0" smtClean="0"/>
            </a:br>
            <a:endParaRPr lang="en-GB" dirty="0"/>
          </a:p>
        </p:txBody>
      </p:sp>
      <p:sp>
        <p:nvSpPr>
          <p:cNvPr id="3" name="Content Placeholder 2"/>
          <p:cNvSpPr>
            <a:spLocks noGrp="1"/>
          </p:cNvSpPr>
          <p:nvPr>
            <p:ph idx="1"/>
          </p:nvPr>
        </p:nvSpPr>
        <p:spPr/>
        <p:txBody>
          <a:bodyPr/>
          <a:lstStyle/>
          <a:p>
            <a:pPr lvl="0"/>
            <a:r>
              <a:rPr lang="en-GB" dirty="0" smtClean="0"/>
              <a:t>I </a:t>
            </a:r>
            <a:r>
              <a:rPr lang="en-GB" dirty="0" smtClean="0"/>
              <a:t>recommend that more funds be provided to engineers to aid in supporting the covid-19 response</a:t>
            </a:r>
          </a:p>
          <a:p>
            <a:pPr lvl="0"/>
            <a:r>
              <a:rPr lang="en-GB" dirty="0" smtClean="0"/>
              <a:t>I recommend that the government work with engineers to help the public health.</a:t>
            </a:r>
          </a:p>
          <a:p>
            <a:pPr lvl="0"/>
            <a:r>
              <a:rPr lang="en-GB" dirty="0" smtClean="0"/>
              <a:t>I recommend proper safety measures are taken </a:t>
            </a:r>
            <a:r>
              <a:rPr lang="en-GB" dirty="0" err="1" smtClean="0"/>
              <a:t>bt</a:t>
            </a:r>
            <a:r>
              <a:rPr lang="en-GB" dirty="0" smtClean="0"/>
              <a:t> all, so the virus can be contained and dealt with properly.</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09600"/>
          </a:xfrm>
        </p:spPr>
        <p:txBody>
          <a:bodyPr>
            <a:normAutofit fontScale="90000"/>
          </a:bodyPr>
          <a:lstStyle/>
          <a:p>
            <a:pPr algn="ctr"/>
            <a:r>
              <a:rPr lang="en-GB" b="1" u="sng" dirty="0" smtClean="0"/>
              <a:t/>
            </a:r>
            <a:br>
              <a:rPr lang="en-GB" b="1" u="sng" dirty="0" smtClean="0"/>
            </a:br>
            <a:r>
              <a:rPr lang="en-GB" sz="3100" b="1" dirty="0" smtClean="0"/>
              <a:t>REFERENCE</a:t>
            </a:r>
            <a:r>
              <a:rPr lang="en-GB" sz="3600" b="1" dirty="0" smtClean="0"/>
              <a:t/>
            </a:r>
            <a:br>
              <a:rPr lang="en-GB" sz="3600" b="1" dirty="0" smtClean="0"/>
            </a:br>
            <a:endParaRPr lang="en-GB" dirty="0"/>
          </a:p>
        </p:txBody>
      </p:sp>
      <p:sp>
        <p:nvSpPr>
          <p:cNvPr id="3" name="Content Placeholder 2"/>
          <p:cNvSpPr>
            <a:spLocks noGrp="1"/>
          </p:cNvSpPr>
          <p:nvPr>
            <p:ph idx="1"/>
          </p:nvPr>
        </p:nvSpPr>
        <p:spPr>
          <a:xfrm>
            <a:off x="457200" y="1752600"/>
            <a:ext cx="8229600" cy="4821936"/>
          </a:xfrm>
        </p:spPr>
        <p:txBody>
          <a:bodyPr>
            <a:normAutofit fontScale="32500" lnSpcReduction="20000"/>
          </a:bodyPr>
          <a:lstStyle/>
          <a:p>
            <a:pPr>
              <a:buNone/>
            </a:pPr>
            <a:endParaRPr lang="en-GB" sz="4000" dirty="0" smtClean="0"/>
          </a:p>
          <a:p>
            <a:pPr lvl="1"/>
            <a:r>
              <a:rPr lang="en-GB" sz="4000" i="1" dirty="0" smtClean="0"/>
              <a:t>Chen N, Zhou M, Dong X, </a:t>
            </a:r>
            <a:r>
              <a:rPr lang="en-GB" sz="4000" i="1" dirty="0" err="1" smtClean="0"/>
              <a:t>Qu</a:t>
            </a:r>
            <a:r>
              <a:rPr lang="en-GB" sz="4000" i="1" dirty="0" smtClean="0"/>
              <a:t> J, Gong F, Han Y, et al. (February 2020). </a:t>
            </a:r>
            <a:r>
              <a:rPr lang="en-GB" sz="4000" i="1" dirty="0" smtClean="0">
                <a:hlinkClick r:id="rId2"/>
              </a:rPr>
              <a:t>"Epidemiological and clinical characteristics of 99 cases of 2019 novel </a:t>
            </a:r>
            <a:r>
              <a:rPr lang="en-GB" sz="4000" i="1" dirty="0" err="1" smtClean="0">
                <a:hlinkClick r:id="rId2"/>
              </a:rPr>
              <a:t>coronavirus</a:t>
            </a:r>
            <a:r>
              <a:rPr lang="en-GB" sz="4000" i="1" dirty="0" smtClean="0">
                <a:hlinkClick r:id="rId2"/>
              </a:rPr>
              <a:t> pneumonia in Wuhan, China: a descriptive study"</a:t>
            </a:r>
            <a:r>
              <a:rPr lang="en-GB" sz="4000" i="1" dirty="0" smtClean="0"/>
              <a:t>. Lancet. </a:t>
            </a:r>
            <a:r>
              <a:rPr lang="en-GB" sz="4000" b="1" i="1" dirty="0" smtClean="0"/>
              <a:t>395</a:t>
            </a:r>
            <a:r>
              <a:rPr lang="en-GB" sz="4000" i="1" dirty="0" smtClean="0"/>
              <a:t> (10223): 507–513. </a:t>
            </a:r>
            <a:r>
              <a:rPr lang="en-GB" sz="4000" i="1" dirty="0" smtClean="0">
                <a:hlinkClick r:id="rId3" tooltip="Digital object identifier"/>
              </a:rPr>
              <a:t>doi</a:t>
            </a:r>
            <a:r>
              <a:rPr lang="en-GB" sz="4000" i="1" dirty="0" smtClean="0"/>
              <a:t>:</a:t>
            </a:r>
            <a:r>
              <a:rPr lang="en-GB" sz="4000" i="1" dirty="0" smtClean="0">
                <a:hlinkClick r:id="rId4"/>
              </a:rPr>
              <a:t>10.1016/S0140-6736(20)30211-7</a:t>
            </a:r>
            <a:r>
              <a:rPr lang="en-GB" sz="4000" i="1" dirty="0" smtClean="0"/>
              <a:t>. </a:t>
            </a:r>
            <a:r>
              <a:rPr lang="en-GB" sz="4000" i="1" dirty="0" smtClean="0">
                <a:hlinkClick r:id="rId5" tooltip="PubMed Central"/>
              </a:rPr>
              <a:t>PMC</a:t>
            </a:r>
            <a:r>
              <a:rPr lang="en-GB" sz="4000" i="1" dirty="0" smtClean="0"/>
              <a:t> </a:t>
            </a:r>
            <a:r>
              <a:rPr lang="en-GB" sz="4000" i="1" dirty="0" smtClean="0">
                <a:hlinkClick r:id="rId2"/>
              </a:rPr>
              <a:t>7135076</a:t>
            </a:r>
            <a:r>
              <a:rPr lang="en-GB" sz="4000" i="1" dirty="0" smtClean="0"/>
              <a:t>. </a:t>
            </a:r>
            <a:r>
              <a:rPr lang="en-GB" sz="4000" i="1" dirty="0" smtClean="0">
                <a:hlinkClick r:id="rId6" tooltip="PubMed Identifier"/>
              </a:rPr>
              <a:t>PMID</a:t>
            </a:r>
            <a:r>
              <a:rPr lang="en-GB" sz="4000" i="1" dirty="0" smtClean="0"/>
              <a:t> </a:t>
            </a:r>
            <a:r>
              <a:rPr lang="en-GB" sz="4000" i="1" dirty="0" smtClean="0">
                <a:hlinkClick r:id="rId7"/>
              </a:rPr>
              <a:t>32007143</a:t>
            </a:r>
            <a:r>
              <a:rPr lang="en-GB" sz="4000" i="1" dirty="0" smtClean="0"/>
              <a:t>.</a:t>
            </a:r>
            <a:r>
              <a:rPr lang="en-GB" sz="4000" dirty="0" smtClean="0"/>
              <a:t> </a:t>
            </a:r>
          </a:p>
          <a:p>
            <a:pPr lvl="1"/>
            <a:r>
              <a:rPr lang="en-GB" sz="4000" b="1" dirty="0" smtClean="0">
                <a:hlinkClick r:id="rId8" tooltip="Jump up"/>
              </a:rPr>
              <a:t>^</a:t>
            </a:r>
            <a:r>
              <a:rPr lang="en-GB" sz="4000" dirty="0" smtClean="0"/>
              <a:t> </a:t>
            </a:r>
            <a:r>
              <a:rPr lang="en-GB" sz="4000" i="1" dirty="0" smtClean="0"/>
              <a:t>Han X, Cao Y, Jiang N, Chen Y, </a:t>
            </a:r>
            <a:r>
              <a:rPr lang="en-GB" sz="4000" i="1" dirty="0" err="1" smtClean="0"/>
              <a:t>Alwalid</a:t>
            </a:r>
            <a:r>
              <a:rPr lang="en-GB" sz="4000" i="1" dirty="0" smtClean="0"/>
              <a:t> O, Zhang X, et al. (March 2020). "Novel </a:t>
            </a:r>
            <a:r>
              <a:rPr lang="en-GB" sz="4000" i="1" dirty="0" err="1" smtClean="0"/>
              <a:t>Coronavirus</a:t>
            </a:r>
            <a:r>
              <a:rPr lang="en-GB" sz="4000" i="1" dirty="0" smtClean="0"/>
              <a:t> Pneumonia (COVID-19) Progression Course in 17 Discharged Patients: Comparison of Clinical and Thin-Section CT Features During Recovery". Clinical Infectious Diseases. </a:t>
            </a:r>
            <a:r>
              <a:rPr lang="en-GB" sz="4000" i="1" dirty="0" smtClean="0">
                <a:hlinkClick r:id="rId3" tooltip="Digital object identifier"/>
              </a:rPr>
              <a:t>doi</a:t>
            </a:r>
            <a:r>
              <a:rPr lang="en-GB" sz="4000" i="1" dirty="0" smtClean="0"/>
              <a:t>:</a:t>
            </a:r>
            <a:r>
              <a:rPr lang="en-GB" sz="4000" i="1" dirty="0" smtClean="0">
                <a:hlinkClick r:id="rId9"/>
              </a:rPr>
              <a:t>10.1093/cid/ciaa271</a:t>
            </a:r>
            <a:r>
              <a:rPr lang="en-GB" sz="4000" i="1" dirty="0" smtClean="0"/>
              <a:t>. </a:t>
            </a:r>
            <a:r>
              <a:rPr lang="en-GB" sz="4000" i="1" dirty="0" smtClean="0">
                <a:hlinkClick r:id="rId6" tooltip="PubMed Identifier"/>
              </a:rPr>
              <a:t>PMID</a:t>
            </a:r>
            <a:r>
              <a:rPr lang="en-GB" sz="4000" i="1" dirty="0" smtClean="0"/>
              <a:t> </a:t>
            </a:r>
            <a:r>
              <a:rPr lang="en-GB" sz="4000" i="1" dirty="0" smtClean="0">
                <a:hlinkClick r:id="rId10"/>
              </a:rPr>
              <a:t>32227091</a:t>
            </a:r>
            <a:r>
              <a:rPr lang="en-GB" sz="4000" i="1" dirty="0" smtClean="0"/>
              <a:t>.</a:t>
            </a:r>
            <a:r>
              <a:rPr lang="en-GB" sz="4000" dirty="0" smtClean="0"/>
              <a:t> </a:t>
            </a:r>
          </a:p>
          <a:p>
            <a:pPr lvl="1"/>
            <a:r>
              <a:rPr lang="en-GB" sz="4000" b="1" dirty="0" smtClean="0">
                <a:hlinkClick r:id="rId8" tooltip="Jump up"/>
              </a:rPr>
              <a:t>^</a:t>
            </a:r>
            <a:r>
              <a:rPr lang="en-GB" sz="4000" dirty="0" smtClean="0"/>
              <a:t> </a:t>
            </a:r>
            <a:r>
              <a:rPr lang="en-GB" sz="4000" i="1" dirty="0" smtClean="0"/>
              <a:t>Campbell C (20 January 2020). </a:t>
            </a:r>
            <a:r>
              <a:rPr lang="en-GB" sz="4000" i="1" dirty="0" smtClean="0">
                <a:hlinkClick r:id="rId11"/>
              </a:rPr>
              <a:t>"The Wuhan Pneumonia Crisis Highlights the Danger in China's Opaque Way of Doing Things"</a:t>
            </a:r>
            <a:r>
              <a:rPr lang="en-GB" sz="4000" i="1" dirty="0" smtClean="0"/>
              <a:t>. </a:t>
            </a:r>
            <a:r>
              <a:rPr lang="en-GB" sz="4000" i="1" dirty="0" smtClean="0">
                <a:hlinkClick r:id="rId12" tooltip="Time (magazine)"/>
              </a:rPr>
              <a:t>Time</a:t>
            </a:r>
            <a:r>
              <a:rPr lang="en-GB" sz="4000" i="1" dirty="0" smtClean="0"/>
              <a:t>. </a:t>
            </a:r>
            <a:r>
              <a:rPr lang="en-GB" sz="4000" i="1" dirty="0" smtClean="0">
                <a:hlinkClick r:id="rId13"/>
              </a:rPr>
              <a:t>Archived</a:t>
            </a:r>
            <a:r>
              <a:rPr lang="en-GB" sz="4000" i="1" dirty="0" smtClean="0"/>
              <a:t> from the original on 13 March 2020. Retrieved 13 March 2020.</a:t>
            </a:r>
            <a:r>
              <a:rPr lang="en-GB" sz="4000" dirty="0" smtClean="0"/>
              <a:t> </a:t>
            </a:r>
          </a:p>
          <a:p>
            <a:pPr lvl="1"/>
            <a:r>
              <a:rPr lang="en-GB" sz="4000" b="1" dirty="0" smtClean="0">
                <a:hlinkClick r:id="rId8" tooltip="Jump up"/>
              </a:rPr>
              <a:t>^</a:t>
            </a:r>
            <a:r>
              <a:rPr lang="en-GB" sz="4000" dirty="0" smtClean="0"/>
              <a:t> </a:t>
            </a:r>
            <a:r>
              <a:rPr lang="en-GB" sz="4000" i="1" dirty="0" err="1" smtClean="0"/>
              <a:t>Lucey</a:t>
            </a:r>
            <a:r>
              <a:rPr lang="en-GB" sz="4000" i="1" dirty="0" smtClean="0"/>
              <a:t> D, Sparrow A (14 January 2020). </a:t>
            </a:r>
            <a:r>
              <a:rPr lang="en-GB" sz="4000" i="1" dirty="0" smtClean="0">
                <a:hlinkClick r:id="rId14"/>
              </a:rPr>
              <a:t>"China Deserves Some Credit for Its Handling of the Wuhan Pneumonia"</a:t>
            </a:r>
            <a:r>
              <a:rPr lang="en-GB" sz="4000" i="1" dirty="0" smtClean="0"/>
              <a:t>. </a:t>
            </a:r>
            <a:r>
              <a:rPr lang="en-GB" sz="4000" i="1" dirty="0" smtClean="0">
                <a:hlinkClick r:id="rId15" tooltip="Foreign Policy"/>
              </a:rPr>
              <a:t>Foreign Policy</a:t>
            </a:r>
            <a:r>
              <a:rPr lang="en-GB" sz="4000" i="1" dirty="0" smtClean="0"/>
              <a:t>. </a:t>
            </a:r>
            <a:r>
              <a:rPr lang="en-GB" sz="4000" i="1" dirty="0" smtClean="0">
                <a:hlinkClick r:id="rId16"/>
              </a:rPr>
              <a:t>Archived</a:t>
            </a:r>
            <a:r>
              <a:rPr lang="en-GB" sz="4000" i="1" dirty="0" smtClean="0"/>
              <a:t> from the original on 15 January 2020. Retrieved 13 March 2020.</a:t>
            </a:r>
            <a:r>
              <a:rPr lang="en-GB" sz="4000" dirty="0" smtClean="0"/>
              <a:t> </a:t>
            </a:r>
          </a:p>
          <a:p>
            <a:pPr lvl="1"/>
            <a:r>
              <a:rPr lang="en-GB" sz="4000" dirty="0" smtClean="0"/>
              <a:t>^ </a:t>
            </a:r>
            <a:r>
              <a:rPr lang="en-GB" sz="4000" dirty="0" smtClean="0">
                <a:hlinkClick r:id="rId8"/>
              </a:rPr>
              <a:t>Jump up to: </a:t>
            </a:r>
            <a:r>
              <a:rPr lang="en-GB" sz="4000" b="1" i="1" baseline="30000" dirty="0" smtClean="0">
                <a:hlinkClick r:id="rId8"/>
              </a:rPr>
              <a:t>a</a:t>
            </a:r>
            <a:r>
              <a:rPr lang="en-GB" sz="4000" dirty="0" smtClean="0"/>
              <a:t> </a:t>
            </a:r>
            <a:r>
              <a:rPr lang="en-GB" sz="4000" b="1" i="1" baseline="30000" dirty="0" smtClean="0">
                <a:hlinkClick r:id="rId8"/>
              </a:rPr>
              <a:t>b</a:t>
            </a:r>
            <a:r>
              <a:rPr lang="en-GB" sz="4000" dirty="0" smtClean="0"/>
              <a:t> </a:t>
            </a:r>
            <a:r>
              <a:rPr lang="en-GB" sz="4000" b="1" i="1" baseline="30000" dirty="0" smtClean="0">
                <a:hlinkClick r:id="rId8"/>
              </a:rPr>
              <a:t>c</a:t>
            </a:r>
            <a:r>
              <a:rPr lang="en-GB" sz="4000" dirty="0" smtClean="0"/>
              <a:t> </a:t>
            </a:r>
            <a:r>
              <a:rPr lang="en-GB" sz="4000" b="1" i="1" baseline="30000" dirty="0" smtClean="0">
                <a:hlinkClick r:id="rId8"/>
              </a:rPr>
              <a:t>d</a:t>
            </a:r>
            <a:r>
              <a:rPr lang="en-GB" sz="4000" dirty="0" smtClean="0"/>
              <a:t> </a:t>
            </a:r>
            <a:r>
              <a:rPr lang="en-GB" sz="4000" b="1" i="1" baseline="30000" dirty="0" smtClean="0">
                <a:hlinkClick r:id="rId8"/>
              </a:rPr>
              <a:t>e</a:t>
            </a:r>
            <a:r>
              <a:rPr lang="en-GB" sz="4000" dirty="0" smtClean="0"/>
              <a:t> </a:t>
            </a:r>
            <a:r>
              <a:rPr lang="en-GB" sz="4000" b="1" i="1" baseline="30000" dirty="0" smtClean="0">
                <a:hlinkClick r:id="rId8"/>
              </a:rPr>
              <a:t>f</a:t>
            </a:r>
            <a:r>
              <a:rPr lang="en-GB" sz="4000" dirty="0" smtClean="0"/>
              <a:t> </a:t>
            </a:r>
            <a:r>
              <a:rPr lang="en-GB" sz="4000" i="1" dirty="0" smtClean="0">
                <a:hlinkClick r:id="rId17"/>
              </a:rPr>
              <a:t>"Symptoms of </a:t>
            </a:r>
            <a:r>
              <a:rPr lang="en-GB" sz="4000" i="1" dirty="0" err="1" smtClean="0">
                <a:hlinkClick r:id="rId17"/>
              </a:rPr>
              <a:t>Coronavirus</a:t>
            </a:r>
            <a:r>
              <a:rPr lang="en-GB" sz="4000" i="1" dirty="0" smtClean="0">
                <a:hlinkClick r:id="rId17"/>
              </a:rPr>
              <a:t>"</a:t>
            </a:r>
            <a:r>
              <a:rPr lang="en-GB" sz="4000" i="1" dirty="0" smtClean="0"/>
              <a:t>. U.S. </a:t>
            </a:r>
            <a:r>
              <a:rPr lang="en-GB" sz="4000" i="1" dirty="0" err="1" smtClean="0">
                <a:hlinkClick r:id="rId18" tooltip="Centers for Disease Control and Prevention"/>
              </a:rPr>
              <a:t>Centers</a:t>
            </a:r>
            <a:r>
              <a:rPr lang="en-GB" sz="4000" i="1" dirty="0" smtClean="0">
                <a:hlinkClick r:id="rId18" tooltip="Centers for Disease Control and Prevention"/>
              </a:rPr>
              <a:t> for Disease Control and Prevention</a:t>
            </a:r>
            <a:r>
              <a:rPr lang="en-GB" sz="4000" i="1" dirty="0" smtClean="0"/>
              <a:t> (CDC). 10 February 2020. </a:t>
            </a:r>
            <a:r>
              <a:rPr lang="en-GB" sz="4000" i="1" dirty="0" smtClean="0">
                <a:hlinkClick r:id="rId19"/>
              </a:rPr>
              <a:t>Archived</a:t>
            </a:r>
            <a:r>
              <a:rPr lang="en-GB" sz="4000" i="1" dirty="0" smtClean="0"/>
              <a:t> from the original on 30 January 2020.</a:t>
            </a:r>
            <a:r>
              <a:rPr lang="en-GB" sz="4000" dirty="0" smtClean="0"/>
              <a:t> </a:t>
            </a:r>
          </a:p>
          <a:p>
            <a:pPr lvl="1"/>
            <a:r>
              <a:rPr lang="en-GB" sz="4000" dirty="0" smtClean="0"/>
              <a:t>^ </a:t>
            </a:r>
            <a:r>
              <a:rPr lang="en-GB" sz="4000" dirty="0" smtClean="0">
                <a:hlinkClick r:id="rId8"/>
              </a:rPr>
              <a:t>Jump up to: </a:t>
            </a:r>
            <a:r>
              <a:rPr lang="en-GB" sz="4000" b="1" i="1" baseline="30000" dirty="0" smtClean="0">
                <a:hlinkClick r:id="rId8"/>
              </a:rPr>
              <a:t>a</a:t>
            </a:r>
            <a:r>
              <a:rPr lang="en-GB" sz="4000" dirty="0" smtClean="0"/>
              <a:t> </a:t>
            </a:r>
            <a:r>
              <a:rPr lang="en-GB" sz="4000" b="1" i="1" baseline="30000" dirty="0" smtClean="0">
                <a:hlinkClick r:id="rId8"/>
              </a:rPr>
              <a:t>b</a:t>
            </a:r>
            <a:r>
              <a:rPr lang="en-GB" sz="4000" dirty="0" smtClean="0"/>
              <a:t> </a:t>
            </a:r>
            <a:r>
              <a:rPr lang="en-GB" sz="4000" b="1" i="1" baseline="30000" dirty="0" smtClean="0">
                <a:hlinkClick r:id="rId8"/>
              </a:rPr>
              <a:t>c</a:t>
            </a:r>
            <a:r>
              <a:rPr lang="en-GB" sz="4000" dirty="0" smtClean="0"/>
              <a:t> </a:t>
            </a:r>
            <a:r>
              <a:rPr lang="en-GB" sz="4000" b="1" i="1" baseline="30000" dirty="0" smtClean="0">
                <a:hlinkClick r:id="rId8"/>
              </a:rPr>
              <a:t>d</a:t>
            </a:r>
            <a:r>
              <a:rPr lang="en-GB" sz="4000" dirty="0" smtClean="0"/>
              <a:t> </a:t>
            </a:r>
            <a:r>
              <a:rPr lang="en-GB" sz="4000" b="1" i="1" baseline="30000" dirty="0" smtClean="0">
                <a:hlinkClick r:id="rId8"/>
              </a:rPr>
              <a:t>e</a:t>
            </a:r>
            <a:r>
              <a:rPr lang="en-GB" sz="4000" dirty="0" smtClean="0"/>
              <a:t> </a:t>
            </a:r>
            <a:r>
              <a:rPr lang="en-GB" sz="4000" b="1" i="1" baseline="30000" dirty="0" smtClean="0">
                <a:hlinkClick r:id="rId8"/>
              </a:rPr>
              <a:t>f</a:t>
            </a:r>
            <a:r>
              <a:rPr lang="en-GB" sz="4000" dirty="0" smtClean="0"/>
              <a:t> </a:t>
            </a:r>
            <a:r>
              <a:rPr lang="en-GB" sz="4000" b="1" i="1" baseline="30000" dirty="0" smtClean="0">
                <a:hlinkClick r:id="rId8"/>
              </a:rPr>
              <a:t>g</a:t>
            </a:r>
            <a:r>
              <a:rPr lang="en-GB" sz="4000" dirty="0" smtClean="0"/>
              <a:t> </a:t>
            </a:r>
            <a:r>
              <a:rPr lang="en-GB" sz="4000" b="1" i="1" baseline="30000" dirty="0" smtClean="0">
                <a:hlinkClick r:id="rId8"/>
              </a:rPr>
              <a:t>h</a:t>
            </a:r>
            <a:r>
              <a:rPr lang="en-GB" sz="4000" dirty="0" smtClean="0"/>
              <a:t> </a:t>
            </a:r>
            <a:r>
              <a:rPr lang="en-GB" sz="4000" b="1" i="1" baseline="30000" dirty="0" err="1" smtClean="0">
                <a:hlinkClick r:id="rId8"/>
              </a:rPr>
              <a:t>i</a:t>
            </a:r>
            <a:r>
              <a:rPr lang="en-GB" sz="4000" dirty="0" smtClean="0"/>
              <a:t> </a:t>
            </a:r>
            <a:r>
              <a:rPr lang="en-GB" sz="4000" b="1" i="1" baseline="30000" dirty="0" smtClean="0">
                <a:hlinkClick r:id="rId8"/>
              </a:rPr>
              <a:t>j</a:t>
            </a:r>
            <a:r>
              <a:rPr lang="en-GB" sz="4000" dirty="0" smtClean="0"/>
              <a:t> </a:t>
            </a:r>
            <a:r>
              <a:rPr lang="en-GB" sz="4000" b="1" i="1" baseline="30000" dirty="0" smtClean="0">
                <a:hlinkClick r:id="rId8"/>
              </a:rPr>
              <a:t>k</a:t>
            </a:r>
            <a:r>
              <a:rPr lang="en-GB" sz="4000" dirty="0" smtClean="0"/>
              <a:t> </a:t>
            </a:r>
            <a:r>
              <a:rPr lang="en-GB" sz="4000" b="1" i="1" baseline="30000" dirty="0" smtClean="0">
                <a:hlinkClick r:id="rId8"/>
              </a:rPr>
              <a:t>l</a:t>
            </a:r>
            <a:r>
              <a:rPr lang="en-GB" sz="4000" dirty="0" smtClean="0"/>
              <a:t> </a:t>
            </a:r>
            <a:r>
              <a:rPr lang="en-GB" sz="4000" b="1" i="1" baseline="30000" dirty="0" smtClean="0">
                <a:hlinkClick r:id="rId8"/>
              </a:rPr>
              <a:t>m</a:t>
            </a:r>
            <a:r>
              <a:rPr lang="en-GB" sz="4000" dirty="0" smtClean="0"/>
              <a:t> </a:t>
            </a:r>
            <a:r>
              <a:rPr lang="en-GB" sz="4000" i="1" dirty="0" smtClean="0">
                <a:hlinkClick r:id="rId20"/>
              </a:rPr>
              <a:t>"Q&amp;A on </a:t>
            </a:r>
            <a:r>
              <a:rPr lang="en-GB" sz="4000" i="1" dirty="0" err="1" smtClean="0">
                <a:hlinkClick r:id="rId20"/>
              </a:rPr>
              <a:t>coronaviruses</a:t>
            </a:r>
            <a:r>
              <a:rPr lang="en-GB" sz="4000" i="1" dirty="0" smtClean="0">
                <a:hlinkClick r:id="rId20"/>
              </a:rPr>
              <a:t>"</a:t>
            </a:r>
            <a:r>
              <a:rPr lang="en-GB" sz="4000" i="1" dirty="0" smtClean="0"/>
              <a:t>. </a:t>
            </a:r>
            <a:r>
              <a:rPr lang="en-GB" sz="4000" i="1" dirty="0" smtClean="0">
                <a:hlinkClick r:id="rId21" tooltip="World Health Organization"/>
              </a:rPr>
              <a:t>World Health Organization</a:t>
            </a:r>
            <a:r>
              <a:rPr lang="en-GB" sz="4000" i="1" dirty="0" smtClean="0"/>
              <a:t>. 11 February 2020. </a:t>
            </a:r>
            <a:r>
              <a:rPr lang="en-GB" sz="4000" i="1" dirty="0" smtClean="0">
                <a:hlinkClick r:id="rId22"/>
              </a:rPr>
              <a:t>Archived</a:t>
            </a:r>
            <a:r>
              <a:rPr lang="en-GB" sz="4000" i="1" dirty="0" smtClean="0"/>
              <a:t> from the original on 20 January 2020. Retrieved 24 February 2020.</a:t>
            </a:r>
            <a:r>
              <a:rPr lang="en-GB" sz="4000" dirty="0" smtClean="0"/>
              <a:t> </a:t>
            </a:r>
          </a:p>
          <a:p>
            <a:pPr lvl="1"/>
            <a:r>
              <a:rPr lang="en-GB" sz="4000" dirty="0" smtClean="0"/>
              <a:t>^ </a:t>
            </a:r>
            <a:r>
              <a:rPr lang="en-GB" sz="4000" dirty="0" smtClean="0">
                <a:hlinkClick r:id="rId8"/>
              </a:rPr>
              <a:t>Jump up to: </a:t>
            </a:r>
            <a:r>
              <a:rPr lang="en-GB" sz="4000" b="1" i="1" baseline="30000" dirty="0" smtClean="0">
                <a:hlinkClick r:id="rId8"/>
              </a:rPr>
              <a:t>a</a:t>
            </a:r>
            <a:r>
              <a:rPr lang="en-GB" sz="4000" dirty="0" smtClean="0"/>
              <a:t> </a:t>
            </a:r>
            <a:r>
              <a:rPr lang="en-GB" sz="4000" b="1" i="1" baseline="30000" dirty="0" smtClean="0">
                <a:hlinkClick r:id="rId8"/>
              </a:rPr>
              <a:t>b</a:t>
            </a:r>
            <a:r>
              <a:rPr lang="en-GB" sz="4000" dirty="0" smtClean="0"/>
              <a:t> </a:t>
            </a:r>
            <a:r>
              <a:rPr lang="en-GB" sz="4000" b="1" i="1" baseline="30000" dirty="0" smtClean="0">
                <a:hlinkClick r:id="rId8"/>
              </a:rPr>
              <a:t>c</a:t>
            </a:r>
            <a:r>
              <a:rPr lang="en-GB" sz="4000" dirty="0" smtClean="0"/>
              <a:t> </a:t>
            </a:r>
            <a:r>
              <a:rPr lang="en-GB" sz="4000" b="1" i="1" baseline="30000" dirty="0" smtClean="0">
                <a:hlinkClick r:id="rId8"/>
              </a:rPr>
              <a:t>d</a:t>
            </a:r>
            <a:r>
              <a:rPr lang="en-GB" sz="4000" dirty="0" smtClean="0"/>
              <a:t> </a:t>
            </a:r>
            <a:r>
              <a:rPr lang="en-GB" sz="4000" b="1" i="1" baseline="30000" dirty="0" smtClean="0">
                <a:hlinkClick r:id="rId8"/>
              </a:rPr>
              <a:t>e</a:t>
            </a:r>
            <a:r>
              <a:rPr lang="en-GB" sz="4000" dirty="0" smtClean="0"/>
              <a:t> </a:t>
            </a:r>
            <a:r>
              <a:rPr lang="en-GB" sz="4000" i="1" dirty="0" smtClean="0">
                <a:hlinkClick r:id="rId23"/>
              </a:rPr>
              <a:t>"</a:t>
            </a:r>
            <a:r>
              <a:rPr lang="en-GB" sz="4000" i="1" dirty="0" err="1" smtClean="0">
                <a:hlinkClick r:id="rId23"/>
              </a:rPr>
              <a:t>Coronavirus</a:t>
            </a:r>
            <a:r>
              <a:rPr lang="en-GB" sz="4000" i="1" dirty="0" smtClean="0">
                <a:hlinkClick r:id="rId23"/>
              </a:rPr>
              <a:t> COVID-19 Global Cases by the </a:t>
            </a:r>
            <a:r>
              <a:rPr lang="en-GB" sz="4000" i="1" dirty="0" err="1" smtClean="0">
                <a:hlinkClick r:id="rId23"/>
              </a:rPr>
              <a:t>Center</a:t>
            </a:r>
            <a:r>
              <a:rPr lang="en-GB" sz="4000" i="1" dirty="0" smtClean="0">
                <a:hlinkClick r:id="rId23"/>
              </a:rPr>
              <a:t> for Systems Science and Engineering (CSSE) at Johns Hopkins University (JHU)"</a:t>
            </a:r>
            <a:r>
              <a:rPr lang="en-GB" sz="4000" i="1" dirty="0" smtClean="0"/>
              <a:t>. </a:t>
            </a:r>
            <a:r>
              <a:rPr lang="en-GB" sz="4000" i="1" dirty="0" err="1" smtClean="0"/>
              <a:t>ArcGIS</a:t>
            </a:r>
            <a:r>
              <a:rPr lang="en-GB" sz="4000" i="1" dirty="0" smtClean="0"/>
              <a:t>. </a:t>
            </a:r>
            <a:r>
              <a:rPr lang="en-GB" sz="4000" i="1" dirty="0" smtClean="0">
                <a:hlinkClick r:id="rId24" tooltip="Johns Hopkins University"/>
              </a:rPr>
              <a:t>Johns Hopkins CSSE</a:t>
            </a:r>
            <a:r>
              <a:rPr lang="en-GB" sz="4000" i="1" dirty="0" smtClean="0"/>
              <a:t>. Retrieved 12 April 2020.</a:t>
            </a:r>
            <a:r>
              <a:rPr lang="en-GB" sz="4000" dirty="0" smtClean="0"/>
              <a:t> </a:t>
            </a:r>
          </a:p>
          <a:p>
            <a:pPr lvl="1"/>
            <a:r>
              <a:rPr lang="en-GB" sz="4000" b="1" dirty="0" smtClean="0">
                <a:hlinkClick r:id="rId8" tooltip="Jump up"/>
              </a:rPr>
              <a:t>^</a:t>
            </a:r>
            <a:r>
              <a:rPr lang="en-GB" sz="4000" dirty="0" smtClean="0"/>
              <a:t> </a:t>
            </a:r>
            <a:r>
              <a:rPr lang="en-GB" sz="4000" i="1" dirty="0" smtClean="0">
                <a:hlinkClick r:id="rId25"/>
              </a:rPr>
              <a:t>"Naming the </a:t>
            </a:r>
            <a:r>
              <a:rPr lang="en-GB" sz="4000" i="1" dirty="0" err="1" smtClean="0">
                <a:hlinkClick r:id="rId25"/>
              </a:rPr>
              <a:t>coronavirus</a:t>
            </a:r>
            <a:r>
              <a:rPr lang="en-GB" sz="4000" i="1" dirty="0" smtClean="0">
                <a:hlinkClick r:id="rId25"/>
              </a:rPr>
              <a:t> disease (COVID-19) and the virus that causes it"</a:t>
            </a:r>
            <a:r>
              <a:rPr lang="en-GB" sz="4000" i="1" dirty="0" smtClean="0"/>
              <a:t>. </a:t>
            </a:r>
            <a:r>
              <a:rPr lang="en-GB" sz="4000" i="1" dirty="0" smtClean="0">
                <a:hlinkClick r:id="rId21" tooltip="World Health Organization"/>
              </a:rPr>
              <a:t>World Health Organization</a:t>
            </a:r>
            <a:r>
              <a:rPr lang="en-GB" sz="4000" i="1" dirty="0" smtClean="0"/>
              <a:t> (WHO). </a:t>
            </a:r>
            <a:r>
              <a:rPr lang="en-GB" sz="4000" i="1" dirty="0" smtClean="0">
                <a:hlinkClick r:id="rId26"/>
              </a:rPr>
              <a:t>Archived</a:t>
            </a:r>
            <a:r>
              <a:rPr lang="en-GB" sz="4000" i="1" dirty="0" smtClean="0"/>
              <a:t> from the original on 28 February 2020. Retrieved 28 February 2020.</a:t>
            </a:r>
            <a:r>
              <a:rPr lang="en-GB" sz="4000" dirty="0" smtClean="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6200"/>
          </a:xfrm>
        </p:spPr>
        <p:txBody>
          <a:bodyPr>
            <a:normAutofit fontScale="90000"/>
          </a:bodyPr>
          <a:lstStyle/>
          <a:p>
            <a:endParaRPr lang="en-GB" sz="200" dirty="0"/>
          </a:p>
        </p:txBody>
      </p:sp>
      <p:sp>
        <p:nvSpPr>
          <p:cNvPr id="3" name="Content Placeholder 2"/>
          <p:cNvSpPr>
            <a:spLocks noGrp="1"/>
          </p:cNvSpPr>
          <p:nvPr>
            <p:ph idx="1"/>
          </p:nvPr>
        </p:nvSpPr>
        <p:spPr>
          <a:xfrm>
            <a:off x="457200" y="762000"/>
            <a:ext cx="8229600" cy="5812536"/>
          </a:xfrm>
        </p:spPr>
        <p:txBody>
          <a:bodyPr>
            <a:normAutofit fontScale="40000" lnSpcReduction="20000"/>
          </a:bodyPr>
          <a:lstStyle/>
          <a:p>
            <a:endParaRPr lang="en-GB" dirty="0" smtClean="0"/>
          </a:p>
          <a:p>
            <a:endParaRPr lang="en-GB" sz="3200" dirty="0" smtClean="0"/>
          </a:p>
          <a:p>
            <a:pPr lvl="1"/>
            <a:r>
              <a:rPr lang="en-GB" sz="3200" i="1" dirty="0" smtClean="0"/>
              <a:t>to global health—The latest 2019 novel </a:t>
            </a:r>
            <a:r>
              <a:rPr lang="en-GB" sz="3200" i="1" dirty="0" err="1" smtClean="0"/>
              <a:t>coronavirus</a:t>
            </a:r>
            <a:r>
              <a:rPr lang="en-GB" sz="3200" i="1" dirty="0" smtClean="0"/>
              <a:t> outbreak in Wuhan, China". </a:t>
            </a:r>
            <a:r>
              <a:rPr lang="en-GB" sz="3200" i="1" dirty="0" err="1" smtClean="0"/>
              <a:t>Int</a:t>
            </a:r>
            <a:r>
              <a:rPr lang="en-GB" sz="3200" i="1" dirty="0" smtClean="0"/>
              <a:t> J Infect Dis. </a:t>
            </a:r>
            <a:r>
              <a:rPr lang="en-GB" sz="3200" b="1" i="1" dirty="0" smtClean="0"/>
              <a:t>91</a:t>
            </a:r>
            <a:r>
              <a:rPr lang="en-GB" sz="3200" i="1" dirty="0" smtClean="0"/>
              <a:t>: 264–66. </a:t>
            </a:r>
            <a:r>
              <a:rPr lang="en-GB" sz="3200" i="1" dirty="0" smtClean="0">
                <a:hlinkClick r:id="rId2" tooltip="Digital object identifier"/>
              </a:rPr>
              <a:t>doi</a:t>
            </a:r>
            <a:r>
              <a:rPr lang="en-GB" sz="3200" i="1" dirty="0" smtClean="0"/>
              <a:t>:</a:t>
            </a:r>
            <a:r>
              <a:rPr lang="en-GB" sz="3200" i="1" dirty="0" smtClean="0">
                <a:hlinkClick r:id="rId3"/>
              </a:rPr>
              <a:t>10.1016/j.ijid.2020.01.009</a:t>
            </a:r>
            <a:r>
              <a:rPr lang="en-GB" sz="3200" i="1" dirty="0" smtClean="0"/>
              <a:t>. </a:t>
            </a:r>
            <a:r>
              <a:rPr lang="en-GB" sz="3200" i="1" dirty="0" smtClean="0">
                <a:hlinkClick r:id="rId4" tooltip="PubMed Identifier"/>
              </a:rPr>
              <a:t>PMID</a:t>
            </a:r>
            <a:r>
              <a:rPr lang="en-GB" sz="3200" i="1" dirty="0" smtClean="0"/>
              <a:t> </a:t>
            </a:r>
            <a:r>
              <a:rPr lang="en-GB" sz="3200" i="1" dirty="0" smtClean="0">
                <a:hlinkClick r:id="rId5"/>
              </a:rPr>
              <a:t>31953166</a:t>
            </a:r>
            <a:r>
              <a:rPr lang="en-GB" sz="3200" i="1" dirty="0" smtClean="0"/>
              <a:t>.</a:t>
            </a:r>
            <a:r>
              <a:rPr lang="en-GB" sz="3200" dirty="0" smtClean="0"/>
              <a:t> </a:t>
            </a:r>
          </a:p>
          <a:p>
            <a:pPr lvl="1"/>
            <a:r>
              <a:rPr lang="en-GB" sz="3200" dirty="0" smtClean="0"/>
              <a:t>^ </a:t>
            </a:r>
            <a:r>
              <a:rPr lang="en-GB" sz="3200" dirty="0" smtClean="0">
                <a:hlinkClick r:id="rId6"/>
              </a:rPr>
              <a:t>Jump up to: </a:t>
            </a:r>
            <a:r>
              <a:rPr lang="en-GB" sz="3200" b="1" i="1" baseline="30000" dirty="0" smtClean="0">
                <a:hlinkClick r:id="rId6"/>
              </a:rPr>
              <a:t>a</a:t>
            </a:r>
            <a:r>
              <a:rPr lang="en-GB" sz="3200" dirty="0" smtClean="0"/>
              <a:t> </a:t>
            </a:r>
            <a:r>
              <a:rPr lang="en-GB" sz="3200" b="1" i="1" baseline="30000" dirty="0" smtClean="0">
                <a:hlinkClick r:id="rId6"/>
              </a:rPr>
              <a:t>b</a:t>
            </a:r>
            <a:r>
              <a:rPr lang="en-GB" sz="3200" dirty="0" smtClean="0"/>
              <a:t> </a:t>
            </a:r>
            <a:r>
              <a:rPr lang="en-GB" sz="3200" i="1" dirty="0" smtClean="0">
                <a:hlinkClick r:id="rId7"/>
              </a:rPr>
              <a:t>"WHO Director-General's opening remarks at the media briefing on COVID-19"</a:t>
            </a:r>
            <a:r>
              <a:rPr lang="en-GB" sz="3200" i="1" dirty="0" smtClean="0"/>
              <a:t>. </a:t>
            </a:r>
            <a:r>
              <a:rPr lang="en-GB" sz="3200" i="1" dirty="0" smtClean="0">
                <a:hlinkClick r:id="rId8" tooltip="World Health Organization"/>
              </a:rPr>
              <a:t>World Health Organization</a:t>
            </a:r>
            <a:r>
              <a:rPr lang="en-GB" sz="3200" i="1" dirty="0" smtClean="0"/>
              <a:t> (WHO) (Press release). 11 March 2020. </a:t>
            </a:r>
            <a:r>
              <a:rPr lang="en-GB" sz="3200" i="1" dirty="0" smtClean="0">
                <a:hlinkClick r:id="rId9"/>
              </a:rPr>
              <a:t>Archived</a:t>
            </a:r>
            <a:r>
              <a:rPr lang="en-GB" sz="3200" i="1" dirty="0" smtClean="0"/>
              <a:t> from the original on 11 March 2020. Retrieved 12 March 2020.</a:t>
            </a:r>
            <a:r>
              <a:rPr lang="en-GB" sz="3200" dirty="0" smtClean="0"/>
              <a:t> </a:t>
            </a:r>
          </a:p>
          <a:p>
            <a:pPr lvl="1"/>
            <a:r>
              <a:rPr lang="en-GB" sz="3200" b="1" dirty="0" smtClean="0">
                <a:hlinkClick r:id="rId6" tooltip="Jump up"/>
              </a:rPr>
              <a:t>^</a:t>
            </a:r>
            <a:r>
              <a:rPr lang="en-GB" sz="3200" dirty="0" smtClean="0"/>
              <a:t> </a:t>
            </a:r>
            <a:r>
              <a:rPr lang="en-GB" sz="3200" i="1" dirty="0" smtClean="0">
                <a:hlinkClick r:id="rId10"/>
              </a:rPr>
              <a:t>"Q&amp;A on </a:t>
            </a:r>
            <a:r>
              <a:rPr lang="en-GB" sz="3200" i="1" dirty="0" err="1" smtClean="0">
                <a:hlinkClick r:id="rId10"/>
              </a:rPr>
              <a:t>coronaviruses</a:t>
            </a:r>
            <a:r>
              <a:rPr lang="en-GB" sz="3200" i="1" dirty="0" smtClean="0">
                <a:hlinkClick r:id="rId10"/>
              </a:rPr>
              <a:t> (COVID-19)"</a:t>
            </a:r>
            <a:r>
              <a:rPr lang="en-GB" sz="3200" i="1" dirty="0" smtClean="0"/>
              <a:t>. </a:t>
            </a:r>
            <a:r>
              <a:rPr lang="en-GB" sz="3200" i="1" dirty="0" smtClean="0">
                <a:hlinkClick r:id="rId8" tooltip="World Health Organization"/>
              </a:rPr>
              <a:t>World Health Organization</a:t>
            </a:r>
            <a:r>
              <a:rPr lang="en-GB" sz="3200" i="1" dirty="0" smtClean="0"/>
              <a:t> (WHO). </a:t>
            </a:r>
            <a:r>
              <a:rPr lang="en-GB" sz="3200" i="1" dirty="0" smtClean="0">
                <a:hlinkClick r:id="rId11"/>
              </a:rPr>
              <a:t>Archived</a:t>
            </a:r>
            <a:r>
              <a:rPr lang="en-GB" sz="3200" i="1" dirty="0" smtClean="0"/>
              <a:t> from the original on 20 January 2020. Retrieved 11 March 2020.</a:t>
            </a:r>
            <a:r>
              <a:rPr lang="en-GB" sz="3200" dirty="0" smtClean="0"/>
              <a:t> </a:t>
            </a:r>
          </a:p>
          <a:p>
            <a:pPr lvl="1"/>
            <a:r>
              <a:rPr lang="en-GB" sz="3200" dirty="0" smtClean="0"/>
              <a:t>^ </a:t>
            </a:r>
            <a:r>
              <a:rPr lang="en-GB" sz="3200" dirty="0" smtClean="0">
                <a:hlinkClick r:id="rId6"/>
              </a:rPr>
              <a:t>Jump up to: </a:t>
            </a:r>
            <a:r>
              <a:rPr lang="en-GB" sz="3200" b="1" i="1" baseline="30000" dirty="0" smtClean="0">
                <a:hlinkClick r:id="rId6"/>
              </a:rPr>
              <a:t>a</a:t>
            </a:r>
            <a:r>
              <a:rPr lang="en-GB" sz="3200" dirty="0" smtClean="0"/>
              <a:t> </a:t>
            </a:r>
            <a:r>
              <a:rPr lang="en-GB" sz="3200" b="1" i="1" baseline="30000" dirty="0" smtClean="0">
                <a:hlinkClick r:id="rId6"/>
              </a:rPr>
              <a:t>b</a:t>
            </a:r>
            <a:r>
              <a:rPr lang="en-GB" sz="3200" dirty="0" smtClean="0"/>
              <a:t> </a:t>
            </a:r>
            <a:r>
              <a:rPr lang="en-GB" sz="3200" b="1" i="1" baseline="30000" dirty="0" smtClean="0">
                <a:hlinkClick r:id="rId6"/>
              </a:rPr>
              <a:t>c</a:t>
            </a:r>
            <a:r>
              <a:rPr lang="en-GB" sz="3200" dirty="0" smtClean="0"/>
              <a:t> </a:t>
            </a:r>
            <a:r>
              <a:rPr lang="en-GB" sz="3200" i="1" dirty="0" smtClean="0"/>
              <a:t>Hopkins, Claire. </a:t>
            </a:r>
            <a:r>
              <a:rPr lang="en-GB" sz="3200" i="1" dirty="0" smtClean="0">
                <a:hlinkClick r:id="rId12"/>
              </a:rPr>
              <a:t>"Loss of sense of smell as marker of COVID-19 infection"</a:t>
            </a:r>
            <a:r>
              <a:rPr lang="en-GB" sz="3200" i="1" dirty="0" smtClean="0"/>
              <a:t>. Ear, Nose and Throat surgery body of United Kingdom. Retrieved 28 March 2020.</a:t>
            </a:r>
            <a:r>
              <a:rPr lang="en-GB" sz="3200" dirty="0" smtClean="0"/>
              <a:t> </a:t>
            </a:r>
          </a:p>
          <a:p>
            <a:pPr lvl="1"/>
            <a:r>
              <a:rPr lang="en-GB" sz="3200" b="1" dirty="0" smtClean="0">
                <a:hlinkClick r:id="rId6" tooltip="Jump up"/>
              </a:rPr>
              <a:t>^</a:t>
            </a:r>
            <a:r>
              <a:rPr lang="en-GB" sz="3200" dirty="0" smtClean="0"/>
              <a:t> </a:t>
            </a:r>
            <a:r>
              <a:rPr lang="en-GB" sz="3200" i="1" dirty="0" err="1" smtClean="0"/>
              <a:t>Velavan</a:t>
            </a:r>
            <a:r>
              <a:rPr lang="en-GB" sz="3200" i="1" dirty="0" smtClean="0"/>
              <a:t>, T. P.; Meyer, C. G. (March 2020). "The COVID-19 epidemic". Tropical Medicine &amp; International Health. </a:t>
            </a:r>
            <a:r>
              <a:rPr lang="en-GB" sz="3200" b="1" i="1" dirty="0" smtClean="0"/>
              <a:t>n/a</a:t>
            </a:r>
            <a:r>
              <a:rPr lang="en-GB" sz="3200" i="1" dirty="0" smtClean="0"/>
              <a:t> (n/a): 278–80. </a:t>
            </a:r>
            <a:r>
              <a:rPr lang="en-GB" sz="3200" i="1" dirty="0" smtClean="0">
                <a:hlinkClick r:id="rId2" tooltip="Digital object identifier"/>
              </a:rPr>
              <a:t>doi</a:t>
            </a:r>
            <a:r>
              <a:rPr lang="en-GB" sz="3200" i="1" dirty="0" smtClean="0"/>
              <a:t>:</a:t>
            </a:r>
            <a:r>
              <a:rPr lang="en-GB" sz="3200" i="1" dirty="0" smtClean="0">
                <a:hlinkClick r:id="rId13"/>
              </a:rPr>
              <a:t>10.1111/tmi.13383</a:t>
            </a:r>
            <a:r>
              <a:rPr lang="en-GB" sz="3200" i="1" dirty="0" smtClean="0"/>
              <a:t>. </a:t>
            </a:r>
            <a:r>
              <a:rPr lang="en-GB" sz="3200" i="1" dirty="0" smtClean="0">
                <a:hlinkClick r:id="rId4" tooltip="PubMed Identifier"/>
              </a:rPr>
              <a:t>PMID</a:t>
            </a:r>
            <a:r>
              <a:rPr lang="en-GB" sz="3200" i="1" dirty="0" smtClean="0"/>
              <a:t> </a:t>
            </a:r>
            <a:r>
              <a:rPr lang="en-GB" sz="3200" i="1" dirty="0" smtClean="0">
                <a:hlinkClick r:id="rId14"/>
              </a:rPr>
              <a:t>32052514</a:t>
            </a:r>
            <a:r>
              <a:rPr lang="en-GB" sz="3200" i="1" dirty="0" smtClean="0"/>
              <a:t>.</a:t>
            </a:r>
            <a:r>
              <a:rPr lang="en-GB" sz="3200" dirty="0" smtClean="0"/>
              <a:t> </a:t>
            </a:r>
          </a:p>
          <a:p>
            <a:pPr lvl="1"/>
            <a:r>
              <a:rPr lang="en-GB" sz="3200" dirty="0" smtClean="0"/>
              <a:t>^ </a:t>
            </a:r>
            <a:r>
              <a:rPr lang="en-GB" sz="3200" dirty="0" smtClean="0">
                <a:hlinkClick r:id="rId6"/>
              </a:rPr>
              <a:t>Jump up to: </a:t>
            </a:r>
            <a:r>
              <a:rPr lang="en-GB" sz="3200" b="1" i="1" baseline="30000" dirty="0" smtClean="0">
                <a:hlinkClick r:id="rId6"/>
              </a:rPr>
              <a:t>a</a:t>
            </a:r>
            <a:r>
              <a:rPr lang="en-GB" sz="3200" dirty="0" smtClean="0"/>
              <a:t> </a:t>
            </a:r>
            <a:r>
              <a:rPr lang="en-GB" sz="3200" b="1" i="1" baseline="30000" dirty="0" smtClean="0">
                <a:hlinkClick r:id="rId6"/>
              </a:rPr>
              <a:t>b</a:t>
            </a:r>
            <a:r>
              <a:rPr lang="en-GB" sz="3200" dirty="0" smtClean="0"/>
              <a:t> </a:t>
            </a:r>
            <a:r>
              <a:rPr lang="en-GB" sz="3200" i="1" dirty="0" smtClean="0">
                <a:hlinkClick r:id="rId10"/>
              </a:rPr>
              <a:t>"Q&amp;A on </a:t>
            </a:r>
            <a:r>
              <a:rPr lang="en-GB" sz="3200" i="1" dirty="0" err="1" smtClean="0">
                <a:hlinkClick r:id="rId10"/>
              </a:rPr>
              <a:t>coronaviruses</a:t>
            </a:r>
            <a:r>
              <a:rPr lang="en-GB" sz="3200" i="1" dirty="0" smtClean="0">
                <a:hlinkClick r:id="rId10"/>
              </a:rPr>
              <a:t>"</a:t>
            </a:r>
            <a:r>
              <a:rPr lang="en-GB" sz="3200" i="1" dirty="0" smtClean="0"/>
              <a:t>. </a:t>
            </a:r>
            <a:r>
              <a:rPr lang="en-GB" sz="3200" i="1" dirty="0" smtClean="0">
                <a:hlinkClick r:id="rId8" tooltip="World Health Organization"/>
              </a:rPr>
              <a:t>World Health Organization</a:t>
            </a:r>
            <a:r>
              <a:rPr lang="en-GB" sz="3200" i="1" dirty="0" smtClean="0"/>
              <a:t> (WHO). </a:t>
            </a:r>
            <a:r>
              <a:rPr lang="en-GB" sz="3200" i="1" dirty="0" smtClean="0">
                <a:hlinkClick r:id="rId11"/>
              </a:rPr>
              <a:t>Archived</a:t>
            </a:r>
            <a:r>
              <a:rPr lang="en-GB" sz="3200" i="1" dirty="0" smtClean="0"/>
              <a:t> from the original on 20 January 2020. Retrieved 27 January 2020.</a:t>
            </a:r>
            <a:r>
              <a:rPr lang="en-GB" sz="3200" dirty="0" smtClean="0"/>
              <a:t> </a:t>
            </a:r>
          </a:p>
          <a:p>
            <a:pPr lvl="1"/>
            <a:r>
              <a:rPr lang="en-GB" sz="3200" b="1" dirty="0" smtClean="0">
                <a:hlinkClick r:id="rId6" tooltip="Jump up"/>
              </a:rPr>
              <a:t>^</a:t>
            </a:r>
            <a:r>
              <a:rPr lang="en-GB" sz="3200" dirty="0" smtClean="0"/>
              <a:t> </a:t>
            </a:r>
            <a:r>
              <a:rPr lang="en-GB" sz="3200" i="1" dirty="0" smtClean="0">
                <a:hlinkClick r:id="rId15"/>
              </a:rPr>
              <a:t>"</a:t>
            </a:r>
            <a:r>
              <a:rPr lang="en-GB" sz="3200" i="1" dirty="0" err="1" smtClean="0">
                <a:hlinkClick r:id="rId15"/>
              </a:rPr>
              <a:t>Coronavirus</a:t>
            </a:r>
            <a:r>
              <a:rPr lang="en-GB" sz="3200" i="1" dirty="0" smtClean="0">
                <a:hlinkClick r:id="rId15"/>
              </a:rPr>
              <a:t> Update (Live)—</a:t>
            </a:r>
            <a:r>
              <a:rPr lang="en-GB" sz="3200" i="1" dirty="0" err="1" smtClean="0">
                <a:hlinkClick r:id="rId15"/>
              </a:rPr>
              <a:t>Worldometer</a:t>
            </a:r>
            <a:r>
              <a:rPr lang="en-GB" sz="3200" i="1" dirty="0" smtClean="0">
                <a:hlinkClick r:id="rId15"/>
              </a:rPr>
              <a:t>"</a:t>
            </a:r>
            <a:r>
              <a:rPr lang="en-GB" sz="3200" i="1" dirty="0" smtClean="0"/>
              <a:t>. ncov2019.live.</a:t>
            </a:r>
            <a:r>
              <a:rPr lang="en-GB" sz="3200" dirty="0" smtClean="0"/>
              <a:t> </a:t>
            </a:r>
          </a:p>
          <a:p>
            <a:pPr lvl="1"/>
            <a:r>
              <a:rPr lang="en-GB" sz="3200" dirty="0" smtClean="0"/>
              <a:t>^ </a:t>
            </a:r>
            <a:r>
              <a:rPr lang="en-GB" sz="3200" dirty="0" smtClean="0">
                <a:hlinkClick r:id="rId6"/>
              </a:rPr>
              <a:t>Jump up to: </a:t>
            </a:r>
            <a:r>
              <a:rPr lang="en-GB" sz="3200" b="1" i="1" baseline="30000" dirty="0" smtClean="0">
                <a:hlinkClick r:id="rId6"/>
              </a:rPr>
              <a:t>a</a:t>
            </a:r>
            <a:r>
              <a:rPr lang="en-GB" sz="3200" dirty="0" smtClean="0"/>
              <a:t> </a:t>
            </a:r>
            <a:r>
              <a:rPr lang="en-GB" sz="3200" b="1" i="1" baseline="30000" dirty="0" smtClean="0">
                <a:hlinkClick r:id="rId6"/>
              </a:rPr>
              <a:t>b</a:t>
            </a:r>
            <a:r>
              <a:rPr lang="en-GB" sz="3200" dirty="0" smtClean="0"/>
              <a:t> </a:t>
            </a:r>
            <a:r>
              <a:rPr lang="en-GB" sz="3200" i="1" dirty="0" err="1" smtClean="0"/>
              <a:t>Politi</a:t>
            </a:r>
            <a:r>
              <a:rPr lang="en-GB" sz="3200" i="1" dirty="0" smtClean="0"/>
              <a:t>, Daniel (11 April 2020). </a:t>
            </a:r>
            <a:r>
              <a:rPr lang="en-GB" sz="3200" i="1" dirty="0" smtClean="0">
                <a:hlinkClick r:id="rId16"/>
              </a:rPr>
              <a:t>"WHO Investigating Reports of </a:t>
            </a:r>
            <a:r>
              <a:rPr lang="en-GB" sz="3200" i="1" dirty="0" err="1" smtClean="0">
                <a:hlinkClick r:id="rId16"/>
              </a:rPr>
              <a:t>Coronavirus</a:t>
            </a:r>
            <a:r>
              <a:rPr lang="en-GB" sz="3200" i="1" dirty="0" smtClean="0">
                <a:hlinkClick r:id="rId16"/>
              </a:rPr>
              <a:t> Patients Testing Positive Again After Recovery"</a:t>
            </a:r>
            <a:r>
              <a:rPr lang="en-GB" sz="3200" i="1" dirty="0" smtClean="0"/>
              <a:t>. </a:t>
            </a:r>
            <a:r>
              <a:rPr lang="en-GB" sz="3200" i="1" dirty="0" smtClean="0">
                <a:hlinkClick r:id="rId17" tooltip="Slate (magazine)"/>
              </a:rPr>
              <a:t>Slate</a:t>
            </a:r>
            <a:r>
              <a:rPr lang="en-GB" sz="3200" i="1" dirty="0" smtClean="0"/>
              <a:t>. Retrieved 11 April 2020.</a:t>
            </a:r>
            <a:r>
              <a:rPr lang="en-GB" sz="3200" dirty="0" smtClean="0"/>
              <a:t> </a:t>
            </a:r>
          </a:p>
          <a:p>
            <a:pPr lvl="1"/>
            <a:r>
              <a:rPr lang="en-GB" sz="3200" b="1" dirty="0" smtClean="0">
                <a:hlinkClick r:id="rId6" tooltip="Jump up"/>
              </a:rPr>
              <a:t>^</a:t>
            </a:r>
            <a:r>
              <a:rPr lang="en-GB" sz="3200" dirty="0" smtClean="0"/>
              <a:t> </a:t>
            </a:r>
            <a:r>
              <a:rPr lang="en-GB" sz="3200" i="1" dirty="0" err="1" smtClean="0"/>
              <a:t>Feng</a:t>
            </a:r>
            <a:r>
              <a:rPr lang="en-GB" sz="3200" i="1" dirty="0" smtClean="0"/>
              <a:t>, Emily (27 March 2020). </a:t>
            </a:r>
            <a:r>
              <a:rPr lang="en-GB" sz="3200" i="1" dirty="0" smtClean="0">
                <a:hlinkClick r:id="rId18"/>
              </a:rPr>
              <a:t>"Mystery In Wuhan: Recovered </a:t>
            </a:r>
            <a:r>
              <a:rPr lang="en-GB" sz="3200" i="1" dirty="0" err="1" smtClean="0">
                <a:hlinkClick r:id="rId18"/>
              </a:rPr>
              <a:t>Coronavirus</a:t>
            </a:r>
            <a:r>
              <a:rPr lang="en-GB" sz="3200" i="1" dirty="0" smtClean="0">
                <a:hlinkClick r:id="rId18"/>
              </a:rPr>
              <a:t> Patients Test Negative ... Then Positive"</a:t>
            </a:r>
            <a:r>
              <a:rPr lang="en-GB" sz="3200" i="1" dirty="0" smtClean="0"/>
              <a:t>. </a:t>
            </a:r>
            <a:r>
              <a:rPr lang="en-GB" sz="3200" i="1" dirty="0" smtClean="0">
                <a:hlinkClick r:id="rId19" tooltip="NPR"/>
              </a:rPr>
              <a:t>NPR</a:t>
            </a:r>
            <a:r>
              <a:rPr lang="en-GB" sz="3200" i="1" dirty="0" smtClean="0"/>
              <a:t>. Retrieved 11 April 2020.</a:t>
            </a:r>
            <a:r>
              <a:rPr lang="en-GB" sz="3200" dirty="0" smtClean="0"/>
              <a:t> </a:t>
            </a:r>
          </a:p>
          <a:p>
            <a:pPr lvl="1"/>
            <a:r>
              <a:rPr lang="en-GB" sz="3200" dirty="0" smtClean="0"/>
              <a:t>^ </a:t>
            </a:r>
            <a:r>
              <a:rPr lang="en-GB" sz="3200" dirty="0" smtClean="0">
                <a:hlinkClick r:id="rId6"/>
              </a:rPr>
              <a:t>Jump up to: </a:t>
            </a:r>
            <a:r>
              <a:rPr lang="en-GB" sz="3200" b="1" i="1" baseline="30000" dirty="0" smtClean="0">
                <a:hlinkClick r:id="rId6"/>
              </a:rPr>
              <a:t>a</a:t>
            </a:r>
            <a:r>
              <a:rPr lang="en-GB" sz="3200" dirty="0" smtClean="0"/>
              <a:t> </a:t>
            </a:r>
            <a:r>
              <a:rPr lang="en-GB" sz="3200" b="1" i="1" baseline="30000" dirty="0" smtClean="0">
                <a:hlinkClick r:id="rId6"/>
              </a:rPr>
              <a:t>b</a:t>
            </a:r>
            <a:r>
              <a:rPr lang="en-GB" sz="3200" dirty="0" smtClean="0"/>
              <a:t> </a:t>
            </a:r>
            <a:r>
              <a:rPr lang="en-GB" sz="3200" b="1" i="1" baseline="30000" dirty="0" smtClean="0">
                <a:hlinkClick r:id="rId6"/>
              </a:rPr>
              <a:t>c</a:t>
            </a:r>
            <a:r>
              <a:rPr lang="en-GB" sz="3200" dirty="0" smtClean="0"/>
              <a:t> </a:t>
            </a:r>
            <a:r>
              <a:rPr lang="en-GB" sz="3200" b="1" i="1" baseline="30000" dirty="0" smtClean="0">
                <a:hlinkClick r:id="rId6"/>
              </a:rPr>
              <a:t>d</a:t>
            </a:r>
            <a:r>
              <a:rPr lang="en-GB" sz="3200" dirty="0" smtClean="0"/>
              <a:t> </a:t>
            </a:r>
            <a:r>
              <a:rPr lang="en-GB" sz="3200" b="1" i="1" baseline="30000" dirty="0" smtClean="0">
                <a:hlinkClick r:id="rId6"/>
              </a:rPr>
              <a:t>e</a:t>
            </a:r>
            <a:r>
              <a:rPr lang="en-GB" sz="3200" dirty="0" smtClean="0"/>
              <a:t> </a:t>
            </a:r>
            <a:r>
              <a:rPr lang="en-GB" sz="3200" b="1" i="1" baseline="30000" dirty="0" smtClean="0">
                <a:hlinkClick r:id="rId6"/>
              </a:rPr>
              <a:t>f</a:t>
            </a:r>
            <a:r>
              <a:rPr lang="en-GB" sz="3200" dirty="0" smtClean="0"/>
              <a:t> </a:t>
            </a:r>
            <a:r>
              <a:rPr lang="en-GB" sz="3200" b="1" i="1" baseline="30000" dirty="0" smtClean="0">
                <a:hlinkClick r:id="rId6"/>
              </a:rPr>
              <a:t>g</a:t>
            </a:r>
            <a:r>
              <a:rPr lang="en-GB" sz="3200" dirty="0" smtClean="0"/>
              <a:t> </a:t>
            </a:r>
            <a:r>
              <a:rPr lang="en-GB" sz="3200" b="1" i="1" baseline="30000" dirty="0" smtClean="0">
                <a:hlinkClick r:id="rId6"/>
              </a:rPr>
              <a:t>h</a:t>
            </a:r>
            <a:r>
              <a:rPr lang="en-GB" sz="3200" dirty="0" smtClean="0"/>
              <a:t> </a:t>
            </a:r>
            <a:r>
              <a:rPr lang="en-GB" sz="3200" i="1" dirty="0" smtClean="0">
                <a:hlinkClick r:id="rId20"/>
              </a:rPr>
              <a:t>"How COVID-19 Spreads"</a:t>
            </a:r>
            <a:r>
              <a:rPr lang="en-GB" sz="3200" i="1" dirty="0" smtClean="0"/>
              <a:t>. </a:t>
            </a:r>
            <a:r>
              <a:rPr lang="en-GB" sz="3200" i="1" dirty="0" err="1" smtClean="0">
                <a:hlinkClick r:id="rId21" tooltip="Centers for Disease Control and Prevention"/>
              </a:rPr>
              <a:t>Centers</a:t>
            </a:r>
            <a:r>
              <a:rPr lang="en-GB" sz="3200" i="1" dirty="0" smtClean="0">
                <a:hlinkClick r:id="rId21" tooltip="Centers for Disease Control and Prevention"/>
              </a:rPr>
              <a:t> for Disease Control and Prevention</a:t>
            </a:r>
            <a:r>
              <a:rPr lang="en-GB" sz="3200" i="1" dirty="0" smtClean="0"/>
              <a:t> (CDC). 2 April 2020. </a:t>
            </a:r>
            <a:r>
              <a:rPr lang="en-GB" sz="3200" i="1" dirty="0" smtClean="0">
                <a:hlinkClick r:id="rId22"/>
              </a:rPr>
              <a:t>Archived</a:t>
            </a:r>
            <a:r>
              <a:rPr lang="en-GB" sz="3200" i="1" dirty="0" smtClean="0"/>
              <a:t> from the original on 3 April 2020. Retrieved 3 April 2020.</a:t>
            </a:r>
            <a:r>
              <a:rPr lang="en-GB" sz="3200" dirty="0" smtClean="0"/>
              <a:t> </a:t>
            </a:r>
          </a:p>
          <a:p>
            <a:pPr lvl="1"/>
            <a:r>
              <a:rPr lang="en-GB" sz="3200" dirty="0" smtClean="0"/>
              <a:t>^ </a:t>
            </a:r>
            <a:r>
              <a:rPr lang="en-GB" sz="3200" dirty="0" smtClean="0">
                <a:hlinkClick r:id="rId6"/>
              </a:rPr>
              <a:t>Jump up to: </a:t>
            </a:r>
            <a:r>
              <a:rPr lang="en-GB" sz="3200" b="1" i="1" baseline="30000" dirty="0" smtClean="0">
                <a:hlinkClick r:id="rId6"/>
              </a:rPr>
              <a:t>a</a:t>
            </a:r>
            <a:r>
              <a:rPr lang="en-GB" sz="3200" dirty="0" smtClean="0"/>
              <a:t> </a:t>
            </a:r>
            <a:r>
              <a:rPr lang="en-GB" sz="3200" b="1" i="1" baseline="30000" dirty="0" smtClean="0">
                <a:hlinkClick r:id="rId6"/>
              </a:rPr>
              <a:t>b</a:t>
            </a:r>
            <a:r>
              <a:rPr lang="en-GB" sz="3200" dirty="0" smtClean="0"/>
              <a:t> </a:t>
            </a:r>
            <a:r>
              <a:rPr lang="en-GB" sz="3200" i="1" dirty="0" err="1" smtClean="0"/>
              <a:t>Bourouiba</a:t>
            </a:r>
            <a:r>
              <a:rPr lang="en-GB" sz="3200" i="1" dirty="0" smtClean="0"/>
              <a:t> L (March 2020). "Turbulent Gas Clouds and Respiratory Pathogen Emissions: Potential Implications for Reducing Transmission of COVID-19". JAMA. </a:t>
            </a:r>
            <a:r>
              <a:rPr lang="en-GB" sz="3200" i="1" dirty="0" smtClean="0">
                <a:hlinkClick r:id="rId2" tooltip="Digital object identifier"/>
              </a:rPr>
              <a:t>doi</a:t>
            </a:r>
            <a:r>
              <a:rPr lang="en-GB" sz="3200" i="1" dirty="0" smtClean="0"/>
              <a:t>:</a:t>
            </a:r>
            <a:r>
              <a:rPr lang="en-GB" sz="3200" i="1" dirty="0" smtClean="0">
                <a:hlinkClick r:id="rId23"/>
              </a:rPr>
              <a:t>10.1001/jama.2020.4756</a:t>
            </a:r>
            <a:r>
              <a:rPr lang="en-GB" sz="3200" i="1" dirty="0" smtClean="0"/>
              <a:t>. </a:t>
            </a:r>
            <a:r>
              <a:rPr lang="en-GB" sz="3200" i="1" dirty="0" smtClean="0">
                <a:hlinkClick r:id="rId4" tooltip="PubMed Identifier"/>
              </a:rPr>
              <a:t>PMID</a:t>
            </a:r>
            <a:r>
              <a:rPr lang="en-GB" sz="3200" i="1" dirty="0" smtClean="0"/>
              <a:t> </a:t>
            </a:r>
            <a:r>
              <a:rPr lang="en-GB" sz="3200" i="1" dirty="0" smtClean="0">
                <a:hlinkClick r:id="rId24"/>
              </a:rPr>
              <a:t>32215590</a:t>
            </a:r>
            <a:r>
              <a:rPr lang="en-GB" sz="3200" i="1" dirty="0" smtClean="0"/>
              <a:t>.</a:t>
            </a:r>
            <a:r>
              <a:rPr lang="en-GB" sz="3200" dirty="0" smtClean="0"/>
              <a:t> </a:t>
            </a:r>
          </a:p>
          <a:p>
            <a:pPr lvl="1"/>
            <a:r>
              <a:rPr lang="en-GB" sz="3200" dirty="0" smtClean="0"/>
              <a:t>^ </a:t>
            </a:r>
            <a:r>
              <a:rPr lang="en-GB" sz="3200" dirty="0" smtClean="0">
                <a:hlinkClick r:id="rId6"/>
              </a:rPr>
              <a:t>Jump up to: </a:t>
            </a:r>
            <a:r>
              <a:rPr lang="en-GB" sz="3200" b="1" i="1" baseline="30000" dirty="0" smtClean="0">
                <a:hlinkClick r:id="rId6"/>
              </a:rPr>
              <a:t>a</a:t>
            </a:r>
            <a:r>
              <a:rPr lang="en-GB" sz="3200" dirty="0" smtClean="0"/>
              <a:t> </a:t>
            </a:r>
            <a:r>
              <a:rPr lang="en-GB" sz="3200" b="1" i="1" baseline="30000" dirty="0" smtClean="0">
                <a:hlinkClick r:id="rId6"/>
              </a:rPr>
              <a:t>b</a:t>
            </a:r>
            <a:r>
              <a:rPr lang="en-GB" sz="3200" dirty="0" smtClean="0"/>
              <a:t> </a:t>
            </a:r>
            <a:r>
              <a:rPr lang="en-GB" sz="3200" b="1" i="1" baseline="30000" dirty="0" smtClean="0">
                <a:hlinkClick r:id="rId6"/>
              </a:rPr>
              <a:t>c</a:t>
            </a:r>
            <a:r>
              <a:rPr lang="en-GB" sz="3200" dirty="0" smtClean="0"/>
              <a:t> </a:t>
            </a:r>
            <a:r>
              <a:rPr lang="en-GB" sz="3200" b="1" i="1" baseline="30000" dirty="0" smtClean="0">
                <a:hlinkClick r:id="rId6"/>
              </a:rPr>
              <a:t>d</a:t>
            </a:r>
            <a:r>
              <a:rPr lang="en-GB" sz="3200" dirty="0" smtClean="0"/>
              <a:t> </a:t>
            </a:r>
            <a:r>
              <a:rPr lang="en-GB" sz="3200" i="1" dirty="0" smtClean="0">
                <a:hlinkClick r:id="rId25"/>
              </a:rPr>
              <a:t>"Q &amp; A on COVID-19"</a:t>
            </a:r>
            <a:r>
              <a:rPr lang="en-GB" sz="3200" i="1" dirty="0" smtClean="0"/>
              <a:t>. European Centre for Disease Prevention and Control. </a:t>
            </a:r>
            <a:r>
              <a:rPr lang="en-GB" sz="3200" i="1" dirty="0" smtClean="0">
                <a:hlinkClick r:id="rId26"/>
              </a:rPr>
              <a:t>Archived</a:t>
            </a:r>
            <a:r>
              <a:rPr lang="en-GB" sz="3200" i="1" dirty="0" smtClean="0"/>
              <a:t> from the original on 5 February 2020. Retrieved 23 March 2020</a:t>
            </a:r>
            <a:endParaRPr lang="en-GB" sz="3200" dirty="0" smtClean="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800" dirty="0" smtClean="0"/>
              <a:t>ABSTRACT</a:t>
            </a:r>
            <a:endParaRPr lang="en-GB" sz="2800" dirty="0"/>
          </a:p>
        </p:txBody>
      </p:sp>
      <p:sp>
        <p:nvSpPr>
          <p:cNvPr id="3" name="Content Placeholder 2"/>
          <p:cNvSpPr>
            <a:spLocks noGrp="1"/>
          </p:cNvSpPr>
          <p:nvPr>
            <p:ph idx="1"/>
          </p:nvPr>
        </p:nvSpPr>
        <p:spPr/>
        <p:txBody>
          <a:bodyPr>
            <a:normAutofit fontScale="85000" lnSpcReduction="20000"/>
          </a:bodyPr>
          <a:lstStyle/>
          <a:p>
            <a:r>
              <a:rPr lang="en-GB" dirty="0" smtClean="0"/>
              <a:t>Much remains unknown about how SARS-CoV-2, the virus that causes COVID-19, spreads through the environment. A major reason for this is that the </a:t>
            </a:r>
            <a:r>
              <a:rPr lang="en-GB" dirty="0" err="1" smtClean="0"/>
              <a:t>behaviors</a:t>
            </a:r>
            <a:r>
              <a:rPr lang="en-GB" dirty="0" smtClean="0"/>
              <a:t> and traits of viruses are highly variable—some spread more easily through water, others through air; some are wrapped in layers of fatty molecules that help them avoid their host's immune system, while others are "naked." This makes it urgent for environmental engineers and scientists to collaborate on pinpointing viral and environmental characteristics that affect transmission via surfaces, the air and </a:t>
            </a:r>
            <a:r>
              <a:rPr lang="en-GB" dirty="0" err="1" smtClean="0"/>
              <a:t>fecal</a:t>
            </a:r>
            <a:r>
              <a:rPr lang="en-GB" dirty="0" smtClean="0"/>
              <a:t> matter, this paper will highlight engineering contribution in the effort to overcome the covid-19 pandemic.</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2800" b="1" dirty="0" smtClean="0"/>
              <a:t>INTRODUCTION</a:t>
            </a:r>
            <a:br>
              <a:rPr lang="en-GB" sz="2800" b="1" dirty="0" smtClean="0"/>
            </a:br>
            <a:r>
              <a:rPr lang="en-GB" sz="2800" b="1" dirty="0" smtClean="0"/>
              <a:t> </a:t>
            </a:r>
            <a:br>
              <a:rPr lang="en-GB" sz="2800" b="1" dirty="0" smtClean="0"/>
            </a:br>
            <a:r>
              <a:rPr lang="en-GB" sz="2800" b="1" dirty="0" smtClean="0"/>
              <a:t>1.1     ENGINEERING IN MEDICINE</a:t>
            </a:r>
          </a:p>
        </p:txBody>
      </p:sp>
      <p:sp>
        <p:nvSpPr>
          <p:cNvPr id="3" name="Content Placeholder 2"/>
          <p:cNvSpPr>
            <a:spLocks noGrp="1"/>
          </p:cNvSpPr>
          <p:nvPr>
            <p:ph idx="1"/>
          </p:nvPr>
        </p:nvSpPr>
        <p:spPr/>
        <p:txBody>
          <a:bodyPr>
            <a:normAutofit fontScale="62500" lnSpcReduction="20000"/>
          </a:bodyPr>
          <a:lstStyle/>
          <a:p>
            <a:endParaRPr lang="en-GB" dirty="0" smtClean="0"/>
          </a:p>
          <a:p>
            <a:r>
              <a:rPr lang="en-GB" dirty="0" smtClean="0"/>
              <a:t>The practice of medicine is no longer an independent arena. The art of medicine is exclusively exposed through its inherent interdisciplinary nature. Research scientists continue to elegantly discover what exists within various diseases; they inform the biomedical community of what already exists. Engineers utilize this information to create that which is yet to exist ; they develop novel tools that can be implemented into clinical practice. And the physician of the future holds the </a:t>
            </a:r>
            <a:r>
              <a:rPr lang="en-GB" dirty="0" err="1" smtClean="0"/>
              <a:t>honorable</a:t>
            </a:r>
            <a:r>
              <a:rPr lang="en-GB" dirty="0" smtClean="0"/>
              <a:t> responsibility of bridging the gap between these once distant worlds. A physician of the future connects the dots, and pushes the limits of what we can offer patients. A physician of the future constantly searchers for the answers through an interdisciplinary approach involving bioengineers and scientists. Bioinformatics and open access medical data has ushered in an era of medical practice infused with information unseen hitherto. And now, the responsibility to formulate solutions to unresolved clinical problems rests within the collaborative efforts of the biomedical community. </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45719"/>
          </a:xfrm>
        </p:spPr>
        <p:txBody>
          <a:bodyPr>
            <a:normAutofit fontScale="90000"/>
          </a:bodyPr>
          <a:lstStyle/>
          <a:p>
            <a:r>
              <a:rPr lang="en-GB" sz="800" dirty="0" smtClean="0"/>
              <a:t>.</a:t>
            </a:r>
            <a:br>
              <a:rPr lang="en-GB" sz="800" dirty="0" smtClean="0"/>
            </a:br>
            <a:endParaRPr lang="en-GB" sz="800" dirty="0"/>
          </a:p>
        </p:txBody>
      </p:sp>
      <p:sp>
        <p:nvSpPr>
          <p:cNvPr id="3" name="Content Placeholder 2"/>
          <p:cNvSpPr>
            <a:spLocks noGrp="1"/>
          </p:cNvSpPr>
          <p:nvPr>
            <p:ph idx="1"/>
          </p:nvPr>
        </p:nvSpPr>
        <p:spPr>
          <a:xfrm>
            <a:off x="457200" y="609600"/>
            <a:ext cx="8229600" cy="5964936"/>
          </a:xfrm>
        </p:spPr>
        <p:txBody>
          <a:bodyPr>
            <a:normAutofit fontScale="85000" lnSpcReduction="20000"/>
          </a:bodyPr>
          <a:lstStyle/>
          <a:p>
            <a:r>
              <a:rPr lang="en-GB" dirty="0" smtClean="0"/>
              <a:t>When it comes to medical field the primary goal is to improve the health of people. Doctors have the knowledge of human body. They know what is good for a person and what not. But to build anything, you need engineers. </a:t>
            </a:r>
            <a:br>
              <a:rPr lang="en-GB" dirty="0" smtClean="0"/>
            </a:br>
            <a:r>
              <a:rPr lang="en-GB" dirty="0" smtClean="0"/>
              <a:t>Electronic Engineers can develop and build new gadgets that can help people improve their health. Software Engineers can write software that uses algorithms  to analyze massive amount of health information and generate results that help people and doctors in making healthy decisions. Plus making health information readily available using cloud, is something that is being done these days. In India </a:t>
            </a:r>
            <a:r>
              <a:rPr lang="en-GB" dirty="0" err="1" smtClean="0"/>
              <a:t>especially.Chemical</a:t>
            </a:r>
            <a:r>
              <a:rPr lang="en-GB" dirty="0" smtClean="0"/>
              <a:t> engineers can contribute to development and testing of new drugs and medicines. Same goes for genetic </a:t>
            </a:r>
            <a:r>
              <a:rPr lang="en-GB" dirty="0" err="1" smtClean="0"/>
              <a:t>engineers.And</a:t>
            </a:r>
            <a:r>
              <a:rPr lang="en-GB" dirty="0" smtClean="0"/>
              <a:t> wherever you can find application of robotics in medical field, mechanical engineers also kick in.</a:t>
            </a:r>
            <a:br>
              <a:rPr lang="en-GB" dirty="0" smtClean="0"/>
            </a:br>
            <a:r>
              <a:rPr lang="en-GB" dirty="0" smtClean="0"/>
              <a:t>Engineering is everywhere. Even in medical field.</a:t>
            </a:r>
          </a:p>
          <a:p>
            <a:pPr>
              <a:buNone/>
            </a:pP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85800"/>
          </a:xfrm>
        </p:spPr>
        <p:txBody>
          <a:bodyPr>
            <a:normAutofit/>
          </a:bodyPr>
          <a:lstStyle/>
          <a:p>
            <a:pPr algn="ctr"/>
            <a:r>
              <a:rPr lang="en-GB" sz="2800" dirty="0" smtClean="0"/>
              <a:t>THE CORONA VIRUS</a:t>
            </a:r>
            <a:endParaRPr lang="en-GB" sz="2800" dirty="0"/>
          </a:p>
        </p:txBody>
      </p:sp>
      <p:sp>
        <p:nvSpPr>
          <p:cNvPr id="3" name="Content Placeholder 2"/>
          <p:cNvSpPr>
            <a:spLocks noGrp="1"/>
          </p:cNvSpPr>
          <p:nvPr>
            <p:ph idx="1"/>
          </p:nvPr>
        </p:nvSpPr>
        <p:spPr>
          <a:xfrm>
            <a:off x="457200" y="1295400"/>
            <a:ext cx="8229600" cy="5279136"/>
          </a:xfrm>
        </p:spPr>
        <p:txBody>
          <a:bodyPr>
            <a:normAutofit fontScale="62500" lnSpcReduction="20000"/>
          </a:bodyPr>
          <a:lstStyle/>
          <a:p>
            <a:r>
              <a:rPr lang="en-US" sz="3400" dirty="0" smtClean="0"/>
              <a:t>Corona disease 2019 (COVID-19) is an infectious disease caused by </a:t>
            </a:r>
            <a:r>
              <a:rPr lang="en-US" sz="3400" dirty="0" smtClean="0">
                <a:hlinkClick r:id="rId2" tooltip="Severe acute respiratory syndrome coronavirus 2">
                  <a:extLst>
                    <a:ext uri="{A12FA001-AC4F-418D-AE19-62706E023703}">
                      <ahyp:hlinkClr xmlns="" xmlns:ahyp="http://schemas.microsoft.com/office/drawing/2018/hyperlinkcolor" xmlns:lc="http://schemas.openxmlformats.org/drawingml/2006/lockedCanvas" val="tx"/>
                    </a:ext>
                  </a:extLst>
                </a:hlinkClick>
              </a:rPr>
              <a:t>severe acute respiratory syndrome </a:t>
            </a:r>
            <a:r>
              <a:rPr lang="en-US" sz="3400" dirty="0" err="1" smtClean="0">
                <a:hlinkClick r:id="rId2" tooltip="Severe acute respiratory syndrome coronavirus 2">
                  <a:extLst>
                    <a:ext uri="{A12FA001-AC4F-418D-AE19-62706E023703}">
                      <ahyp:hlinkClr xmlns="" xmlns:ahyp="http://schemas.microsoft.com/office/drawing/2018/hyperlinkcolor" xmlns:lc="http://schemas.openxmlformats.org/drawingml/2006/lockedCanvas" val="tx"/>
                    </a:ext>
                  </a:extLst>
                </a:hlinkClick>
              </a:rPr>
              <a:t>coronavirus</a:t>
            </a:r>
            <a:r>
              <a:rPr lang="en-US" sz="3400" dirty="0" smtClean="0">
                <a:hlinkClick r:id="rId2" tooltip="Severe acute respiratory syndrome coronavirus 2">
                  <a:extLst>
                    <a:ext uri="{A12FA001-AC4F-418D-AE19-62706E023703}">
                      <ahyp:hlinkClr xmlns="" xmlns:ahyp="http://schemas.microsoft.com/office/drawing/2018/hyperlinkcolor" xmlns:lc="http://schemas.openxmlformats.org/drawingml/2006/lockedCanvas" val="tx"/>
                    </a:ext>
                  </a:extLst>
                </a:hlinkClick>
              </a:rPr>
              <a:t> 2</a:t>
            </a:r>
            <a:r>
              <a:rPr lang="en-US" sz="3400" dirty="0" smtClean="0"/>
              <a:t> (SARS-CoV-2). The disease was first identified in December 2019 in </a:t>
            </a:r>
            <a:r>
              <a:rPr lang="en-US" sz="3400" dirty="0" smtClean="0">
                <a:hlinkClick r:id="rId3" tooltip="Wuhan">
                  <a:extLst>
                    <a:ext uri="{A12FA001-AC4F-418D-AE19-62706E023703}">
                      <ahyp:hlinkClr xmlns="" xmlns:ahyp="http://schemas.microsoft.com/office/drawing/2018/hyperlinkcolor" xmlns:lc="http://schemas.openxmlformats.org/drawingml/2006/lockedCanvas" val="tx"/>
                    </a:ext>
                  </a:extLst>
                </a:hlinkClick>
              </a:rPr>
              <a:t>Wuhan</a:t>
            </a:r>
            <a:r>
              <a:rPr lang="en-US" sz="3400" dirty="0" smtClean="0"/>
              <a:t>, the capital of China's </a:t>
            </a:r>
            <a:r>
              <a:rPr lang="en-US" sz="3400" dirty="0" smtClean="0">
                <a:hlinkClick r:id="rId4" tooltip="Hubei">
                  <a:extLst>
                    <a:ext uri="{A12FA001-AC4F-418D-AE19-62706E023703}">
                      <ahyp:hlinkClr xmlns="" xmlns:ahyp="http://schemas.microsoft.com/office/drawing/2018/hyperlinkcolor" xmlns:lc="http://schemas.openxmlformats.org/drawingml/2006/lockedCanvas" val="tx"/>
                    </a:ext>
                  </a:extLst>
                </a:hlinkClick>
              </a:rPr>
              <a:t>Hubei</a:t>
            </a:r>
            <a:r>
              <a:rPr lang="en-US" sz="3400" dirty="0" smtClean="0"/>
              <a:t> province, and has since spread globally, resulting in the ongoing </a:t>
            </a:r>
            <a:r>
              <a:rPr lang="en-US" sz="3400" dirty="0" smtClean="0">
                <a:hlinkClick r:id="rId5" tooltip="2019–20 coronavirus pandemic">
                  <a:extLst>
                    <a:ext uri="{A12FA001-AC4F-418D-AE19-62706E023703}">
                      <ahyp:hlinkClr xmlns="" xmlns:ahyp="http://schemas.microsoft.com/office/drawing/2018/hyperlinkcolor" xmlns:lc="http://schemas.openxmlformats.org/drawingml/2006/lockedCanvas" val="tx"/>
                    </a:ext>
                  </a:extLst>
                </a:hlinkClick>
              </a:rPr>
              <a:t>2019–20 </a:t>
            </a:r>
            <a:r>
              <a:rPr lang="en-US" sz="3400" dirty="0" err="1" smtClean="0">
                <a:hlinkClick r:id="rId5" tooltip="2019–20 coronavirus pandemic">
                  <a:extLst>
                    <a:ext uri="{A12FA001-AC4F-418D-AE19-62706E023703}">
                      <ahyp:hlinkClr xmlns="" xmlns:ahyp="http://schemas.microsoft.com/office/drawing/2018/hyperlinkcolor" xmlns:lc="http://schemas.openxmlformats.org/drawingml/2006/lockedCanvas" val="tx"/>
                    </a:ext>
                  </a:extLst>
                </a:hlinkClick>
              </a:rPr>
              <a:t>coronavirus</a:t>
            </a:r>
            <a:r>
              <a:rPr lang="en-US" sz="3400" dirty="0" smtClean="0">
                <a:hlinkClick r:id="rId5" tooltip="2019–20 coronavirus pandemic">
                  <a:extLst>
                    <a:ext uri="{A12FA001-AC4F-418D-AE19-62706E023703}">
                      <ahyp:hlinkClr xmlns="" xmlns:ahyp="http://schemas.microsoft.com/office/drawing/2018/hyperlinkcolor" xmlns:lc="http://schemas.openxmlformats.org/drawingml/2006/lockedCanvas" val="tx"/>
                    </a:ext>
                  </a:extLst>
                </a:hlinkClick>
              </a:rPr>
              <a:t> pandemic</a:t>
            </a:r>
            <a:r>
              <a:rPr lang="en-US" sz="3400" dirty="0" smtClean="0"/>
              <a:t>. Common </a:t>
            </a:r>
            <a:r>
              <a:rPr lang="en-US" sz="3400" dirty="0" smtClean="0">
                <a:hlinkClick r:id="rId6" tooltip="Symptom">
                  <a:extLst>
                    <a:ext uri="{A12FA001-AC4F-418D-AE19-62706E023703}">
                      <ahyp:hlinkClr xmlns="" xmlns:ahyp="http://schemas.microsoft.com/office/drawing/2018/hyperlinkcolor" xmlns:lc="http://schemas.openxmlformats.org/drawingml/2006/lockedCanvas" val="tx"/>
                    </a:ext>
                  </a:extLst>
                </a:hlinkClick>
              </a:rPr>
              <a:t>symptoms</a:t>
            </a:r>
            <a:r>
              <a:rPr lang="en-US" sz="3400" dirty="0" smtClean="0"/>
              <a:t> include </a:t>
            </a:r>
            <a:r>
              <a:rPr lang="en-US" sz="3400" dirty="0" smtClean="0">
                <a:hlinkClick r:id="rId7" tooltip="Fever">
                  <a:extLst>
                    <a:ext uri="{A12FA001-AC4F-418D-AE19-62706E023703}">
                      <ahyp:hlinkClr xmlns="" xmlns:ahyp="http://schemas.microsoft.com/office/drawing/2018/hyperlinkcolor" xmlns:lc="http://schemas.openxmlformats.org/drawingml/2006/lockedCanvas" val="tx"/>
                    </a:ext>
                  </a:extLst>
                </a:hlinkClick>
              </a:rPr>
              <a:t>fever</a:t>
            </a:r>
            <a:r>
              <a:rPr lang="en-US" sz="3400" dirty="0" smtClean="0"/>
              <a:t>, </a:t>
            </a:r>
            <a:r>
              <a:rPr lang="en-US" sz="3400" dirty="0" smtClean="0">
                <a:hlinkClick r:id="rId8" tooltip="Cough">
                  <a:extLst>
                    <a:ext uri="{A12FA001-AC4F-418D-AE19-62706E023703}">
                      <ahyp:hlinkClr xmlns="" xmlns:ahyp="http://schemas.microsoft.com/office/drawing/2018/hyperlinkcolor" xmlns:lc="http://schemas.openxmlformats.org/drawingml/2006/lockedCanvas" val="tx"/>
                    </a:ext>
                  </a:extLst>
                </a:hlinkClick>
              </a:rPr>
              <a:t>cough</a:t>
            </a:r>
            <a:r>
              <a:rPr lang="en-US" sz="3400" dirty="0" smtClean="0"/>
              <a:t> and </a:t>
            </a:r>
            <a:r>
              <a:rPr lang="en-US" sz="3400" dirty="0" smtClean="0">
                <a:hlinkClick r:id="rId9" tooltip="Shortness of breath">
                  <a:extLst>
                    <a:ext uri="{A12FA001-AC4F-418D-AE19-62706E023703}">
                      <ahyp:hlinkClr xmlns="" xmlns:ahyp="http://schemas.microsoft.com/office/drawing/2018/hyperlinkcolor" xmlns:lc="http://schemas.openxmlformats.org/drawingml/2006/lockedCanvas" val="tx"/>
                    </a:ext>
                  </a:extLst>
                </a:hlinkClick>
              </a:rPr>
              <a:t>shortness of breath</a:t>
            </a:r>
            <a:r>
              <a:rPr lang="en-US" sz="3400" dirty="0" smtClean="0"/>
              <a:t>. Other symptoms may include fatigue, </a:t>
            </a:r>
            <a:r>
              <a:rPr lang="en-US" sz="3400" dirty="0" smtClean="0">
                <a:hlinkClick r:id="rId10" tooltip="Myalgia">
                  <a:extLst>
                    <a:ext uri="{A12FA001-AC4F-418D-AE19-62706E023703}">
                      <ahyp:hlinkClr xmlns="" xmlns:ahyp="http://schemas.microsoft.com/office/drawing/2018/hyperlinkcolor" xmlns:lc="http://schemas.openxmlformats.org/drawingml/2006/lockedCanvas" val="tx"/>
                    </a:ext>
                  </a:extLst>
                </a:hlinkClick>
              </a:rPr>
              <a:t>muscle pain</a:t>
            </a:r>
            <a:r>
              <a:rPr lang="en-US" sz="3400" dirty="0" smtClean="0"/>
              <a:t>, </a:t>
            </a:r>
            <a:r>
              <a:rPr lang="en-US" sz="3400" dirty="0" smtClean="0">
                <a:hlinkClick r:id="rId11" tooltip="Diarrhea">
                  <a:extLst>
                    <a:ext uri="{A12FA001-AC4F-418D-AE19-62706E023703}">
                      <ahyp:hlinkClr xmlns="" xmlns:ahyp="http://schemas.microsoft.com/office/drawing/2018/hyperlinkcolor" xmlns:lc="http://schemas.openxmlformats.org/drawingml/2006/lockedCanvas" val="tx"/>
                    </a:ext>
                  </a:extLst>
                </a:hlinkClick>
              </a:rPr>
              <a:t>diarrhea</a:t>
            </a:r>
            <a:r>
              <a:rPr lang="en-US" sz="3400" dirty="0" smtClean="0"/>
              <a:t>, </a:t>
            </a:r>
            <a:r>
              <a:rPr lang="en-US" sz="3400" dirty="0" smtClean="0">
                <a:hlinkClick r:id="rId12" tooltip="Sore throat">
                  <a:extLst>
                    <a:ext uri="{A12FA001-AC4F-418D-AE19-62706E023703}">
                      <ahyp:hlinkClr xmlns="" xmlns:ahyp="http://schemas.microsoft.com/office/drawing/2018/hyperlinkcolor" xmlns:lc="http://schemas.openxmlformats.org/drawingml/2006/lockedCanvas" val="tx"/>
                    </a:ext>
                  </a:extLst>
                </a:hlinkClick>
              </a:rPr>
              <a:t>sore throat</a:t>
            </a:r>
            <a:r>
              <a:rPr lang="en-US" sz="3400" dirty="0" smtClean="0"/>
              <a:t>, </a:t>
            </a:r>
            <a:r>
              <a:rPr lang="en-US" sz="3400" dirty="0" smtClean="0">
                <a:hlinkClick r:id="rId13" tooltip="Loss of smell">
                  <a:extLst>
                    <a:ext uri="{A12FA001-AC4F-418D-AE19-62706E023703}">
                      <ahyp:hlinkClr xmlns="" xmlns:ahyp="http://schemas.microsoft.com/office/drawing/2018/hyperlinkcolor" xmlns:lc="http://schemas.openxmlformats.org/drawingml/2006/lockedCanvas" val="tx"/>
                    </a:ext>
                  </a:extLst>
                </a:hlinkClick>
              </a:rPr>
              <a:t>loss of smell</a:t>
            </a:r>
            <a:r>
              <a:rPr lang="en-US" sz="3400" dirty="0" smtClean="0"/>
              <a:t> and abdominal pain. The </a:t>
            </a:r>
            <a:r>
              <a:rPr lang="en-US" sz="3400" dirty="0" smtClean="0">
                <a:hlinkClick r:id="rId14" tooltip="Incubation period">
                  <a:extLst>
                    <a:ext uri="{A12FA001-AC4F-418D-AE19-62706E023703}">
                      <ahyp:hlinkClr xmlns="" xmlns:ahyp="http://schemas.microsoft.com/office/drawing/2018/hyperlinkcolor" xmlns:lc="http://schemas.openxmlformats.org/drawingml/2006/lockedCanvas" val="tx"/>
                    </a:ext>
                  </a:extLst>
                </a:hlinkClick>
              </a:rPr>
              <a:t>time from exposure to onset of symptoms</a:t>
            </a:r>
            <a:r>
              <a:rPr lang="en-US" sz="3400" dirty="0" smtClean="0"/>
              <a:t> is typically around five days, but may range from two to 14 days. While the majority of cases result in mild symptoms, some progress to viral </a:t>
            </a:r>
            <a:r>
              <a:rPr lang="en-US" sz="3400" dirty="0" smtClean="0">
                <a:hlinkClick r:id="rId15" tooltip="Pneumonia">
                  <a:extLst>
                    <a:ext uri="{A12FA001-AC4F-418D-AE19-62706E023703}">
                      <ahyp:hlinkClr xmlns="" xmlns:ahyp="http://schemas.microsoft.com/office/drawing/2018/hyperlinkcolor" xmlns:lc="http://schemas.openxmlformats.org/drawingml/2006/lockedCanvas" val="tx"/>
                    </a:ext>
                  </a:extLst>
                </a:hlinkClick>
              </a:rPr>
              <a:t>pneumonia</a:t>
            </a:r>
            <a:r>
              <a:rPr lang="en-US" sz="3400" dirty="0" smtClean="0"/>
              <a:t> and </a:t>
            </a:r>
            <a:r>
              <a:rPr lang="en-US" sz="3400" dirty="0" smtClean="0">
                <a:hlinkClick r:id="rId16" tooltip="Multi-organ failure">
                  <a:extLst>
                    <a:ext uri="{A12FA001-AC4F-418D-AE19-62706E023703}">
                      <ahyp:hlinkClr xmlns="" xmlns:ahyp="http://schemas.microsoft.com/office/drawing/2018/hyperlinkcolor" xmlns:lc="http://schemas.openxmlformats.org/drawingml/2006/lockedCanvas" val="tx"/>
                    </a:ext>
                  </a:extLst>
                </a:hlinkClick>
              </a:rPr>
              <a:t>multi-organ failure</a:t>
            </a:r>
            <a:r>
              <a:rPr lang="en-US" sz="3400" dirty="0" smtClean="0"/>
              <a:t>. </a:t>
            </a:r>
          </a:p>
          <a:p>
            <a:r>
              <a:rPr lang="en-US" sz="3400" dirty="0" smtClean="0"/>
              <a:t>As of 9 April 2020, more than 1.5 million </a:t>
            </a:r>
            <a:r>
              <a:rPr lang="en-US" sz="3400" dirty="0" smtClean="0">
                <a:hlinkClick r:id="rId17" tooltip="2019–20 coronavirus pandemic cases/WHO situation reports">
                  <a:extLst>
                    <a:ext uri="{A12FA001-AC4F-418D-AE19-62706E023703}">
                      <ahyp:hlinkClr xmlns="" xmlns:ahyp="http://schemas.microsoft.com/office/drawing/2018/hyperlinkcolor" xmlns:lc="http://schemas.openxmlformats.org/drawingml/2006/lockedCanvas" val="tx"/>
                    </a:ext>
                  </a:extLst>
                </a:hlinkClick>
              </a:rPr>
              <a:t>cases</a:t>
            </a:r>
            <a:r>
              <a:rPr lang="en-US" sz="3400" dirty="0" smtClean="0"/>
              <a:t> have been reported in more than 200 countries and territories, resulting in more than 90,000 </a:t>
            </a:r>
            <a:r>
              <a:rPr lang="en-US" sz="3400" dirty="0" smtClean="0">
                <a:hlinkClick r:id="rId18" tooltip="2019–20 coronavirus pandemic deaths/WHO situation reports">
                  <a:extLst>
                    <a:ext uri="{A12FA001-AC4F-418D-AE19-62706E023703}">
                      <ahyp:hlinkClr xmlns="" xmlns:ahyp="http://schemas.microsoft.com/office/drawing/2018/hyperlinkcolor" xmlns:lc="http://schemas.openxmlformats.org/drawingml/2006/lockedCanvas" val="tx"/>
                    </a:ext>
                  </a:extLst>
                </a:hlinkClick>
              </a:rPr>
              <a:t>deaths</a:t>
            </a:r>
            <a:r>
              <a:rPr lang="en-US" sz="3400" dirty="0" smtClean="0"/>
              <a:t>. More than 340,000 people have recovered. </a:t>
            </a:r>
          </a:p>
          <a:p>
            <a:endParaRPr lang="en-GB" dirty="0"/>
          </a:p>
        </p:txBody>
      </p:sp>
      <p:pic>
        <p:nvPicPr>
          <p:cNvPr id="4" name="Picture 3" descr="c0481846-wuhan_novel_coronavirus_illustration-spl.jpg"/>
          <p:cNvPicPr/>
          <p:nvPr/>
        </p:nvPicPr>
        <p:blipFill>
          <a:blip r:embed="rId19" cstate="print"/>
          <a:stretch>
            <a:fillRect/>
          </a:stretch>
        </p:blipFill>
        <p:spPr>
          <a:xfrm>
            <a:off x="3581400" y="5334000"/>
            <a:ext cx="1924575" cy="128299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52400"/>
          </a:xfrm>
        </p:spPr>
        <p:txBody>
          <a:bodyPr>
            <a:normAutofit/>
          </a:bodyPr>
          <a:lstStyle/>
          <a:p>
            <a:r>
              <a:rPr lang="en-GB" sz="200" dirty="0" smtClean="0"/>
              <a:t>.</a:t>
            </a:r>
            <a:br>
              <a:rPr lang="en-GB" sz="200" dirty="0" smtClean="0"/>
            </a:br>
            <a:endParaRPr lang="en-GB" sz="200" dirty="0"/>
          </a:p>
        </p:txBody>
      </p:sp>
      <p:sp>
        <p:nvSpPr>
          <p:cNvPr id="3" name="Content Placeholder 2"/>
          <p:cNvSpPr>
            <a:spLocks noGrp="1"/>
          </p:cNvSpPr>
          <p:nvPr>
            <p:ph idx="1"/>
          </p:nvPr>
        </p:nvSpPr>
        <p:spPr>
          <a:xfrm>
            <a:off x="457200" y="838200"/>
            <a:ext cx="8229600" cy="5736336"/>
          </a:xfrm>
        </p:spPr>
        <p:txBody>
          <a:bodyPr>
            <a:normAutofit fontScale="70000" lnSpcReduction="20000"/>
          </a:bodyPr>
          <a:lstStyle/>
          <a:p>
            <a:r>
              <a:rPr lang="en-US" dirty="0" smtClean="0"/>
              <a:t>The virus is mainly </a:t>
            </a:r>
            <a:r>
              <a:rPr lang="en-US" dirty="0" smtClean="0">
                <a:hlinkClick r:id="rId2" tooltip="Transmission (medicine)">
                  <a:extLst>
                    <a:ext uri="{A12FA001-AC4F-418D-AE19-62706E023703}">
                      <ahyp:hlinkClr xmlns="" xmlns:ahyp="http://schemas.microsoft.com/office/drawing/2018/hyperlinkcolor" xmlns:lc="http://schemas.openxmlformats.org/drawingml/2006/lockedCanvas" val="tx"/>
                    </a:ext>
                  </a:extLst>
                </a:hlinkClick>
              </a:rPr>
              <a:t>spread</a:t>
            </a:r>
            <a:r>
              <a:rPr lang="en-US" dirty="0" smtClean="0"/>
              <a:t> between people during close contact, often via </a:t>
            </a:r>
            <a:r>
              <a:rPr lang="en-US" dirty="0" smtClean="0">
                <a:hlinkClick r:id="rId3" tooltip="Respiratory droplet">
                  <a:extLst>
                    <a:ext uri="{A12FA001-AC4F-418D-AE19-62706E023703}">
                      <ahyp:hlinkClr xmlns="" xmlns:ahyp="http://schemas.microsoft.com/office/drawing/2018/hyperlinkcolor" xmlns:lc="http://schemas.openxmlformats.org/drawingml/2006/lockedCanvas" val="tx"/>
                    </a:ext>
                  </a:extLst>
                </a:hlinkClick>
              </a:rPr>
              <a:t>small droplets</a:t>
            </a:r>
            <a:r>
              <a:rPr lang="en-US" dirty="0" smtClean="0"/>
              <a:t> produced during cough, sneeze, or talk. While these droplets are produced when breathing out, they usually fall to the ground or surfaces rather than </a:t>
            </a:r>
            <a:r>
              <a:rPr lang="en-US" dirty="0" smtClean="0">
                <a:hlinkClick r:id="rId4" tooltip="Airborne disease">
                  <a:extLst>
                    <a:ext uri="{A12FA001-AC4F-418D-AE19-62706E023703}">
                      <ahyp:hlinkClr xmlns="" xmlns:ahyp="http://schemas.microsoft.com/office/drawing/2018/hyperlinkcolor" xmlns:lc="http://schemas.openxmlformats.org/drawingml/2006/lockedCanvas" val="tx"/>
                    </a:ext>
                  </a:extLst>
                </a:hlinkClick>
              </a:rPr>
              <a:t>being infectious in the air over large distances</a:t>
            </a:r>
            <a:r>
              <a:rPr lang="en-US" dirty="0" smtClean="0"/>
              <a:t>. People may also become infected by touching a contaminated surface and then their face. The virus can survive on surfaces for up to 72 hours. </a:t>
            </a:r>
            <a:r>
              <a:rPr lang="en-US" dirty="0" err="1" smtClean="0"/>
              <a:t>Coronavirus</a:t>
            </a:r>
            <a:r>
              <a:rPr lang="en-US" dirty="0" smtClean="0"/>
              <a:t> is most contagious during the first three days after onset of symptoms, although spread may be possible before symptoms appear and in later stages of the disease.</a:t>
            </a:r>
          </a:p>
          <a:p>
            <a:r>
              <a:rPr lang="en-US" dirty="0" smtClean="0"/>
              <a:t>Recommended measures to prevent infection include frequent </a:t>
            </a:r>
            <a:r>
              <a:rPr lang="en-US" dirty="0" smtClean="0">
                <a:hlinkClick r:id="rId5" tooltip="Hand washing">
                  <a:extLst>
                    <a:ext uri="{A12FA001-AC4F-418D-AE19-62706E023703}">
                      <ahyp:hlinkClr xmlns="" xmlns:ahyp="http://schemas.microsoft.com/office/drawing/2018/hyperlinkcolor" xmlns:lc="http://schemas.openxmlformats.org/drawingml/2006/lockedCanvas" val="tx"/>
                    </a:ext>
                  </a:extLst>
                </a:hlinkClick>
              </a:rPr>
              <a:t>hand washing</a:t>
            </a:r>
            <a:r>
              <a:rPr lang="en-US" dirty="0" smtClean="0"/>
              <a:t>, </a:t>
            </a:r>
            <a:r>
              <a:rPr lang="en-US" dirty="0" smtClean="0">
                <a:hlinkClick r:id="rId6" tooltip="Social distancing">
                  <a:extLst>
                    <a:ext uri="{A12FA001-AC4F-418D-AE19-62706E023703}">
                      <ahyp:hlinkClr xmlns="" xmlns:ahyp="http://schemas.microsoft.com/office/drawing/2018/hyperlinkcolor" xmlns:lc="http://schemas.openxmlformats.org/drawingml/2006/lockedCanvas" val="tx"/>
                    </a:ext>
                  </a:extLst>
                </a:hlinkClick>
              </a:rPr>
              <a:t>social distancing</a:t>
            </a:r>
            <a:r>
              <a:rPr lang="en-US" dirty="0" smtClean="0"/>
              <a:t> (maintaining physical distance from others, especially from those with symptoms), covering coughs and sneezes with a tissue or inner elbow and keeping unwashed hands away from the face. The use of </a:t>
            </a:r>
            <a:r>
              <a:rPr lang="en-US" dirty="0" smtClean="0">
                <a:hlinkClick r:id="rId7" tooltip="Surgical mask">
                  <a:extLst>
                    <a:ext uri="{A12FA001-AC4F-418D-AE19-62706E023703}">
                      <ahyp:hlinkClr xmlns="" xmlns:ahyp="http://schemas.microsoft.com/office/drawing/2018/hyperlinkcolor" xmlns:lc="http://schemas.openxmlformats.org/drawingml/2006/lockedCanvas" val="tx"/>
                    </a:ext>
                  </a:extLst>
                </a:hlinkClick>
              </a:rPr>
              <a:t>masks</a:t>
            </a:r>
            <a:r>
              <a:rPr lang="en-US" dirty="0" smtClean="0"/>
              <a:t> is recommended for those who suspect they have the virus and their caregivers. Recommendations for mask use by the general public vary, with some authorities recommending against their use, some recommending their use and others requiring their use. Currently, there is no </a:t>
            </a:r>
            <a:r>
              <a:rPr lang="en-US" dirty="0" smtClean="0">
                <a:hlinkClick r:id="rId8" tooltip="Vaccine">
                  <a:extLst>
                    <a:ext uri="{A12FA001-AC4F-418D-AE19-62706E023703}">
                      <ahyp:hlinkClr xmlns="" xmlns:ahyp="http://schemas.microsoft.com/office/drawing/2018/hyperlinkcolor" xmlns:lc="http://schemas.openxmlformats.org/drawingml/2006/lockedCanvas" val="tx"/>
                    </a:ext>
                  </a:extLst>
                </a:hlinkClick>
              </a:rPr>
              <a:t>vaccine</a:t>
            </a:r>
            <a:r>
              <a:rPr lang="en-US" dirty="0" smtClean="0"/>
              <a:t> or specific </a:t>
            </a:r>
            <a:r>
              <a:rPr lang="en-US" dirty="0" smtClean="0">
                <a:hlinkClick r:id="rId9" tooltip="Antiviral treatment">
                  <a:extLst>
                    <a:ext uri="{A12FA001-AC4F-418D-AE19-62706E023703}">
                      <ahyp:hlinkClr xmlns="" xmlns:ahyp="http://schemas.microsoft.com/office/drawing/2018/hyperlinkcolor" xmlns:lc="http://schemas.openxmlformats.org/drawingml/2006/lockedCanvas" val="tx"/>
                    </a:ext>
                  </a:extLst>
                </a:hlinkClick>
              </a:rPr>
              <a:t>antiviral treatment</a:t>
            </a:r>
            <a:r>
              <a:rPr lang="en-US" dirty="0" smtClean="0"/>
              <a:t> for COVID-19. Management involves </a:t>
            </a:r>
            <a:r>
              <a:rPr lang="en-US" dirty="0" smtClean="0">
                <a:hlinkClick r:id="rId10" tooltip="Palliative care">
                  <a:extLst>
                    <a:ext uri="{A12FA001-AC4F-418D-AE19-62706E023703}">
                      <ahyp:hlinkClr xmlns="" xmlns:ahyp="http://schemas.microsoft.com/office/drawing/2018/hyperlinkcolor" xmlns:lc="http://schemas.openxmlformats.org/drawingml/2006/lockedCanvas" val="tx"/>
                    </a:ext>
                  </a:extLst>
                </a:hlinkClick>
              </a:rPr>
              <a:t>treatment of symptoms</a:t>
            </a:r>
            <a:r>
              <a:rPr lang="en-US" dirty="0" smtClean="0"/>
              <a:t>, </a:t>
            </a:r>
            <a:r>
              <a:rPr lang="en-US" dirty="0" smtClean="0">
                <a:hlinkClick r:id="rId11" tooltip="Supportive care">
                  <a:extLst>
                    <a:ext uri="{A12FA001-AC4F-418D-AE19-62706E023703}">
                      <ahyp:hlinkClr xmlns="" xmlns:ahyp="http://schemas.microsoft.com/office/drawing/2018/hyperlinkcolor" xmlns:lc="http://schemas.openxmlformats.org/drawingml/2006/lockedCanvas" val="tx"/>
                    </a:ext>
                  </a:extLst>
                </a:hlinkClick>
              </a:rPr>
              <a:t>supportive care</a:t>
            </a:r>
            <a:r>
              <a:rPr lang="en-US" dirty="0" smtClean="0"/>
              <a:t>, </a:t>
            </a:r>
            <a:r>
              <a:rPr lang="en-US" dirty="0" smtClean="0">
                <a:hlinkClick r:id="rId12" tooltip="Isolation (health care)">
                  <a:extLst>
                    <a:ext uri="{A12FA001-AC4F-418D-AE19-62706E023703}">
                      <ahyp:hlinkClr xmlns="" xmlns:ahyp="http://schemas.microsoft.com/office/drawing/2018/hyperlinkcolor" xmlns:lc="http://schemas.openxmlformats.org/drawingml/2006/lockedCanvas" val="tx"/>
                    </a:ext>
                  </a:extLst>
                </a:hlinkClick>
              </a:rPr>
              <a:t>isolation</a:t>
            </a:r>
            <a:r>
              <a:rPr lang="en-US" dirty="0" smtClean="0"/>
              <a:t> and </a:t>
            </a:r>
            <a:r>
              <a:rPr lang="en-US" dirty="0" smtClean="0">
                <a:hlinkClick r:id="rId13" tooltip="Medical research">
                  <a:extLst>
                    <a:ext uri="{A12FA001-AC4F-418D-AE19-62706E023703}">
                      <ahyp:hlinkClr xmlns="" xmlns:ahyp="http://schemas.microsoft.com/office/drawing/2018/hyperlinkcolor" xmlns:lc="http://schemas.openxmlformats.org/drawingml/2006/lockedCanvas" val="tx"/>
                    </a:ext>
                  </a:extLst>
                </a:hlinkClick>
              </a:rPr>
              <a:t>experimental measures</a:t>
            </a:r>
            <a:r>
              <a:rPr lang="en-US" dirty="0" smtClean="0"/>
              <a:t>. </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Preventive measures against the spread of the corona virus</a:t>
            </a:r>
            <a:endParaRPr lang="en-GB" sz="2800" dirty="0"/>
          </a:p>
        </p:txBody>
      </p:sp>
      <p:sp>
        <p:nvSpPr>
          <p:cNvPr id="4" name="Content Placeholder 3"/>
          <p:cNvSpPr>
            <a:spLocks noGrp="1"/>
          </p:cNvSpPr>
          <p:nvPr>
            <p:ph sz="half" idx="2"/>
          </p:nvPr>
        </p:nvSpPr>
        <p:spPr/>
        <p:txBody>
          <a:bodyPr/>
          <a:lstStyle/>
          <a:p>
            <a:endParaRPr lang="en-US" sz="2400" dirty="0" smtClean="0"/>
          </a:p>
          <a:p>
            <a:r>
              <a:rPr lang="en-US" sz="2400" dirty="0" smtClean="0"/>
              <a:t>This </a:t>
            </a:r>
            <a:r>
              <a:rPr lang="en-US" sz="2400" dirty="0" smtClean="0"/>
              <a:t>is a pictorial representation of the measures to be taken when dealing with the corona virus also know as COVID-19 as established by the World Health Organization (WHO).</a:t>
            </a:r>
          </a:p>
          <a:p>
            <a:endParaRPr lang="en-GB" dirty="0"/>
          </a:p>
        </p:txBody>
      </p:sp>
      <p:pic>
        <p:nvPicPr>
          <p:cNvPr id="5" name="Content Placeholder 6">
            <a:extLst>
              <a:ext uri="{FF2B5EF4-FFF2-40B4-BE49-F238E27FC236}">
                <a16:creationId xmlns:a16="http://schemas.microsoft.com/office/drawing/2014/main" xmlns="" id="{4A4BEFDD-014D-48D9-A9B3-B07C4A20D14C}"/>
              </a:ext>
            </a:extLst>
          </p:cNvPr>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a:xfrm>
            <a:off x="727180" y="2249488"/>
            <a:ext cx="3498640" cy="4525962"/>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smtClean="0"/>
              <a:t/>
            </a:r>
            <a:br>
              <a:rPr lang="en-GB" b="1" dirty="0" smtClean="0"/>
            </a:br>
            <a:r>
              <a:rPr lang="en-GB" b="1" dirty="0" smtClean="0"/>
              <a:t>LITERATURE </a:t>
            </a:r>
            <a:r>
              <a:rPr lang="en-GB" b="1" dirty="0" smtClean="0"/>
              <a:t>REVIEW</a:t>
            </a:r>
            <a:br>
              <a:rPr lang="en-GB" b="1" dirty="0" smtClean="0"/>
            </a:br>
            <a:endParaRPr lang="en-GB" dirty="0"/>
          </a:p>
        </p:txBody>
      </p:sp>
      <p:sp>
        <p:nvSpPr>
          <p:cNvPr id="3" name="Content Placeholder 2"/>
          <p:cNvSpPr>
            <a:spLocks noGrp="1"/>
          </p:cNvSpPr>
          <p:nvPr>
            <p:ph sz="half" idx="1"/>
          </p:nvPr>
        </p:nvSpPr>
        <p:spPr>
          <a:xfrm>
            <a:off x="457200" y="2249424"/>
            <a:ext cx="4953000" cy="4525963"/>
          </a:xfrm>
        </p:spPr>
        <p:txBody>
          <a:bodyPr>
            <a:normAutofit fontScale="70000" lnSpcReduction="20000"/>
          </a:bodyPr>
          <a:lstStyle/>
          <a:p>
            <a:endParaRPr lang="en-GB" b="1" dirty="0" smtClean="0"/>
          </a:p>
          <a:p>
            <a:r>
              <a:rPr lang="en-GB" b="1" dirty="0" smtClean="0"/>
              <a:t>ELECRTRICAL/ELECTRONIC </a:t>
            </a:r>
            <a:r>
              <a:rPr lang="en-GB" b="1" dirty="0" smtClean="0"/>
              <a:t>ENGINNERING IN MEDICINE</a:t>
            </a:r>
          </a:p>
          <a:p>
            <a:pPr>
              <a:buNone/>
            </a:pPr>
            <a:r>
              <a:rPr lang="en-US" dirty="0" smtClean="0"/>
              <a:t>     In </a:t>
            </a:r>
            <a:r>
              <a:rPr lang="en-US" dirty="0" smtClean="0"/>
              <a:t>an era of electronic engineering, we are using electronics for various applications in medical electronics, by that we are able to modify the medical treatment. Non medical professionals may also </a:t>
            </a:r>
            <a:r>
              <a:rPr lang="en-US" dirty="0" smtClean="0">
                <a:hlinkClick r:id="rId2"/>
              </a:rPr>
              <a:t>monitor the health problems </a:t>
            </a:r>
            <a:r>
              <a:rPr lang="en-US" dirty="0" smtClean="0"/>
              <a:t>by the use of easy medical electronics. Below are the engineering applications which will be designed for medical electronics. These applications made medical field very simple and perfect identification of diseases. Medical electronics are most widely developing fields of this era. Medical electronics are finding cures for almost all diseases and to implement treatment. By using medical electronics doctors and surgeons can do medical examinations in a very smart way. Medical electronics provides sophisticated equipment with precision. A medical </a:t>
            </a:r>
            <a:r>
              <a:rPr lang="en-US" dirty="0" smtClean="0">
                <a:hlinkClick r:id="rId3"/>
              </a:rPr>
              <a:t>electronics professional</a:t>
            </a:r>
            <a:r>
              <a:rPr lang="en-US" dirty="0" smtClean="0"/>
              <a:t> is the person who deals with the operation of these medical electronics applications. Without medical electronics, it will be difficult for doctors to identify particular disease with which a person is suffering.</a:t>
            </a:r>
            <a:endParaRPr lang="en-GB" dirty="0" smtClean="0"/>
          </a:p>
          <a:p>
            <a:endParaRPr lang="en-GB" dirty="0"/>
          </a:p>
        </p:txBody>
      </p:sp>
      <p:pic>
        <p:nvPicPr>
          <p:cNvPr id="5" name="Content Placeholder 4" descr="istockphoto-1015934992-612x612.jpg"/>
          <p:cNvPicPr>
            <a:picLocks noGrp="1"/>
          </p:cNvPicPr>
          <p:nvPr>
            <p:ph sz="half" idx="2"/>
          </p:nvPr>
        </p:nvPicPr>
        <p:blipFill>
          <a:blip r:embed="rId4" cstate="print"/>
          <a:stretch>
            <a:fillRect/>
          </a:stretch>
        </p:blipFill>
        <p:spPr>
          <a:xfrm>
            <a:off x="5410200" y="2438400"/>
            <a:ext cx="3276600" cy="33528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56</TotalTime>
  <Words>1737</Words>
  <Application>Microsoft Office PowerPoint</Application>
  <PresentationFormat>On-screen Show (4:3)</PresentationFormat>
  <Paragraphs>93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Urban</vt:lpstr>
      <vt:lpstr>ENGINEERING STRATEGIES FOR HANDLING COVID-19 FOR ENVIROMENTAL HEALTH AND ECONOMIC HEALTH AND ECONOMIC SUSTAINABILITY </vt:lpstr>
      <vt:lpstr> ABSTRACT </vt:lpstr>
      <vt:lpstr>ABSTRACT</vt:lpstr>
      <vt:lpstr>INTRODUCTION   1.1     ENGINEERING IN MEDICINE</vt:lpstr>
      <vt:lpstr>. </vt:lpstr>
      <vt:lpstr>THE CORONA VIRUS</vt:lpstr>
      <vt:lpstr>. </vt:lpstr>
      <vt:lpstr>Preventive measures against the spread of the corona virus</vt:lpstr>
      <vt:lpstr> LITERATURE REVIEW </vt:lpstr>
      <vt:lpstr>ENGINEERING INVOLVEMENT IN THE COVID-19 PANDEMIC</vt:lpstr>
      <vt:lpstr>ENGINEERINGS MOST NOTABLE CONTRIBUTION TO THE COVID-19 PANDEMIC   THE VENTILATOR  </vt:lpstr>
      <vt:lpstr>FUNCTION OF A VENTILATOR </vt:lpstr>
      <vt:lpstr>Roles for engineers in the covid-19 pandemic preparedness and response.  </vt:lpstr>
      <vt:lpstr> Some notable engineering contributions </vt:lpstr>
      <vt:lpstr> Some notable engineering contributions</vt:lpstr>
      <vt:lpstr>Some notable engineering contributions</vt:lpstr>
      <vt:lpstr>IMPORTANCE OF ENGINEERING IN HANDLING A PANDEMIC</vt:lpstr>
      <vt:lpstr> WAYS ENGINEERING CAN BE APPLIED IN THE MEDICAL FIELD </vt:lpstr>
      <vt:lpstr> CONCLUSION AND RECOMMENDATIONS </vt:lpstr>
      <vt:lpstr> RECOMMENDATIONS  </vt:lpstr>
      <vt:lpstr> REFERENCE </vt:lpstr>
      <vt:lpstr>Slide 22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STRATEGIES FOR HANDLING COVID-19 FOR ENVIROMENTAL HEALTH AND ECONOMIC HEALTH AND ECONOMIC SUSTAINABILITY </dc:title>
  <dc:creator>LUDEME UFOT</dc:creator>
  <cp:lastModifiedBy>LUDEME UFOT</cp:lastModifiedBy>
  <cp:revision>1</cp:revision>
  <dcterms:created xsi:type="dcterms:W3CDTF">2020-04-13T01:55:04Z</dcterms:created>
  <dcterms:modified xsi:type="dcterms:W3CDTF">2020-04-13T02:51:57Z</dcterms:modified>
</cp:coreProperties>
</file>