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 Id="rId30" Type="http://schemas.microsoft.com/office/2016/11/relationships/changesInfo" Target="changesInfos/changesInfo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laranmi Adesanya" userId="5836006d0a63907a" providerId="LiveId" clId="{7BB466BC-3704-1242-AB6F-B28A612FBC2F}"/>
    <pc:docChg chg="custSel modSld">
      <pc:chgData name="Folaranmi Adesanya" userId="5836006d0a63907a" providerId="LiveId" clId="{7BB466BC-3704-1242-AB6F-B28A612FBC2F}" dt="2020-04-13T13:08:44.228" v="51" actId="20577"/>
      <pc:docMkLst>
        <pc:docMk/>
      </pc:docMkLst>
      <pc:sldChg chg="modSp">
        <pc:chgData name="Folaranmi Adesanya" userId="5836006d0a63907a" providerId="LiveId" clId="{7BB466BC-3704-1242-AB6F-B28A612FBC2F}" dt="2020-04-13T13:08:44.228" v="51" actId="20577"/>
        <pc:sldMkLst>
          <pc:docMk/>
          <pc:sldMk cId="3770935855" sldId="257"/>
        </pc:sldMkLst>
        <pc:spChg chg="mod">
          <ac:chgData name="Folaranmi Adesanya" userId="5836006d0a63907a" providerId="LiveId" clId="{7BB466BC-3704-1242-AB6F-B28A612FBC2F}" dt="2020-04-13T13:08:44.228" v="51" actId="20577"/>
          <ac:spMkLst>
            <pc:docMk/>
            <pc:sldMk cId="3770935855"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43809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05865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68782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0630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9F1E21-C80F-4465-9912-8AF74B25B075}" type="datetimeFigureOut">
              <a:rPr lang="en-GB" smtClean="0"/>
              <a:t>13/04/2020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56678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425607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C9F1E21-C80F-4465-9912-8AF74B25B075}" type="datetimeFigureOut">
              <a:rPr lang="en-GB" smtClean="0"/>
              <a:t>13/04/2020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350136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C9F1E21-C80F-4465-9912-8AF74B25B075}" type="datetimeFigureOut">
              <a:rPr lang="en-GB" smtClean="0"/>
              <a:t>13/04/2020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401862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F1E21-C80F-4465-9912-8AF74B25B075}" type="datetimeFigureOut">
              <a:rPr lang="en-GB" smtClean="0"/>
              <a:t>13/04/2020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238096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863554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9F1E21-C80F-4465-9912-8AF74B25B075}" type="datetimeFigureOut">
              <a:rPr lang="en-GB" smtClean="0"/>
              <a:t>13/04/2020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A13F8-963C-4297-ABF3-F61FD6103D2D}" type="slidenum">
              <a:rPr lang="en-GB" smtClean="0"/>
              <a:t>‹#›</a:t>
            </a:fld>
            <a:endParaRPr lang="en-GB"/>
          </a:p>
        </p:txBody>
      </p:sp>
    </p:spTree>
    <p:extLst>
      <p:ext uri="{BB962C8B-B14F-4D97-AF65-F5344CB8AC3E}">
        <p14:creationId xmlns:p14="http://schemas.microsoft.com/office/powerpoint/2010/main" val="175605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F1E21-C80F-4465-9912-8AF74B25B075}" type="datetimeFigureOut">
              <a:rPr lang="en-GB" smtClean="0"/>
              <a:t>13/04/2020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A13F8-963C-4297-ABF3-F61FD6103D2D}" type="slidenum">
              <a:rPr lang="en-GB" smtClean="0"/>
              <a:t>‹#›</a:t>
            </a:fld>
            <a:endParaRPr lang="en-GB"/>
          </a:p>
        </p:txBody>
      </p:sp>
    </p:spTree>
    <p:extLst>
      <p:ext uri="{BB962C8B-B14F-4D97-AF65-F5344CB8AC3E}">
        <p14:creationId xmlns:p14="http://schemas.microsoft.com/office/powerpoint/2010/main" val="81772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4824536"/>
          </a:xfrm>
        </p:spPr>
        <p:txBody>
          <a:bodyPr>
            <a:normAutofit/>
          </a:bodyPr>
          <a:lstStyle/>
          <a:p>
            <a:r>
              <a:rPr lang="en-GB" b="1" dirty="0"/>
              <a:t>ASSESSMENT OF OCCUPATIONAL HAZARDS AND DEVELOPMENT OF ENGINEERING EQUIPMENT TO SUPPORT HEALTH WORKERS AGAINST COVID-19</a:t>
            </a:r>
            <a:endParaRPr lang="en-GB" dirty="0"/>
          </a:p>
        </p:txBody>
      </p:sp>
      <p:sp>
        <p:nvSpPr>
          <p:cNvPr id="3" name="Subtitle 2"/>
          <p:cNvSpPr>
            <a:spLocks noGrp="1"/>
          </p:cNvSpPr>
          <p:nvPr>
            <p:ph type="subTitle" idx="1"/>
          </p:nvPr>
        </p:nvSpPr>
        <p:spPr>
          <a:xfrm>
            <a:off x="1371600" y="5013176"/>
            <a:ext cx="6400800" cy="1368152"/>
          </a:xfrm>
        </p:spPr>
        <p:txBody>
          <a:bodyPr>
            <a:normAutofit fontScale="85000" lnSpcReduction="10000"/>
          </a:bodyPr>
          <a:lstStyle/>
          <a:p>
            <a:r>
              <a:rPr lang="en-GB" b="1">
                <a:solidFill>
                  <a:schemeClr val="bg1">
                    <a:lumMod val="10000"/>
                  </a:schemeClr>
                </a:solidFill>
              </a:rPr>
              <a:t>By</a:t>
            </a:r>
            <a:r>
              <a:rPr lang="en-US" b="1">
                <a:solidFill>
                  <a:schemeClr val="bg1">
                    <a:lumMod val="10000"/>
                  </a:schemeClr>
                </a:solidFill>
              </a:rPr>
              <a:t> </a:t>
            </a:r>
            <a:r>
              <a:rPr lang="en-GB" b="1">
                <a:solidFill>
                  <a:schemeClr val="bg1">
                    <a:lumMod val="10000"/>
                  </a:schemeClr>
                </a:solidFill>
              </a:rPr>
              <a:t>‘LABI-ADESANYA OMOFOLARANMI FAIZ</a:t>
            </a:r>
            <a:endParaRPr lang="en-US" b="1" dirty="0">
              <a:solidFill>
                <a:schemeClr val="bg1">
                  <a:lumMod val="10000"/>
                </a:schemeClr>
              </a:solidFill>
            </a:endParaRPr>
          </a:p>
          <a:p>
            <a:endParaRPr lang="en-GB" b="1" dirty="0">
              <a:solidFill>
                <a:schemeClr val="bg1">
                  <a:lumMod val="10000"/>
                </a:schemeClr>
              </a:solidFill>
            </a:endParaRPr>
          </a:p>
          <a:p>
            <a:r>
              <a:rPr lang="en-GB" b="1">
                <a:solidFill>
                  <a:schemeClr val="bg1">
                    <a:lumMod val="10000"/>
                  </a:schemeClr>
                </a:solidFill>
              </a:rPr>
              <a:t>16/ENG0</a:t>
            </a:r>
            <a:r>
              <a:rPr lang="en-US" b="1">
                <a:solidFill>
                  <a:schemeClr val="bg1">
                    <a:lumMod val="10000"/>
                  </a:schemeClr>
                </a:solidFill>
              </a:rPr>
              <a:t>6/03</a:t>
            </a:r>
            <a:r>
              <a:rPr lang="en-GB" b="1">
                <a:solidFill>
                  <a:schemeClr val="bg1">
                    <a:lumMod val="10000"/>
                  </a:schemeClr>
                </a:solidFill>
              </a:rPr>
              <a:t>7</a:t>
            </a:r>
            <a:endParaRPr lang="en-GB" b="1" dirty="0">
              <a:solidFill>
                <a:schemeClr val="bg1">
                  <a:lumMod val="10000"/>
                </a:schemeClr>
              </a:solidFill>
            </a:endParaRPr>
          </a:p>
        </p:txBody>
      </p:sp>
    </p:spTree>
    <p:extLst>
      <p:ext uri="{BB962C8B-B14F-4D97-AF65-F5344CB8AC3E}">
        <p14:creationId xmlns:p14="http://schemas.microsoft.com/office/powerpoint/2010/main" val="3770935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ENGINEERING TECHNOLOGIES SUPPORT HEALTH WORKERS</a:t>
            </a:r>
          </a:p>
        </p:txBody>
      </p:sp>
      <p:sp>
        <p:nvSpPr>
          <p:cNvPr id="3" name="Content Placeholder 2"/>
          <p:cNvSpPr>
            <a:spLocks noGrp="1"/>
          </p:cNvSpPr>
          <p:nvPr>
            <p:ph idx="1"/>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Tree>
    <p:extLst>
      <p:ext uri="{BB962C8B-B14F-4D97-AF65-F5344CB8AC3E}">
        <p14:creationId xmlns:p14="http://schemas.microsoft.com/office/powerpoint/2010/main" val="95457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REMOTE HEALTHCARE</a:t>
            </a:r>
          </a:p>
        </p:txBody>
      </p:sp>
      <p:sp>
        <p:nvSpPr>
          <p:cNvPr id="3" name="Content Placeholder 2"/>
          <p:cNvSpPr>
            <a:spLocks noGrp="1"/>
          </p:cNvSpPr>
          <p:nvPr>
            <p:ph idx="1"/>
          </p:nvPr>
        </p:nvSpPr>
        <p:spPr/>
        <p:txBody>
          <a:bodyPr>
            <a:normAutofit fontScale="85000" lnSpcReduction="20000"/>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p>
          <a:p>
            <a:pPr algn="just"/>
            <a:r>
              <a:rPr lang="en-GB" dirty="0"/>
              <a:t>With public health experts reiterating the need for social distancing, </a:t>
            </a:r>
            <a:r>
              <a:rPr lang="en-GB" b="1" dirty="0" err="1"/>
              <a:t>tele</a:t>
            </a:r>
            <a:r>
              <a:rPr lang="en-GB" b="1" dirty="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Tree>
    <p:extLst>
      <p:ext uri="{BB962C8B-B14F-4D97-AF65-F5344CB8AC3E}">
        <p14:creationId xmlns:p14="http://schemas.microsoft.com/office/powerpoint/2010/main" val="379195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a:t>Below are 6 of the most relevant engineering solutions that enable a faster and more efficient response to the COVID-19 pandemic in the fields of:</a:t>
            </a:r>
          </a:p>
          <a:p>
            <a:pPr lvl="0"/>
            <a:r>
              <a:rPr lang="en-GB" dirty="0"/>
              <a:t>Remote Monitoring</a:t>
            </a:r>
          </a:p>
          <a:p>
            <a:pPr lvl="0"/>
            <a:r>
              <a:rPr lang="en-GB" dirty="0" err="1"/>
              <a:t>Telehealth</a:t>
            </a:r>
            <a:endParaRPr lang="en-GB" dirty="0"/>
          </a:p>
          <a:p>
            <a:pPr lvl="0"/>
            <a:r>
              <a:rPr lang="en-GB" dirty="0"/>
              <a:t>Respiratory Monitoring</a:t>
            </a:r>
          </a:p>
          <a:p>
            <a:pPr lvl="0"/>
            <a:r>
              <a:rPr lang="en-GB" dirty="0"/>
              <a:t>Digital Stethoscope</a:t>
            </a:r>
          </a:p>
          <a:p>
            <a:pPr lvl="0"/>
            <a:r>
              <a:rPr lang="en-GB" dirty="0"/>
              <a:t>Mental Health Chat bots</a:t>
            </a:r>
          </a:p>
          <a:p>
            <a:pPr lvl="0"/>
            <a:r>
              <a:rPr lang="en-GB" dirty="0"/>
              <a:t>Wearable Sensors</a:t>
            </a:r>
          </a:p>
          <a:p>
            <a:endParaRPr lang="en-GB" dirty="0"/>
          </a:p>
        </p:txBody>
      </p:sp>
    </p:spTree>
    <p:extLst>
      <p:ext uri="{BB962C8B-B14F-4D97-AF65-F5344CB8AC3E}">
        <p14:creationId xmlns:p14="http://schemas.microsoft.com/office/powerpoint/2010/main" val="569934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Prevention Measure</a:t>
            </a:r>
          </a:p>
        </p:txBody>
      </p:sp>
      <p:sp>
        <p:nvSpPr>
          <p:cNvPr id="3" name="Content Placeholder 2"/>
          <p:cNvSpPr>
            <a:spLocks noGrp="1"/>
          </p:cNvSpPr>
          <p:nvPr>
            <p:ph idx="1"/>
          </p:nvPr>
        </p:nvSpPr>
        <p:spPr/>
        <p:txBody>
          <a:bodyPr>
            <a:normAutofit fontScale="92500" lnSpcReduction="20000"/>
          </a:bodyPr>
          <a:lstStyle/>
          <a:p>
            <a:r>
              <a:rPr lang="en-GB" dirty="0"/>
              <a:t>Inside hospitals, doctors, nurses, and health staff use interactive real-time mobile apps to stay updated about infected patients and their treatment. </a:t>
            </a:r>
          </a:p>
          <a:p>
            <a:r>
              <a:rPr lang="en-GB" dirty="0"/>
              <a:t>Face masks are essential for ensuring that health workers face minimal risk of contracting the virus while performing their jobs. </a:t>
            </a:r>
          </a:p>
          <a:p>
            <a:r>
              <a:rPr lang="en-GB" dirty="0"/>
              <a:t>There is already great pressure on manufacturers of antiviral soaps and sanitizers to produce sufficient numbers in order to keep prices in check</a:t>
            </a:r>
          </a:p>
        </p:txBody>
      </p:sp>
    </p:spTree>
    <p:extLst>
      <p:ext uri="{BB962C8B-B14F-4D97-AF65-F5344CB8AC3E}">
        <p14:creationId xmlns:p14="http://schemas.microsoft.com/office/powerpoint/2010/main" val="228566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Engineering equipment that operate in the following fields could be used</a:t>
            </a:r>
          </a:p>
          <a:p>
            <a:pPr lvl="0"/>
            <a:r>
              <a:rPr lang="en-GB" dirty="0"/>
              <a:t>Disease Surveillance</a:t>
            </a:r>
          </a:p>
          <a:p>
            <a:pPr lvl="0"/>
            <a:r>
              <a:rPr lang="en-GB" dirty="0"/>
              <a:t>Air Filtration Systems</a:t>
            </a:r>
          </a:p>
          <a:p>
            <a:pPr lvl="0"/>
            <a:r>
              <a:rPr lang="en-GB" dirty="0"/>
              <a:t>Auto-Disinfectants</a:t>
            </a:r>
          </a:p>
          <a:p>
            <a:pPr lvl="0"/>
            <a:r>
              <a:rPr lang="en-GB" dirty="0"/>
              <a:t>Spit Disposal</a:t>
            </a:r>
          </a:p>
          <a:p>
            <a:pPr lvl="0"/>
            <a:r>
              <a:rPr lang="en-GB" dirty="0"/>
              <a:t>Antiviral Masks</a:t>
            </a:r>
          </a:p>
          <a:p>
            <a:endParaRPr lang="en-GB" dirty="0"/>
          </a:p>
        </p:txBody>
      </p:sp>
    </p:spTree>
    <p:extLst>
      <p:ext uri="{BB962C8B-B14F-4D97-AF65-F5344CB8AC3E}">
        <p14:creationId xmlns:p14="http://schemas.microsoft.com/office/powerpoint/2010/main" val="61245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Diagnostic Solution</a:t>
            </a:r>
          </a:p>
        </p:txBody>
      </p:sp>
      <p:sp>
        <p:nvSpPr>
          <p:cNvPr id="3" name="Content Placeholder 2"/>
          <p:cNvSpPr>
            <a:spLocks noGrp="1"/>
          </p:cNvSpPr>
          <p:nvPr>
            <p:ph idx="1"/>
          </p:nvPr>
        </p:nvSpPr>
        <p:spPr/>
        <p:txBody>
          <a:bodyPr>
            <a:normAutofit fontScale="77500" lnSpcReduction="20000"/>
          </a:bodyPr>
          <a:lstStyle/>
          <a:p>
            <a:pPr algn="just"/>
            <a:r>
              <a:rPr lang="en-GB" dirty="0"/>
              <a:t>The WHO urges all health authorities to test, detect, trace, and isolate those found to have contracted the coronavirus. </a:t>
            </a:r>
          </a:p>
          <a:p>
            <a:pPr algn="just"/>
            <a:r>
              <a:rPr lang="en-GB" dirty="0"/>
              <a:t>Home testing and diagnostic kits are essential to slow the spread of the virus. When large-scale quarantine measures are in place, virtual care, virtual medical visits, and interactive patient engagement platforms allow people to obey the measures imposed. </a:t>
            </a:r>
          </a:p>
          <a:p>
            <a:pPr algn="just"/>
            <a:r>
              <a:rPr lang="en-GB" dirty="0" err="1"/>
              <a:t>Chatbots</a:t>
            </a:r>
            <a:r>
              <a:rPr lang="en-GB" dirty="0"/>
              <a:t> and symptom checking mobile apps dispense information swiftly and in interesting ways. Contactless temperature reading guns ensure front line responders are not at risk.</a:t>
            </a:r>
          </a:p>
        </p:txBody>
      </p:sp>
    </p:spTree>
    <p:extLst>
      <p:ext uri="{BB962C8B-B14F-4D97-AF65-F5344CB8AC3E}">
        <p14:creationId xmlns:p14="http://schemas.microsoft.com/office/powerpoint/2010/main" val="2939496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Hospital Care</a:t>
            </a:r>
          </a:p>
        </p:txBody>
      </p:sp>
      <p:sp>
        <p:nvSpPr>
          <p:cNvPr id="3" name="Content Placeholder 2"/>
          <p:cNvSpPr>
            <a:spLocks noGrp="1"/>
          </p:cNvSpPr>
          <p:nvPr>
            <p:ph idx="1"/>
          </p:nvPr>
        </p:nvSpPr>
        <p:spPr/>
        <p:txBody>
          <a:bodyPr>
            <a:normAutofit fontScale="92500" lnSpcReduction="20000"/>
          </a:bodyPr>
          <a:lstStyle/>
          <a:p>
            <a:pPr algn="just"/>
            <a:r>
              <a:rPr lang="en-GB" dirty="0"/>
              <a:t>Hospitals require focused preparation and support to achieve intended patient outcomes. Artificial ventilators and bed-side health analytics significantly improve patient management. </a:t>
            </a:r>
          </a:p>
          <a:p>
            <a:pPr algn="just"/>
            <a:r>
              <a:rPr lang="en-GB" dirty="0"/>
              <a:t>Nurses and doctors working on the front lines require safety goggles, gowns, gloves, shields, and surgical-grade essentials. These include blood testing kits and devices for monitoring respiratory rate, oxygen saturation, and for efficiently testing stool samples. </a:t>
            </a:r>
          </a:p>
          <a:p>
            <a:pPr algn="just"/>
            <a:endParaRPr lang="en-GB" dirty="0"/>
          </a:p>
        </p:txBody>
      </p:sp>
    </p:spTree>
    <p:extLst>
      <p:ext uri="{BB962C8B-B14F-4D97-AF65-F5344CB8AC3E}">
        <p14:creationId xmlns:p14="http://schemas.microsoft.com/office/powerpoint/2010/main" val="370916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Hospital Care</a:t>
            </a:r>
          </a:p>
        </p:txBody>
      </p:sp>
      <p:sp>
        <p:nvSpPr>
          <p:cNvPr id="3" name="Content Placeholder 2"/>
          <p:cNvSpPr>
            <a:spLocks noGrp="1"/>
          </p:cNvSpPr>
          <p:nvPr>
            <p:ph idx="1"/>
          </p:nvPr>
        </p:nvSpPr>
        <p:spPr/>
        <p:txBody>
          <a:bodyPr>
            <a:normAutofit/>
          </a:bodyPr>
          <a:lstStyle/>
          <a:p>
            <a:pPr algn="just"/>
            <a:r>
              <a:rPr lang="en-GB" dirty="0"/>
              <a:t>Robots that navigate inside hospitals transport essential tools and medications free up time for nurses to focus on their essential tasks.</a:t>
            </a:r>
          </a:p>
          <a:p>
            <a:pPr lvl="0" algn="just"/>
            <a:r>
              <a:rPr lang="en-GB" dirty="0"/>
              <a:t>3D Printed Ventilator Valve</a:t>
            </a:r>
          </a:p>
          <a:p>
            <a:pPr lvl="0" algn="just"/>
            <a:r>
              <a:rPr lang="en-GB" dirty="0"/>
              <a:t>Artificial Cough Device</a:t>
            </a:r>
          </a:p>
          <a:p>
            <a:pPr lvl="0" algn="just"/>
            <a:r>
              <a:rPr lang="en-GB" dirty="0"/>
              <a:t>AI Algorithms For Patient Monitoring</a:t>
            </a:r>
          </a:p>
          <a:p>
            <a:pPr algn="just"/>
            <a:r>
              <a:rPr lang="en-GB" dirty="0"/>
              <a:t>Anti-Pathogen Fabric</a:t>
            </a:r>
          </a:p>
          <a:p>
            <a:pPr marL="0" indent="0" algn="just">
              <a:buNone/>
            </a:pPr>
            <a:r>
              <a:rPr lang="en-GB" dirty="0"/>
              <a:t>Could be of service</a:t>
            </a:r>
          </a:p>
        </p:txBody>
      </p:sp>
    </p:spTree>
    <p:extLst>
      <p:ext uri="{BB962C8B-B14F-4D97-AF65-F5344CB8AC3E}">
        <p14:creationId xmlns:p14="http://schemas.microsoft.com/office/powerpoint/2010/main" val="14636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safety during pandemic</a:t>
            </a:r>
          </a:p>
        </p:txBody>
      </p:sp>
      <p:sp>
        <p:nvSpPr>
          <p:cNvPr id="3" name="Content Placeholder 2"/>
          <p:cNvSpPr>
            <a:spLocks noGrp="1"/>
          </p:cNvSpPr>
          <p:nvPr>
            <p:ph idx="1"/>
          </p:nvPr>
        </p:nvSpPr>
        <p:spPr/>
        <p:txBody>
          <a:bodyPr>
            <a:normAutofit fontScale="85000" lnSpcReduction="10000"/>
          </a:bodyPr>
          <a:lstStyle/>
          <a:p>
            <a:pPr algn="just"/>
            <a:r>
              <a:rPr lang="en-GB" dirty="0"/>
              <a:t>AI-based and predictive analytics, visual representations, and simulations of any potential outbreak are powerful tools to inform the public about their safety during an epidemic. </a:t>
            </a:r>
          </a:p>
          <a:p>
            <a:pPr algn="just"/>
            <a:r>
              <a:rPr lang="en-GB" dirty="0"/>
              <a:t>Technologies to track the mobility of infected cases and robotic disinfection systems help minimize the risk of the virus spreading to frontline workers. </a:t>
            </a:r>
          </a:p>
          <a:p>
            <a:pPr algn="just"/>
            <a:r>
              <a:rPr lang="en-GB" dirty="0"/>
              <a:t>Specialized isolation units complement public health systems when hospitals reach their capacity. Doctors and nurses use mobile apps to manage stress and to have effective downtime.</a:t>
            </a:r>
          </a:p>
          <a:p>
            <a:pPr algn="just"/>
            <a:endParaRPr lang="en-GB" dirty="0"/>
          </a:p>
        </p:txBody>
      </p:sp>
    </p:spTree>
    <p:extLst>
      <p:ext uri="{BB962C8B-B14F-4D97-AF65-F5344CB8AC3E}">
        <p14:creationId xmlns:p14="http://schemas.microsoft.com/office/powerpoint/2010/main" val="409516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safety during pandemic</a:t>
            </a:r>
          </a:p>
        </p:txBody>
      </p:sp>
      <p:sp>
        <p:nvSpPr>
          <p:cNvPr id="3" name="Content Placeholder 2"/>
          <p:cNvSpPr>
            <a:spLocks noGrp="1"/>
          </p:cNvSpPr>
          <p:nvPr>
            <p:ph idx="1"/>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Disinfecting</a:t>
            </a:r>
          </a:p>
          <a:p>
            <a:pPr marL="0" lvl="0" indent="0" algn="just">
              <a:buNone/>
            </a:pPr>
            <a:r>
              <a:rPr lang="en-GB" dirty="0"/>
              <a:t>Can ensure public safety.</a:t>
            </a:r>
          </a:p>
          <a:p>
            <a:pPr algn="just"/>
            <a:endParaRPr lang="en-GB" dirty="0"/>
          </a:p>
        </p:txBody>
      </p:sp>
    </p:spTree>
    <p:extLst>
      <p:ext uri="{BB962C8B-B14F-4D97-AF65-F5344CB8AC3E}">
        <p14:creationId xmlns:p14="http://schemas.microsoft.com/office/powerpoint/2010/main" val="39930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WORKERS</a:t>
            </a:r>
          </a:p>
        </p:txBody>
      </p:sp>
      <p:sp>
        <p:nvSpPr>
          <p:cNvPr id="3" name="Content Placeholder 2"/>
          <p:cNvSpPr>
            <a:spLocks noGrp="1"/>
          </p:cNvSpPr>
          <p:nvPr>
            <p:ph idx="1"/>
          </p:nvPr>
        </p:nvSpPr>
        <p:spPr/>
        <p:txBody>
          <a:bodyPr/>
          <a:lstStyle/>
          <a:p>
            <a:pPr algn="just"/>
            <a:r>
              <a:rPr lang="en-GB" dirty="0"/>
              <a:t>A health worker is one who delivers care and services to the sick and ailing either directly as doctors and nurses or indirectly as aides, helpers, laboratory technicians, or even </a:t>
            </a:r>
            <a:r>
              <a:rPr lang="en-GB" b="1" dirty="0"/>
              <a:t>medical</a:t>
            </a:r>
            <a:r>
              <a:rPr lang="en-GB" dirty="0"/>
              <a:t> waste handlers.</a:t>
            </a:r>
          </a:p>
          <a:p>
            <a:pPr algn="just"/>
            <a:r>
              <a:rPr lang="en-GB" dirty="0"/>
              <a:t>There are approximately 59 million </a:t>
            </a:r>
            <a:r>
              <a:rPr lang="en-GB" b="1" dirty="0"/>
              <a:t>healthcare workers</a:t>
            </a:r>
            <a:r>
              <a:rPr lang="en-GB" dirty="0"/>
              <a:t> worldwide.</a:t>
            </a:r>
          </a:p>
          <a:p>
            <a:pPr marL="0" indent="0" algn="just">
              <a:buNone/>
            </a:pPr>
            <a:endParaRPr lang="en-GB" dirty="0"/>
          </a:p>
        </p:txBody>
      </p:sp>
    </p:spTree>
    <p:extLst>
      <p:ext uri="{BB962C8B-B14F-4D97-AF65-F5344CB8AC3E}">
        <p14:creationId xmlns:p14="http://schemas.microsoft.com/office/powerpoint/2010/main" val="2598068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Industry Adapting To The Lockdown</a:t>
            </a:r>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Tree>
    <p:extLst>
      <p:ext uri="{BB962C8B-B14F-4D97-AF65-F5344CB8AC3E}">
        <p14:creationId xmlns:p14="http://schemas.microsoft.com/office/powerpoint/2010/main" val="298079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a:t>Cities Adapting To The Lockdown</a:t>
            </a:r>
          </a:p>
        </p:txBody>
      </p:sp>
      <p:sp>
        <p:nvSpPr>
          <p:cNvPr id="3" name="Content Placeholder 2"/>
          <p:cNvSpPr>
            <a:spLocks noGrp="1"/>
          </p:cNvSpPr>
          <p:nvPr>
            <p:ph idx="1"/>
          </p:nvPr>
        </p:nvSpPr>
        <p:spPr/>
        <p:txBody>
          <a:bodyPr>
            <a:normAutofit fontScale="70000" lnSpcReduction="20000"/>
          </a:bodyPr>
          <a:lstStyle/>
          <a:p>
            <a:pPr algn="just"/>
            <a:r>
              <a:rPr lang="en-GB" dirty="0"/>
              <a:t>Image and video analytics play an important role in helping cities manage and handle the challenges posed by the pandemic and the resulting lockdown. </a:t>
            </a:r>
          </a:p>
          <a:p>
            <a:pPr algn="just"/>
            <a:r>
              <a:rPr lang="en-GB" dirty="0"/>
              <a:t>With billions of people living under forced quarantine, some hospitals and governments use </a:t>
            </a:r>
            <a:r>
              <a:rPr lang="en-GB" dirty="0" err="1"/>
              <a:t>geofencing</a:t>
            </a:r>
            <a:r>
              <a:rPr lang="en-GB" dirty="0"/>
              <a:t> techniques to ensure infected people obey the restrictions. </a:t>
            </a:r>
          </a:p>
          <a:p>
            <a:pPr algn="just"/>
            <a:r>
              <a:rPr lang="en-GB" dirty="0"/>
              <a:t>Mobile applications update citizens about outbreaks with interactive maps and engage with the public about other policy issues. </a:t>
            </a:r>
          </a:p>
          <a:p>
            <a:pPr algn="just"/>
            <a:r>
              <a:rPr lang="en-GB" dirty="0"/>
              <a:t>Off-site 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p>
        </p:txBody>
      </p:sp>
    </p:spTree>
    <p:extLst>
      <p:ext uri="{BB962C8B-B14F-4D97-AF65-F5344CB8AC3E}">
        <p14:creationId xmlns:p14="http://schemas.microsoft.com/office/powerpoint/2010/main" val="31444821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Cities Adapting To The Lockdown</a:t>
            </a:r>
          </a:p>
        </p:txBody>
      </p:sp>
      <p:sp>
        <p:nvSpPr>
          <p:cNvPr id="3" name="Content Placeholder 2"/>
          <p:cNvSpPr>
            <a:spLocks noGrp="1"/>
          </p:cNvSpPr>
          <p:nvPr>
            <p:ph idx="1"/>
          </p:nvPr>
        </p:nvSpPr>
        <p:spPr/>
        <p:txBody>
          <a:bodyPr>
            <a:normAutofit lnSpcReduction="10000"/>
          </a:bodyPr>
          <a:lstStyle/>
          <a:p>
            <a:pPr lvl="0"/>
            <a:r>
              <a:rPr lang="en-GB" dirty="0"/>
              <a:t>Smart Surveillance</a:t>
            </a:r>
          </a:p>
          <a:p>
            <a:pPr lvl="0"/>
            <a:r>
              <a:rPr lang="en-GB" dirty="0"/>
              <a:t>Location-Based Systems</a:t>
            </a:r>
          </a:p>
          <a:p>
            <a:pPr lvl="0"/>
            <a:r>
              <a:rPr lang="en-GB" dirty="0"/>
              <a:t>Online Civic Services</a:t>
            </a:r>
          </a:p>
          <a:p>
            <a:pPr lvl="0"/>
            <a:r>
              <a:rPr lang="en-GB" dirty="0"/>
              <a:t>Indoor Farming</a:t>
            </a:r>
          </a:p>
          <a:p>
            <a:pPr lvl="0"/>
            <a:r>
              <a:rPr lang="en-GB" dirty="0"/>
              <a:t>Autonomous Stores</a:t>
            </a:r>
          </a:p>
          <a:p>
            <a:pPr lvl="0"/>
            <a:r>
              <a:rPr lang="en-GB" dirty="0"/>
              <a:t>Prefabricated &amp; Modular Construction</a:t>
            </a:r>
          </a:p>
          <a:p>
            <a:pPr lvl="0"/>
            <a:r>
              <a:rPr lang="en-GB" dirty="0"/>
              <a:t>Sickness Mapping</a:t>
            </a:r>
          </a:p>
          <a:p>
            <a:pPr marL="0" indent="0">
              <a:buNone/>
            </a:pPr>
            <a:r>
              <a:rPr lang="en-GB" dirty="0"/>
              <a:t>Can aid a city adapt to the lockdown</a:t>
            </a:r>
          </a:p>
        </p:txBody>
      </p:sp>
    </p:spTree>
    <p:extLst>
      <p:ext uri="{BB962C8B-B14F-4D97-AF65-F5344CB8AC3E}">
        <p14:creationId xmlns:p14="http://schemas.microsoft.com/office/powerpoint/2010/main" val="146215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Individuals Adapting To The Lockdown</a:t>
            </a:r>
          </a:p>
        </p:txBody>
      </p:sp>
      <p:sp>
        <p:nvSpPr>
          <p:cNvPr id="3" name="Content Placeholder 2"/>
          <p:cNvSpPr>
            <a:spLocks noGrp="1"/>
          </p:cNvSpPr>
          <p:nvPr>
            <p:ph idx="1"/>
          </p:nvPr>
        </p:nvSpPr>
        <p:spPr/>
        <p:txBody>
          <a:bodyPr>
            <a:normAutofit fontScale="85000" lnSpcReduction="20000"/>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Tree>
    <p:extLst>
      <p:ext uri="{BB962C8B-B14F-4D97-AF65-F5344CB8AC3E}">
        <p14:creationId xmlns:p14="http://schemas.microsoft.com/office/powerpoint/2010/main" val="94858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Individuals Adapting To The Lockdown</a:t>
            </a:r>
          </a:p>
        </p:txBody>
      </p:sp>
      <p:sp>
        <p:nvSpPr>
          <p:cNvPr id="3" name="Content Placeholder 2"/>
          <p:cNvSpPr>
            <a:spLocks noGrp="1"/>
          </p:cNvSpPr>
          <p:nvPr>
            <p:ph idx="1"/>
          </p:nvPr>
        </p:nvSpPr>
        <p:spPr/>
        <p:txBody>
          <a:bodyPr>
            <a:normAutofit lnSpcReduction="10000"/>
          </a:bodyPr>
          <a:lstStyle/>
          <a:p>
            <a:pPr lvl="0"/>
            <a:r>
              <a:rPr lang="en-GB" dirty="0"/>
              <a:t>Shared Streaming &amp; Entertainment</a:t>
            </a:r>
          </a:p>
          <a:p>
            <a:pPr lvl="0"/>
            <a:r>
              <a:rPr lang="en-GB" dirty="0"/>
              <a:t>Remote Work</a:t>
            </a:r>
          </a:p>
          <a:p>
            <a:pPr lvl="0"/>
            <a:r>
              <a:rPr lang="en-GB" dirty="0"/>
              <a:t>Loneliness Management</a:t>
            </a:r>
          </a:p>
          <a:p>
            <a:pPr lvl="0"/>
            <a:r>
              <a:rPr lang="en-GB" dirty="0"/>
              <a:t>Stress &amp; Anxiety Reduction</a:t>
            </a:r>
          </a:p>
          <a:p>
            <a:pPr lvl="0"/>
            <a:r>
              <a:rPr lang="en-GB" dirty="0"/>
              <a:t>Online Learning</a:t>
            </a:r>
          </a:p>
          <a:p>
            <a:pPr lvl="0"/>
            <a:r>
              <a:rPr lang="en-GB" dirty="0"/>
              <a:t>Online Food &amp; Grocery Delivery</a:t>
            </a:r>
          </a:p>
          <a:p>
            <a:pPr lvl="0"/>
            <a:r>
              <a:rPr lang="en-GB" dirty="0"/>
              <a:t>Indoor Workouts</a:t>
            </a:r>
          </a:p>
          <a:p>
            <a:pPr marL="0" indent="0">
              <a:buNone/>
            </a:pPr>
            <a:r>
              <a:rPr lang="en-GB" dirty="0"/>
              <a:t>Aid an individual adapt to the lockdown</a:t>
            </a:r>
          </a:p>
        </p:txBody>
      </p:sp>
    </p:spTree>
    <p:extLst>
      <p:ext uri="{BB962C8B-B14F-4D97-AF65-F5344CB8AC3E}">
        <p14:creationId xmlns:p14="http://schemas.microsoft.com/office/powerpoint/2010/main" val="119860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CORONA VIRUS (COVID-19)</a:t>
            </a:r>
          </a:p>
        </p:txBody>
      </p:sp>
      <p:sp>
        <p:nvSpPr>
          <p:cNvPr id="3" name="Content Placeholder 2"/>
          <p:cNvSpPr>
            <a:spLocks noGrp="1"/>
          </p:cNvSpPr>
          <p:nvPr>
            <p:ph idx="1"/>
          </p:nvPr>
        </p:nvSpPr>
        <p:spPr>
          <a:xfrm>
            <a:off x="457200" y="1268760"/>
            <a:ext cx="8229600" cy="5472608"/>
          </a:xfrm>
        </p:spPr>
        <p:txBody>
          <a:bodyPr>
            <a:noAutofit/>
          </a:bodyPr>
          <a:lstStyle/>
          <a:p>
            <a:pPr algn="just"/>
            <a:r>
              <a:rPr lang="en-GB" sz="2400" dirty="0"/>
              <a:t>The </a:t>
            </a:r>
            <a:r>
              <a:rPr lang="en-GB" sz="2400" b="1" dirty="0"/>
              <a:t>2019–20 coronavirus pandemic</a:t>
            </a:r>
            <a:r>
              <a:rPr lang="en-GB" sz="2400" dirty="0"/>
              <a:t> is an on-going pandemic of the corona virus disease (COVID-19), caused by severe acute syndrome coronavirus 2 (SARS-CoV-2).</a:t>
            </a:r>
          </a:p>
          <a:p>
            <a:pPr algn="just"/>
            <a:r>
              <a:rPr lang="en-GB" sz="2400" dirty="0"/>
              <a:t>The outbreak started in </a:t>
            </a:r>
            <a:r>
              <a:rPr lang="en-GB" sz="2400" dirty="0">
                <a:solidFill>
                  <a:schemeClr val="tx1">
                    <a:lumMod val="95000"/>
                    <a:lumOff val="5000"/>
                  </a:schemeClr>
                </a:solidFill>
              </a:rPr>
              <a:t>Wuhan Hubei province, China, in December 2019. </a:t>
            </a:r>
          </a:p>
          <a:p>
            <a:pPr algn="just"/>
            <a:r>
              <a:rPr lang="en-GB" sz="2400" dirty="0"/>
              <a:t>The World Health Organization(WHO) declared the outbreak to be a Public Health Emergency of International Concern on 30 January 2020 and recognized it as a pandemic on 11 March 2020. </a:t>
            </a:r>
          </a:p>
          <a:p>
            <a:pPr algn="just"/>
            <a:r>
              <a:rPr lang="en-GB" sz="2400" dirty="0"/>
              <a:t>As of 8 April 2020, approximately 1.44 million cases of COVID-19 have been reported in 209 countries and territories, resulting in approximately 83,400 deaths. About 308,000 people have recovered. </a:t>
            </a:r>
          </a:p>
          <a:p>
            <a:pPr algn="just"/>
            <a:endParaRPr lang="en-GB" sz="2400" dirty="0"/>
          </a:p>
          <a:p>
            <a:pPr algn="just"/>
            <a:endParaRPr lang="en-GB" sz="2400" dirty="0"/>
          </a:p>
        </p:txBody>
      </p:sp>
    </p:spTree>
    <p:extLst>
      <p:ext uri="{BB962C8B-B14F-4D97-AF65-F5344CB8AC3E}">
        <p14:creationId xmlns:p14="http://schemas.microsoft.com/office/powerpoint/2010/main" val="2109416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COVID 19</a:t>
            </a:r>
          </a:p>
        </p:txBody>
      </p:sp>
      <p:sp>
        <p:nvSpPr>
          <p:cNvPr id="3" name="Content Placeholder 2"/>
          <p:cNvSpPr>
            <a:spLocks noGrp="1"/>
          </p:cNvSpPr>
          <p:nvPr>
            <p:ph idx="1"/>
          </p:nvPr>
        </p:nvSpPr>
        <p:spPr/>
        <p:txBody>
          <a:bodyPr>
            <a:normAutofit fontScale="77500" lnSpcReduction="20000"/>
          </a:bodyPr>
          <a:lstStyle/>
          <a:p>
            <a:pPr algn="just"/>
            <a:r>
              <a:rPr lang="en-GB" dirty="0"/>
              <a:t>The virus is mainly spread during close contact and by small droplets produced when those infected cough, sneeze or talk. </a:t>
            </a:r>
          </a:p>
          <a:p>
            <a:pPr algn="just"/>
            <a:r>
              <a:rPr lang="en-GB" dirty="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Tree>
    <p:extLst>
      <p:ext uri="{BB962C8B-B14F-4D97-AF65-F5344CB8AC3E}">
        <p14:creationId xmlns:p14="http://schemas.microsoft.com/office/powerpoint/2010/main" val="228020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COVID-19</a:t>
            </a:r>
          </a:p>
        </p:txBody>
      </p:sp>
      <p:sp>
        <p:nvSpPr>
          <p:cNvPr id="3" name="Content Placeholder 2"/>
          <p:cNvSpPr>
            <a:spLocks noGrp="1"/>
          </p:cNvSpPr>
          <p:nvPr>
            <p:ph idx="1"/>
          </p:nvPr>
        </p:nvSpPr>
        <p:spPr/>
        <p:txBody>
          <a:bodyPr>
            <a:normAutofit fontScale="77500" lnSpcReduction="20000"/>
          </a:bodyPr>
          <a:lstStyle/>
          <a:p>
            <a:pPr algn="just"/>
            <a:r>
              <a:rPr lang="en-GB" dirty="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Tree>
    <p:extLst>
      <p:ext uri="{BB962C8B-B14F-4D97-AF65-F5344CB8AC3E}">
        <p14:creationId xmlns:p14="http://schemas.microsoft.com/office/powerpoint/2010/main" val="12908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OCCUPATIONAL HAZARDS</a:t>
            </a:r>
          </a:p>
        </p:txBody>
      </p:sp>
      <p:sp>
        <p:nvSpPr>
          <p:cNvPr id="3" name="Content Placeholder 2"/>
          <p:cNvSpPr>
            <a:spLocks noGrp="1"/>
          </p:cNvSpPr>
          <p:nvPr>
            <p:ph idx="1"/>
          </p:nvPr>
        </p:nvSpPr>
        <p:spPr/>
        <p:txBody>
          <a:bodyPr>
            <a:normAutofit fontScale="92500" lnSpcReduction="20000"/>
          </a:bodyPr>
          <a:lstStyle/>
          <a:p>
            <a:pPr algn="just"/>
            <a:r>
              <a:rPr lang="en-GB" dirty="0"/>
              <a:t>Occupational hazard as a term signifies both long-term and short-term risks associated with the workplace environment and is a field of study within occupational safety and health and public health.</a:t>
            </a:r>
          </a:p>
          <a:p>
            <a:pPr algn="just"/>
            <a:r>
              <a:rPr lang="en-GB" dirty="0"/>
              <a:t>An </a:t>
            </a:r>
            <a:r>
              <a:rPr lang="en-GB" b="1" dirty="0"/>
              <a:t>occupational hazard</a:t>
            </a:r>
            <a:r>
              <a:rPr lang="en-GB" dirty="0"/>
              <a:t> is a hazard experienced in the workplace. Occupational hazards can encompass many types of hazards, including chemical hazards, biological hazards (biohazards), psychosocial hazards, and physical hazards</a:t>
            </a:r>
          </a:p>
        </p:txBody>
      </p:sp>
    </p:spTree>
    <p:extLst>
      <p:ext uri="{BB962C8B-B14F-4D97-AF65-F5344CB8AC3E}">
        <p14:creationId xmlns:p14="http://schemas.microsoft.com/office/powerpoint/2010/main" val="183332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OCCUPATION HAZRDS FACED BY HEALTH WORKERS</a:t>
            </a:r>
          </a:p>
        </p:txBody>
      </p:sp>
      <p:sp>
        <p:nvSpPr>
          <p:cNvPr id="3" name="Content Placeholder 2"/>
          <p:cNvSpPr>
            <a:spLocks noGrp="1"/>
          </p:cNvSpPr>
          <p:nvPr>
            <p:ph idx="1"/>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to</a:t>
            </a:r>
          </a:p>
          <a:p>
            <a:pPr algn="just"/>
            <a:r>
              <a:rPr lang="en-GB" dirty="0"/>
              <a:t>The 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Tree>
    <p:extLst>
      <p:ext uri="{BB962C8B-B14F-4D97-AF65-F5344CB8AC3E}">
        <p14:creationId xmlns:p14="http://schemas.microsoft.com/office/powerpoint/2010/main" val="205381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ENGINEERING EQUIPMENT</a:t>
            </a:r>
          </a:p>
        </p:txBody>
      </p:sp>
      <p:sp>
        <p:nvSpPr>
          <p:cNvPr id="3" name="Content Placeholder 2"/>
          <p:cNvSpPr>
            <a:spLocks noGrp="1"/>
          </p:cNvSpPr>
          <p:nvPr>
            <p:ph idx="1"/>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Tree>
    <p:extLst>
      <p:ext uri="{BB962C8B-B14F-4D97-AF65-F5344CB8AC3E}">
        <p14:creationId xmlns:p14="http://schemas.microsoft.com/office/powerpoint/2010/main" val="20706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ENGINEERING TECHNOLOGIES SUPPORT HEALTH WORKERS</a:t>
            </a:r>
          </a:p>
        </p:txBody>
      </p:sp>
      <p:sp>
        <p:nvSpPr>
          <p:cNvPr id="3" name="Content Placeholder 2"/>
          <p:cNvSpPr>
            <a:spLocks noGrp="1"/>
          </p:cNvSpPr>
          <p:nvPr>
            <p:ph idx="1"/>
          </p:nvPr>
        </p:nvSpPr>
        <p:spPr/>
        <p:txBody>
          <a:bodyPr/>
          <a:lstStyle/>
          <a:p>
            <a:pPr algn="just"/>
            <a:r>
              <a:rPr lang="en-GB" dirty="0"/>
              <a:t>Engineering emerging technologies could aid health workers in many ways including the eight listed below</a:t>
            </a:r>
          </a:p>
          <a:p>
            <a:pPr algn="just"/>
            <a:r>
              <a:rPr lang="en-GB" dirty="0"/>
              <a:t>Remote Healthcare</a:t>
            </a:r>
          </a:p>
          <a:p>
            <a:pPr algn="just"/>
            <a:r>
              <a:rPr lang="en-GB" dirty="0"/>
              <a:t>Prevention Measure</a:t>
            </a:r>
          </a:p>
          <a:p>
            <a:pPr algn="just"/>
            <a:r>
              <a:rPr lang="en-GB" dirty="0"/>
              <a:t>Diagnostic Solution</a:t>
            </a:r>
          </a:p>
          <a:p>
            <a:pPr algn="just"/>
            <a:r>
              <a:rPr lang="en-GB" dirty="0"/>
              <a:t>Hospital Care</a:t>
            </a:r>
          </a:p>
          <a:p>
            <a:pPr algn="just"/>
            <a:r>
              <a:rPr lang="en-GB" dirty="0"/>
              <a:t>Public safety during pandemic </a:t>
            </a:r>
          </a:p>
          <a:p>
            <a:pPr marL="0" indent="0" algn="just">
              <a:buNone/>
            </a:pPr>
            <a:endParaRPr lang="en-GB" dirty="0"/>
          </a:p>
        </p:txBody>
      </p:sp>
    </p:spTree>
    <p:extLst>
      <p:ext uri="{BB962C8B-B14F-4D97-AF65-F5344CB8AC3E}">
        <p14:creationId xmlns:p14="http://schemas.microsoft.com/office/powerpoint/2010/main" val="177003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474</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Folaranmi Adesanya</cp:lastModifiedBy>
  <cp:revision>4</cp:revision>
  <dcterms:created xsi:type="dcterms:W3CDTF">2020-04-10T23:50:41Z</dcterms:created>
  <dcterms:modified xsi:type="dcterms:W3CDTF">2020-04-13T13:08:47Z</dcterms:modified>
</cp:coreProperties>
</file>