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7" r:id="rId5"/>
    <p:sldId id="271" r:id="rId6"/>
    <p:sldId id="259" r:id="rId7"/>
    <p:sldId id="261" r:id="rId8"/>
    <p:sldId id="263" r:id="rId9"/>
    <p:sldId id="264"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49" d="100"/>
          <a:sy n="49" d="100"/>
        </p:scale>
        <p:origin x="4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88294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34520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DCBB46-E140-4C59-8F66-20DC039DBDE8}" type="slidenum">
              <a:rPr lang="aa-ET" smtClean="0"/>
              <a:t>‹#›</a:t>
            </a:fld>
            <a:endParaRPr lang="aa-E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234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1238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DCBB46-E140-4C59-8F66-20DC039DBDE8}" type="slidenum">
              <a:rPr lang="aa-ET" smtClean="0"/>
              <a:t>‹#›</a:t>
            </a:fld>
            <a:endParaRPr lang="aa-E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971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00773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176865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0911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32042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E47F8-60D8-4453-BD58-B85F2EFE3BC5}" type="datetimeFigureOut">
              <a:rPr lang="aa-ET" smtClean="0"/>
              <a:t>13/04/2020</a:t>
            </a:fld>
            <a:endParaRPr lang="aa-ET"/>
          </a:p>
        </p:txBody>
      </p:sp>
      <p:sp>
        <p:nvSpPr>
          <p:cNvPr id="5" name="Footer Placeholder 4"/>
          <p:cNvSpPr>
            <a:spLocks noGrp="1"/>
          </p:cNvSpPr>
          <p:nvPr>
            <p:ph type="ftr" sz="quarter" idx="11"/>
          </p:nvPr>
        </p:nvSpPr>
        <p:spPr/>
        <p:txBody>
          <a:bodyPr/>
          <a:lstStyle/>
          <a:p>
            <a:endParaRPr lang="aa-E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11583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128354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EE47F8-60D8-4453-BD58-B85F2EFE3BC5}" type="datetimeFigureOut">
              <a:rPr lang="aa-ET" smtClean="0"/>
              <a:t>13/04/2020</a:t>
            </a:fld>
            <a:endParaRPr lang="aa-ET"/>
          </a:p>
        </p:txBody>
      </p:sp>
      <p:sp>
        <p:nvSpPr>
          <p:cNvPr id="8" name="Footer Placeholder 7"/>
          <p:cNvSpPr>
            <a:spLocks noGrp="1"/>
          </p:cNvSpPr>
          <p:nvPr>
            <p:ph type="ftr" sz="quarter" idx="11"/>
          </p:nvPr>
        </p:nvSpPr>
        <p:spPr/>
        <p:txBody>
          <a:bodyPr/>
          <a:lstStyle/>
          <a:p>
            <a:endParaRPr lang="aa-E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286532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EE47F8-60D8-4453-BD58-B85F2EFE3BC5}" type="datetimeFigureOut">
              <a:rPr lang="aa-ET" smtClean="0"/>
              <a:t>13/04/2020</a:t>
            </a:fld>
            <a:endParaRPr lang="aa-ET"/>
          </a:p>
        </p:txBody>
      </p:sp>
      <p:sp>
        <p:nvSpPr>
          <p:cNvPr id="4" name="Footer Placeholder 3"/>
          <p:cNvSpPr>
            <a:spLocks noGrp="1"/>
          </p:cNvSpPr>
          <p:nvPr>
            <p:ph type="ftr" sz="quarter" idx="11"/>
          </p:nvPr>
        </p:nvSpPr>
        <p:spPr/>
        <p:txBody>
          <a:bodyPr/>
          <a:lstStyle/>
          <a:p>
            <a:endParaRPr lang="aa-E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420463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E47F8-60D8-4453-BD58-B85F2EFE3BC5}" type="datetimeFigureOut">
              <a:rPr lang="aa-ET" smtClean="0"/>
              <a:t>13/04/2020</a:t>
            </a:fld>
            <a:endParaRPr lang="aa-ET"/>
          </a:p>
        </p:txBody>
      </p:sp>
      <p:sp>
        <p:nvSpPr>
          <p:cNvPr id="3" name="Footer Placeholder 2"/>
          <p:cNvSpPr>
            <a:spLocks noGrp="1"/>
          </p:cNvSpPr>
          <p:nvPr>
            <p:ph type="ftr" sz="quarter" idx="11"/>
          </p:nvPr>
        </p:nvSpPr>
        <p:spPr/>
        <p:txBody>
          <a:bodyPr/>
          <a:lstStyle/>
          <a:p>
            <a:endParaRPr lang="aa-E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59555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383279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EE47F8-60D8-4453-BD58-B85F2EFE3BC5}" type="datetimeFigureOut">
              <a:rPr lang="aa-ET" smtClean="0"/>
              <a:t>13/04/2020</a:t>
            </a:fld>
            <a:endParaRPr lang="aa-ET"/>
          </a:p>
        </p:txBody>
      </p:sp>
      <p:sp>
        <p:nvSpPr>
          <p:cNvPr id="6" name="Footer Placeholder 5"/>
          <p:cNvSpPr>
            <a:spLocks noGrp="1"/>
          </p:cNvSpPr>
          <p:nvPr>
            <p:ph type="ftr" sz="quarter" idx="11"/>
          </p:nvPr>
        </p:nvSpPr>
        <p:spPr/>
        <p:txBody>
          <a:bodyPr/>
          <a:lstStyle/>
          <a:p>
            <a:endParaRPr lang="aa-E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DCBB46-E140-4C59-8F66-20DC039DBDE8}" type="slidenum">
              <a:rPr lang="aa-ET" smtClean="0"/>
              <a:t>‹#›</a:t>
            </a:fld>
            <a:endParaRPr lang="aa-ET"/>
          </a:p>
        </p:txBody>
      </p:sp>
    </p:spTree>
    <p:extLst>
      <p:ext uri="{BB962C8B-B14F-4D97-AF65-F5344CB8AC3E}">
        <p14:creationId xmlns:p14="http://schemas.microsoft.com/office/powerpoint/2010/main" val="400770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EE47F8-60D8-4453-BD58-B85F2EFE3BC5}" type="datetimeFigureOut">
              <a:rPr lang="aa-ET" smtClean="0"/>
              <a:t>13/04/2020</a:t>
            </a:fld>
            <a:endParaRPr lang="aa-E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a-E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DCBB46-E140-4C59-8F66-20DC039DBDE8}" type="slidenum">
              <a:rPr lang="aa-ET" smtClean="0"/>
              <a:t>‹#›</a:t>
            </a:fld>
            <a:endParaRPr lang="aa-ET"/>
          </a:p>
        </p:txBody>
      </p:sp>
    </p:spTree>
    <p:extLst>
      <p:ext uri="{BB962C8B-B14F-4D97-AF65-F5344CB8AC3E}">
        <p14:creationId xmlns:p14="http://schemas.microsoft.com/office/powerpoint/2010/main" val="3319031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lo.org/global/about-the-ilo/newsroom/news/WCMS_738742/lang--en/index.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tuc-csi.org/glossary#53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8DC3BE-822D-44DD-A78B-55A427B842FA}"/>
              </a:ext>
            </a:extLst>
          </p:cNvPr>
          <p:cNvSpPr>
            <a:spLocks noGrp="1"/>
          </p:cNvSpPr>
          <p:nvPr>
            <p:ph type="ctrTitle"/>
          </p:nvPr>
        </p:nvSpPr>
        <p:spPr>
          <a:xfrm>
            <a:off x="2589213" y="1019332"/>
            <a:ext cx="8915399" cy="2630774"/>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ASSESSMENT OF </a:t>
            </a:r>
            <a:r>
              <a:rPr lang="en-US" sz="3600" dirty="0">
                <a:latin typeface="Times New Roman" panose="02020603050405020304" pitchFamily="18" charset="0"/>
                <a:cs typeface="Times New Roman" panose="02020603050405020304" pitchFamily="18" charset="0"/>
              </a:rPr>
              <a:t>OCCUPATIONAL HAZARDS AND DEVELOPMENT OF ENGINEERING EQUIPMENT TO SUPPORT HEALTH WORKERS AGAINST COVID-19 </a:t>
            </a:r>
            <a:endParaRPr lang="aa-ET"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D98075F1-EB08-4991-ADDD-8D6B62DC015D}"/>
              </a:ext>
            </a:extLst>
          </p:cNvPr>
          <p:cNvSpPr>
            <a:spLocks noGrp="1"/>
          </p:cNvSpPr>
          <p:nvPr>
            <p:ph type="subTitle" idx="1"/>
          </p:nvPr>
        </p:nvSpPr>
        <p:spPr>
          <a:xfrm>
            <a:off x="2589213" y="3790335"/>
            <a:ext cx="8915399" cy="2113327"/>
          </a:xfrm>
        </p:spPr>
        <p:txBody>
          <a:bodyPr>
            <a:normAutofit/>
          </a:bodyPr>
          <a:lstStyle/>
          <a:p>
            <a:pPr algn="just">
              <a:lnSpc>
                <a:spcPct val="150000"/>
              </a:lnSpc>
            </a:pPr>
            <a:r>
              <a:rPr lang="en-US" sz="2800" dirty="0">
                <a:solidFill>
                  <a:schemeClr val="tx1"/>
                </a:solidFill>
                <a:latin typeface="+mj-lt"/>
              </a:rPr>
              <a:t>BY BAKARE SHARAFADEEN OMOGBOLAHAN 17/ENG04/014</a:t>
            </a:r>
            <a:endParaRPr lang="aa-ET" sz="2800" dirty="0">
              <a:solidFill>
                <a:schemeClr val="tx1"/>
              </a:solidFill>
              <a:latin typeface="+mj-lt"/>
            </a:endParaRPr>
          </a:p>
        </p:txBody>
      </p:sp>
    </p:spTree>
    <p:extLst>
      <p:ext uri="{BB962C8B-B14F-4D97-AF65-F5344CB8AC3E}">
        <p14:creationId xmlns:p14="http://schemas.microsoft.com/office/powerpoint/2010/main" val="363308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9D0F59-025F-4F90-BB77-26FB4B5EC389}"/>
              </a:ext>
            </a:extLst>
          </p:cNvPr>
          <p:cNvSpPr>
            <a:spLocks noGrp="1"/>
          </p:cNvSpPr>
          <p:nvPr>
            <p:ph idx="1"/>
          </p:nvPr>
        </p:nvSpPr>
        <p:spPr>
          <a:xfrm>
            <a:off x="1723869" y="344774"/>
            <a:ext cx="10155835" cy="6123482"/>
          </a:xfrm>
        </p:spPr>
        <p:txBody>
          <a:bodyPr>
            <a:normAutofit/>
          </a:bodyPr>
          <a:lstStyle/>
          <a:p>
            <a:pPr algn="just">
              <a:lnSpc>
                <a:spcPct val="150000"/>
              </a:lnSpc>
            </a:pPr>
            <a:r>
              <a:rPr lang="x-none" sz="2800" dirty="0">
                <a:latin typeface="+mj-lt"/>
              </a:rPr>
              <a:t>5. It's a challenge now to manage, a global office of people in their own homes. The technology we have now really does play up the opportunities, but it also highlights the costs and potential risks of people being atomized from their place of work.</a:t>
            </a:r>
            <a:endParaRPr lang="aa-ET" sz="2800" dirty="0">
              <a:latin typeface="+mj-lt"/>
            </a:endParaRPr>
          </a:p>
          <a:p>
            <a:pPr algn="just">
              <a:lnSpc>
                <a:spcPct val="150000"/>
              </a:lnSpc>
            </a:pPr>
            <a:r>
              <a:rPr lang="x-none" sz="2800" dirty="0">
                <a:latin typeface="+mj-lt"/>
              </a:rPr>
              <a:t>6. And for people with young children, this is an incredibly difficult time. Balancing work and family is a whole new realm of challenges. So from a personal point of view and from an economic point of view, this is nothing short of potentially disastrous for people's livelihoods and indeed for stable economies.</a:t>
            </a:r>
            <a:endParaRPr lang="aa-ET" sz="2800" dirty="0">
              <a:latin typeface="+mj-lt"/>
            </a:endParaRPr>
          </a:p>
          <a:p>
            <a:endParaRPr lang="aa-ET" dirty="0">
              <a:latin typeface="+mj-lt"/>
            </a:endParaRPr>
          </a:p>
        </p:txBody>
      </p:sp>
    </p:spTree>
    <p:extLst>
      <p:ext uri="{BB962C8B-B14F-4D97-AF65-F5344CB8AC3E}">
        <p14:creationId xmlns:p14="http://schemas.microsoft.com/office/powerpoint/2010/main" val="233202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2697D8-7E3A-4856-B8CE-DAB9B788AFF9}"/>
              </a:ext>
            </a:extLst>
          </p:cNvPr>
          <p:cNvSpPr>
            <a:spLocks noGrp="1"/>
          </p:cNvSpPr>
          <p:nvPr>
            <p:ph idx="1"/>
          </p:nvPr>
        </p:nvSpPr>
        <p:spPr>
          <a:xfrm>
            <a:off x="1701384" y="352269"/>
            <a:ext cx="9803228" cy="6145967"/>
          </a:xfrm>
        </p:spPr>
        <p:txBody>
          <a:bodyPr/>
          <a:lstStyle/>
          <a:p>
            <a:r>
              <a:rPr lang="x-none" sz="2800" dirty="0">
                <a:latin typeface="+mj-lt"/>
              </a:rPr>
              <a:t>7. there are many businesses who have simply taken an opportunity to lay off staff. In some cases, they are taking government support and still laying off staff</a:t>
            </a:r>
            <a:r>
              <a:rPr lang="en-US" sz="2800" dirty="0">
                <a:latin typeface="+mj-lt"/>
              </a:rPr>
              <a:t>, </a:t>
            </a:r>
            <a:r>
              <a:rPr lang="x-none" sz="2800" dirty="0">
                <a:latin typeface="+mj-lt"/>
              </a:rPr>
              <a:t>where the factories and retail outlets and services are shutting down, people often have far too little sick pay, if any at all. Wage and job guarantees are lacking. The International Labor Organization (ILO) says we could</a:t>
            </a:r>
            <a:r>
              <a:rPr lang="x-none" sz="2800" dirty="0">
                <a:solidFill>
                  <a:schemeClr val="tx1"/>
                </a:solidFill>
                <a:latin typeface="+mj-lt"/>
                <a:hlinkClick r:id="rId2">
                  <a:extLst>
                    <a:ext uri="{A12FA001-AC4F-418D-AE19-62706E023703}">
                      <ahyp:hlinkClr xmlns:ahyp="http://schemas.microsoft.com/office/drawing/2018/hyperlinkcolor" xmlns="" val="tx"/>
                    </a:ext>
                  </a:extLst>
                </a:hlinkClick>
              </a:rPr>
              <a:t> lose up to 25 million jobs worldwide</a:t>
            </a:r>
            <a:r>
              <a:rPr lang="x-none" sz="2800" dirty="0">
                <a:solidFill>
                  <a:schemeClr val="tx1"/>
                </a:solidFill>
                <a:latin typeface="+mj-lt"/>
              </a:rPr>
              <a:t> </a:t>
            </a:r>
            <a:r>
              <a:rPr lang="x-none" sz="2800" dirty="0">
                <a:latin typeface="+mj-lt"/>
              </a:rPr>
              <a:t>– and depending on the timeframe, it could be worse than that.</a:t>
            </a:r>
            <a:endParaRPr lang="aa-ET" sz="2800" dirty="0">
              <a:latin typeface="+mj-lt"/>
            </a:endParaRPr>
          </a:p>
          <a:p>
            <a:r>
              <a:rPr lang="x-none" sz="2800" dirty="0">
                <a:latin typeface="+mj-lt"/>
              </a:rPr>
              <a:t>8. </a:t>
            </a:r>
            <a:r>
              <a:rPr lang="en-US" sz="2800" dirty="0">
                <a:latin typeface="+mj-lt"/>
              </a:rPr>
              <a:t>O</a:t>
            </a:r>
            <a:r>
              <a:rPr lang="x-none" sz="2800" dirty="0">
                <a:latin typeface="+mj-lt"/>
              </a:rPr>
              <a:t>nly 50% of countries are providing free public healthcare – that is a glaring gap. And if that's the case in the richer world, then in developing economies where the virus is only just starting to spread, the health fallout could be disastrous.</a:t>
            </a:r>
            <a:endParaRPr lang="aa-ET" sz="2800" dirty="0">
              <a:latin typeface="+mj-lt"/>
            </a:endParaRPr>
          </a:p>
          <a:p>
            <a:endParaRPr lang="aa-ET" dirty="0"/>
          </a:p>
        </p:txBody>
      </p:sp>
    </p:spTree>
    <p:extLst>
      <p:ext uri="{BB962C8B-B14F-4D97-AF65-F5344CB8AC3E}">
        <p14:creationId xmlns:p14="http://schemas.microsoft.com/office/powerpoint/2010/main" val="349568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AC254-5604-45C9-99C4-FBF91035C0DF}"/>
              </a:ext>
            </a:extLst>
          </p:cNvPr>
          <p:cNvSpPr>
            <a:spLocks noGrp="1"/>
          </p:cNvSpPr>
          <p:nvPr>
            <p:ph type="title"/>
          </p:nvPr>
        </p:nvSpPr>
        <p:spPr>
          <a:xfrm>
            <a:off x="2592925" y="194873"/>
            <a:ext cx="8911687" cy="689548"/>
          </a:xfrm>
        </p:spPr>
        <p:txBody>
          <a:bodyPr/>
          <a:lstStyle/>
          <a:p>
            <a:r>
              <a:rPr lang="en-US" dirty="0"/>
              <a:t>RECOMMENDATIONS</a:t>
            </a:r>
            <a:endParaRPr lang="aa-ET" dirty="0"/>
          </a:p>
        </p:txBody>
      </p:sp>
      <p:sp>
        <p:nvSpPr>
          <p:cNvPr id="3" name="Content Placeholder 2">
            <a:extLst>
              <a:ext uri="{FF2B5EF4-FFF2-40B4-BE49-F238E27FC236}">
                <a16:creationId xmlns:a16="http://schemas.microsoft.com/office/drawing/2014/main" xmlns="" id="{E0AA183C-9F28-4863-B6FC-AB6F69A295EE}"/>
              </a:ext>
            </a:extLst>
          </p:cNvPr>
          <p:cNvSpPr>
            <a:spLocks noGrp="1"/>
          </p:cNvSpPr>
          <p:nvPr>
            <p:ph idx="1"/>
          </p:nvPr>
        </p:nvSpPr>
        <p:spPr>
          <a:xfrm>
            <a:off x="2589212" y="884421"/>
            <a:ext cx="8915400" cy="5973579"/>
          </a:xfrm>
        </p:spPr>
        <p:txBody>
          <a:bodyPr>
            <a:normAutofit fontScale="92500" lnSpcReduction="10000"/>
          </a:bodyPr>
          <a:lstStyle/>
          <a:p>
            <a:pPr algn="just">
              <a:lnSpc>
                <a:spcPct val="150000"/>
              </a:lnSpc>
            </a:pPr>
            <a:r>
              <a:rPr lang="x-none" sz="2800" dirty="0">
                <a:latin typeface="+mj-lt"/>
              </a:rPr>
              <a:t>1. Familiarize personnel with technical updates on COVID-19 and provide appropriate tools to assess, triage, test and treat patients and to share infection prevention and control information with patients and the public;</a:t>
            </a:r>
            <a:endParaRPr lang="aa-ET" sz="2800" dirty="0">
              <a:latin typeface="+mj-lt"/>
            </a:endParaRPr>
          </a:p>
          <a:p>
            <a:pPr algn="just">
              <a:lnSpc>
                <a:spcPct val="150000"/>
              </a:lnSpc>
            </a:pPr>
            <a:r>
              <a:rPr lang="x-none" sz="2800" dirty="0">
                <a:latin typeface="+mj-lt"/>
              </a:rPr>
              <a:t>2. As needed, provide with appropriate security measures for personal safety and provide a blame-free environment for workers to report on incidents, such as exposures to blood or bodily fluids from the respiratory system or to cases of violence, and to adopt measures for immediate follow-up, including support to victims;</a:t>
            </a:r>
            <a:endParaRPr lang="aa-ET" sz="2800" dirty="0">
              <a:latin typeface="+mj-lt"/>
            </a:endParaRPr>
          </a:p>
          <a:p>
            <a:endParaRPr lang="aa-ET" dirty="0"/>
          </a:p>
        </p:txBody>
      </p:sp>
    </p:spTree>
    <p:extLst>
      <p:ext uri="{BB962C8B-B14F-4D97-AF65-F5344CB8AC3E}">
        <p14:creationId xmlns:p14="http://schemas.microsoft.com/office/powerpoint/2010/main" val="159839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7FBE21AA-4394-4F07-8932-9AB41AE9BD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5213" y="659511"/>
            <a:ext cx="10054590" cy="5700847"/>
          </a:xfrm>
          <a:prstGeom prst="rect">
            <a:avLst/>
          </a:prstGeom>
        </p:spPr>
      </p:pic>
      <p:sp>
        <p:nvSpPr>
          <p:cNvPr id="9" name="Content Placeholder 8">
            <a:extLst>
              <a:ext uri="{FF2B5EF4-FFF2-40B4-BE49-F238E27FC236}">
                <a16:creationId xmlns:a16="http://schemas.microsoft.com/office/drawing/2014/main" xmlns="" id="{90F21912-95C7-473F-89CB-13099A50B821}"/>
              </a:ext>
            </a:extLst>
          </p:cNvPr>
          <p:cNvSpPr>
            <a:spLocks noGrp="1"/>
          </p:cNvSpPr>
          <p:nvPr>
            <p:ph idx="1"/>
          </p:nvPr>
        </p:nvSpPr>
        <p:spPr/>
        <p:txBody>
          <a:bodyPr/>
          <a:lstStyle/>
          <a:p>
            <a:endParaRPr lang="aa-ET"/>
          </a:p>
        </p:txBody>
      </p:sp>
    </p:spTree>
    <p:extLst>
      <p:ext uri="{BB962C8B-B14F-4D97-AF65-F5344CB8AC3E}">
        <p14:creationId xmlns:p14="http://schemas.microsoft.com/office/powerpoint/2010/main" val="99253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30123F-1BE7-4B05-A553-C16022A310C1}"/>
              </a:ext>
            </a:extLst>
          </p:cNvPr>
          <p:cNvSpPr>
            <a:spLocks noGrp="1"/>
          </p:cNvSpPr>
          <p:nvPr>
            <p:ph idx="1"/>
          </p:nvPr>
        </p:nvSpPr>
        <p:spPr>
          <a:xfrm>
            <a:off x="1641423" y="337279"/>
            <a:ext cx="10155836" cy="6100996"/>
          </a:xfrm>
        </p:spPr>
        <p:txBody>
          <a:bodyPr/>
          <a:lstStyle/>
          <a:p>
            <a:pPr algn="just">
              <a:lnSpc>
                <a:spcPct val="150000"/>
              </a:lnSpc>
            </a:pPr>
            <a:r>
              <a:rPr lang="x-none" sz="2800" dirty="0">
                <a:latin typeface="+mj-lt"/>
              </a:rPr>
              <a:t>3. Advise workers on self-assessment, symptom reporting and staying home when ill, maintain appropriate working hours with breaks, consult with health workers on occupational safety and health aspects of their work and notify the labour inspectorate of cases of occupational diseases.</a:t>
            </a:r>
            <a:endParaRPr lang="aa-ET" sz="2800" dirty="0">
              <a:latin typeface="+mj-lt"/>
            </a:endParaRPr>
          </a:p>
          <a:p>
            <a:pPr algn="just">
              <a:lnSpc>
                <a:spcPct val="150000"/>
              </a:lnSpc>
            </a:pPr>
            <a:r>
              <a:rPr lang="x-none" sz="2800" dirty="0">
                <a:latin typeface="+mj-lt"/>
              </a:rPr>
              <a:t>4. Workers are not be required to return to a work situation where there is continuing or serious danger to life or health, until the employer has taken any necessary remedial action.</a:t>
            </a:r>
            <a:endParaRPr lang="aa-ET" sz="2800" dirty="0">
              <a:latin typeface="+mj-lt"/>
            </a:endParaRPr>
          </a:p>
          <a:p>
            <a:endParaRPr lang="aa-ET" dirty="0"/>
          </a:p>
        </p:txBody>
      </p:sp>
    </p:spTree>
    <p:extLst>
      <p:ext uri="{BB962C8B-B14F-4D97-AF65-F5344CB8AC3E}">
        <p14:creationId xmlns:p14="http://schemas.microsoft.com/office/powerpoint/2010/main" val="170471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4B19FE-A2C6-4065-ADC9-80B499841315}"/>
              </a:ext>
            </a:extLst>
          </p:cNvPr>
          <p:cNvSpPr>
            <a:spLocks noGrp="1"/>
          </p:cNvSpPr>
          <p:nvPr>
            <p:ph idx="1"/>
          </p:nvPr>
        </p:nvSpPr>
        <p:spPr>
          <a:xfrm>
            <a:off x="1648918" y="389743"/>
            <a:ext cx="10155836" cy="6100997"/>
          </a:xfrm>
        </p:spPr>
        <p:txBody>
          <a:bodyPr/>
          <a:lstStyle/>
          <a:p>
            <a:pPr algn="just">
              <a:lnSpc>
                <a:spcPct val="150000"/>
              </a:lnSpc>
            </a:pPr>
            <a:r>
              <a:rPr lang="x-none" sz="2800" dirty="0">
                <a:latin typeface="+mj-lt"/>
              </a:rPr>
              <a:t>5. Allow workers to exercise the right to remove themselves from a work situation that they have reasonable justification to believe presents an imminent and serious danger to their life or health. When a health worker exercises this right, they shall be protected from any undue consequences.</a:t>
            </a:r>
            <a:endParaRPr lang="aa-ET" sz="2800" dirty="0">
              <a:latin typeface="+mj-lt"/>
            </a:endParaRPr>
          </a:p>
          <a:p>
            <a:pPr algn="just">
              <a:lnSpc>
                <a:spcPct val="150000"/>
              </a:lnSpc>
            </a:pPr>
            <a:r>
              <a:rPr lang="x-none" sz="2800" dirty="0">
                <a:latin typeface="+mj-lt"/>
              </a:rPr>
              <a:t>6. Honour the right to compensation, rehabilitation and curative services if infected with COVID-19 following exposure in the workplace. This would be considered occupational exposure and resulting illness would be considered an occupational disease,</a:t>
            </a:r>
            <a:endParaRPr lang="aa-ET" sz="2800" dirty="0">
              <a:latin typeface="+mj-lt"/>
            </a:endParaRPr>
          </a:p>
          <a:p>
            <a:endParaRPr lang="aa-ET" dirty="0"/>
          </a:p>
        </p:txBody>
      </p:sp>
    </p:spTree>
    <p:extLst>
      <p:ext uri="{BB962C8B-B14F-4D97-AF65-F5344CB8AC3E}">
        <p14:creationId xmlns:p14="http://schemas.microsoft.com/office/powerpoint/2010/main" val="2294723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F6F79C-8B02-41D8-9665-E48C32366D02}"/>
              </a:ext>
            </a:extLst>
          </p:cNvPr>
          <p:cNvSpPr>
            <a:spLocks noGrp="1"/>
          </p:cNvSpPr>
          <p:nvPr>
            <p:ph type="title"/>
          </p:nvPr>
        </p:nvSpPr>
        <p:spPr/>
        <p:txBody>
          <a:bodyPr/>
          <a:lstStyle/>
          <a:p>
            <a:r>
              <a:rPr lang="en-US" dirty="0"/>
              <a:t>CONCLUSION</a:t>
            </a:r>
            <a:endParaRPr lang="aa-ET" dirty="0"/>
          </a:p>
        </p:txBody>
      </p:sp>
      <p:sp>
        <p:nvSpPr>
          <p:cNvPr id="3" name="Content Placeholder 2">
            <a:extLst>
              <a:ext uri="{FF2B5EF4-FFF2-40B4-BE49-F238E27FC236}">
                <a16:creationId xmlns:a16="http://schemas.microsoft.com/office/drawing/2014/main" xmlns="" id="{67FCBCDF-EBB7-439E-BA5A-F8A4C06E7C5C}"/>
              </a:ext>
            </a:extLst>
          </p:cNvPr>
          <p:cNvSpPr>
            <a:spLocks noGrp="1"/>
          </p:cNvSpPr>
          <p:nvPr>
            <p:ph idx="1"/>
          </p:nvPr>
        </p:nvSpPr>
        <p:spPr/>
        <p:txBody>
          <a:bodyPr>
            <a:normAutofit fontScale="92500"/>
          </a:bodyPr>
          <a:lstStyle/>
          <a:p>
            <a:pPr algn="just">
              <a:lnSpc>
                <a:spcPct val="150000"/>
              </a:lnSpc>
            </a:pPr>
            <a:r>
              <a:rPr lang="x-none" sz="2800" dirty="0">
                <a:latin typeface="+mj-lt"/>
              </a:rPr>
              <a:t>This  study  showed  that  majority  of  the government  health  workers had  high occupational  hazard  risk,  poor  compliance  to occupational  safety  measures  despite  high awareness of OHS.  Clinical health  workers and health  workers  with  more  than  10  years experience had better awareness of OHS.</a:t>
            </a:r>
            <a:endParaRPr lang="aa-ET" sz="2800" dirty="0">
              <a:latin typeface="+mj-lt"/>
            </a:endParaRPr>
          </a:p>
          <a:p>
            <a:r>
              <a:rPr lang="x-none" sz="2800" dirty="0">
                <a:latin typeface="+mj-lt"/>
              </a:rPr>
              <a:t> </a:t>
            </a:r>
            <a:endParaRPr lang="aa-ET" sz="2800" dirty="0">
              <a:latin typeface="+mj-lt"/>
            </a:endParaRPr>
          </a:p>
          <a:p>
            <a:endParaRPr lang="aa-ET" dirty="0"/>
          </a:p>
        </p:txBody>
      </p:sp>
    </p:spTree>
    <p:extLst>
      <p:ext uri="{BB962C8B-B14F-4D97-AF65-F5344CB8AC3E}">
        <p14:creationId xmlns:p14="http://schemas.microsoft.com/office/powerpoint/2010/main" val="1589441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A4A8314-FD9B-46E6-A067-E72E5CF8A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684" y="0"/>
            <a:ext cx="10444316" cy="6858000"/>
          </a:xfrm>
          <a:prstGeom prst="rect">
            <a:avLst/>
          </a:prstGeom>
        </p:spPr>
      </p:pic>
    </p:spTree>
    <p:extLst>
      <p:ext uri="{BB962C8B-B14F-4D97-AF65-F5344CB8AC3E}">
        <p14:creationId xmlns:p14="http://schemas.microsoft.com/office/powerpoint/2010/main" val="147954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FFC10D-3C83-40E8-8653-74694AAF93F7}"/>
              </a:ext>
            </a:extLst>
          </p:cNvPr>
          <p:cNvSpPr>
            <a:spLocks noGrp="1"/>
          </p:cNvSpPr>
          <p:nvPr>
            <p:ph idx="1"/>
          </p:nvPr>
        </p:nvSpPr>
        <p:spPr>
          <a:xfrm>
            <a:off x="2001187" y="1349115"/>
            <a:ext cx="9503425" cy="4562107"/>
          </a:xfrm>
        </p:spPr>
        <p:txBody>
          <a:bodyPr>
            <a:normAutofit fontScale="85000" lnSpcReduction="20000"/>
          </a:bodyPr>
          <a:lstStyle/>
          <a:p>
            <a:pPr algn="just">
              <a:lnSpc>
                <a:spcPct val="170000"/>
              </a:lnSpc>
            </a:pPr>
            <a:r>
              <a:rPr lang="en-US" sz="2800" dirty="0">
                <a:latin typeface="Times New Roman" panose="02020603050405020304" pitchFamily="18" charset="0"/>
                <a:cs typeface="Times New Roman" panose="02020603050405020304" pitchFamily="18" charset="0"/>
              </a:rPr>
              <a:t>C</a:t>
            </a:r>
            <a:r>
              <a:rPr lang="x-none" sz="2800" dirty="0">
                <a:latin typeface="Times New Roman" panose="02020603050405020304" pitchFamily="18" charset="0"/>
                <a:cs typeface="Times New Roman" panose="02020603050405020304" pitchFamily="18" charset="0"/>
              </a:rPr>
              <a:t>oronaviruses are a family of viruses that cause illnesses ranging from the common cold to more severe diseases such as severe acute respiratory syndrome (SARS) and the Middle East respiratory syndrome (MERS). These viruses were originally transmitted from animals to people. SARS, for instance, was transmitted from civet cats to humans while MERS moved to humans from a type of camel. Several known coronaviruses are circulating in animals that have not yet infected humans.</a:t>
            </a:r>
            <a:endParaRPr lang="aa-E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67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9129D-5C88-4010-AB3A-6E4DAA056A22}"/>
              </a:ext>
            </a:extLst>
          </p:cNvPr>
          <p:cNvSpPr>
            <a:spLocks noGrp="1"/>
          </p:cNvSpPr>
          <p:nvPr>
            <p:ph type="title"/>
          </p:nvPr>
        </p:nvSpPr>
        <p:spPr/>
        <p:txBody>
          <a:bodyPr/>
          <a:lstStyle/>
          <a:p>
            <a:endParaRPr lang="aa-ET"/>
          </a:p>
        </p:txBody>
      </p:sp>
      <p:pic>
        <p:nvPicPr>
          <p:cNvPr id="5" name="Content Placeholder 4">
            <a:extLst>
              <a:ext uri="{FF2B5EF4-FFF2-40B4-BE49-F238E27FC236}">
                <a16:creationId xmlns:a16="http://schemas.microsoft.com/office/drawing/2014/main" xmlns="" id="{45DB04A6-65EB-47C2-A528-59BC744171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2105" y="727024"/>
            <a:ext cx="8924966" cy="5214807"/>
          </a:xfrm>
        </p:spPr>
      </p:pic>
    </p:spTree>
    <p:extLst>
      <p:ext uri="{BB962C8B-B14F-4D97-AF65-F5344CB8AC3E}">
        <p14:creationId xmlns:p14="http://schemas.microsoft.com/office/powerpoint/2010/main" val="395286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CB49FD-37BC-45C1-81A8-ECF91BFB3EF9}"/>
              </a:ext>
            </a:extLst>
          </p:cNvPr>
          <p:cNvSpPr>
            <a:spLocks noGrp="1"/>
          </p:cNvSpPr>
          <p:nvPr>
            <p:ph idx="1"/>
          </p:nvPr>
        </p:nvSpPr>
        <p:spPr>
          <a:xfrm>
            <a:off x="1888761" y="1161737"/>
            <a:ext cx="10013429" cy="5299023"/>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In January 2020 the World Health Organization (WHO) declared the outbreak of a new coronavirus disease in Hubei Province, China to be a Public Health Emergency of International Concern. WHO stated there is</a:t>
            </a:r>
            <a:r>
              <a:rPr lang="en-US" sz="2800" dirty="0">
                <a:latin typeface="Times New Roman" panose="02020603050405020304" pitchFamily="18" charset="0"/>
                <a:cs typeface="Times New Roman" panose="02020603050405020304" pitchFamily="18" charset="0"/>
              </a:rPr>
              <a:t> in</a:t>
            </a:r>
            <a:r>
              <a:rPr lang="x-none" sz="2800" dirty="0">
                <a:latin typeface="Times New Roman" panose="02020603050405020304" pitchFamily="18" charset="0"/>
                <a:cs typeface="Times New Roman" panose="02020603050405020304" pitchFamily="18" charset="0"/>
              </a:rPr>
              <a:t> high risk of the 2019 coronavirus disease (COVID-19) spreading to other countries around the world.</a:t>
            </a:r>
            <a:endParaRPr lang="aa-ET"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WHO and public health authorities around the world are taking action to contain the COVID-19 outbreak. However, long term success cannot be taken for granted. All sections of our society – including businesses and employers – must play a role if we are to stop the spread of this disease.</a:t>
            </a:r>
            <a:endParaRPr lang="aa-ET" sz="2800" dirty="0">
              <a:latin typeface="Times New Roman" panose="02020603050405020304" pitchFamily="18" charset="0"/>
              <a:cs typeface="Times New Roman" panose="02020603050405020304" pitchFamily="18" charset="0"/>
            </a:endParaRPr>
          </a:p>
          <a:p>
            <a:endParaRPr lang="aa-ET" dirty="0"/>
          </a:p>
        </p:txBody>
      </p:sp>
    </p:spTree>
    <p:extLst>
      <p:ext uri="{BB962C8B-B14F-4D97-AF65-F5344CB8AC3E}">
        <p14:creationId xmlns:p14="http://schemas.microsoft.com/office/powerpoint/2010/main" val="314761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89C49790-0542-4641-9CBE-255303A117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3003" y="553284"/>
            <a:ext cx="6556072" cy="5680923"/>
          </a:xfrm>
        </p:spPr>
      </p:pic>
    </p:spTree>
    <p:extLst>
      <p:ext uri="{BB962C8B-B14F-4D97-AF65-F5344CB8AC3E}">
        <p14:creationId xmlns:p14="http://schemas.microsoft.com/office/powerpoint/2010/main" val="241856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E6620D-8EE4-4E9E-B4FF-B5A821555EE4}"/>
              </a:ext>
            </a:extLst>
          </p:cNvPr>
          <p:cNvSpPr>
            <a:spLocks noGrp="1"/>
          </p:cNvSpPr>
          <p:nvPr>
            <p:ph idx="1"/>
          </p:nvPr>
        </p:nvSpPr>
        <p:spPr>
          <a:xfrm>
            <a:off x="1663908" y="352269"/>
            <a:ext cx="9840704" cy="6160957"/>
          </a:xfrm>
        </p:spPr>
        <p:txBody>
          <a:bodyPr/>
          <a:lstStyle/>
          <a:p>
            <a:r>
              <a:rPr lang="x-none" sz="2800" dirty="0"/>
              <a:t>How COVID-19 spreads</a:t>
            </a:r>
            <a:endParaRPr lang="en-US" sz="2800" dirty="0"/>
          </a:p>
          <a:p>
            <a:pPr algn="just">
              <a:lnSpc>
                <a:spcPct val="150000"/>
              </a:lnSpc>
            </a:pPr>
            <a:r>
              <a:rPr lang="x-none" sz="2800" dirty="0">
                <a:latin typeface="+mj-lt"/>
              </a:rPr>
              <a:t>When someone who has COVID-19 coughs or exhales they release droplets of infected fluid. Most of these droplets fall on nearby surfaces and objects - such as desks, tables or telephones. People could catch COVID-19 by touching contaminated surfaces or objects – and then touching their eyes, nose or mouth. If they are standing within one meter of a person with COVID-19 they can catch it by breathing in droplets coughed out or exhaled by them. </a:t>
            </a:r>
            <a:endParaRPr lang="aa-ET" sz="2800" dirty="0">
              <a:latin typeface="+mj-lt"/>
            </a:endParaRPr>
          </a:p>
          <a:p>
            <a:endParaRPr lang="aa-ET" dirty="0"/>
          </a:p>
        </p:txBody>
      </p:sp>
    </p:spTree>
    <p:extLst>
      <p:ext uri="{BB962C8B-B14F-4D97-AF65-F5344CB8AC3E}">
        <p14:creationId xmlns:p14="http://schemas.microsoft.com/office/powerpoint/2010/main" val="417401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F76376-B344-46CB-A13D-338ECE62727A}"/>
              </a:ext>
            </a:extLst>
          </p:cNvPr>
          <p:cNvSpPr>
            <a:spLocks noGrp="1"/>
          </p:cNvSpPr>
          <p:nvPr>
            <p:ph idx="1"/>
          </p:nvPr>
        </p:nvSpPr>
        <p:spPr>
          <a:xfrm>
            <a:off x="1626433" y="404734"/>
            <a:ext cx="10283252" cy="6138472"/>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In other words, COVID-19 spreads in a similar way to flu. Most persons infected with COVID-19 experience mild symptoms and recover. However, some go on to experience more serious illness and may require hospital care. Risk of serious illness rises with age: people over 40 seem to be more vulnerable than those under 40. People with weakened immune systems and people with conditions such as diabetes, heart and lung disease are also more vulnerable to serious illness.</a:t>
            </a:r>
            <a:endParaRPr lang="aa-ET" sz="2800" dirty="0">
              <a:latin typeface="Times New Roman" panose="02020603050405020304" pitchFamily="18" charset="0"/>
              <a:cs typeface="Times New Roman" panose="02020603050405020304" pitchFamily="18" charset="0"/>
            </a:endParaRPr>
          </a:p>
          <a:p>
            <a:endParaRPr lang="aa-ET" dirty="0"/>
          </a:p>
        </p:txBody>
      </p:sp>
    </p:spTree>
    <p:extLst>
      <p:ext uri="{BB962C8B-B14F-4D97-AF65-F5344CB8AC3E}">
        <p14:creationId xmlns:p14="http://schemas.microsoft.com/office/powerpoint/2010/main" val="90594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E3542333-0FB3-4B0C-8A94-695081D0AD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8190" y="402634"/>
            <a:ext cx="7248099" cy="6118087"/>
          </a:xfrm>
        </p:spPr>
      </p:pic>
    </p:spTree>
    <p:extLst>
      <p:ext uri="{BB962C8B-B14F-4D97-AF65-F5344CB8AC3E}">
        <p14:creationId xmlns:p14="http://schemas.microsoft.com/office/powerpoint/2010/main" val="148931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DF69D-AA7A-45CE-88AB-03A74C0DC8C2}"/>
              </a:ext>
            </a:extLst>
          </p:cNvPr>
          <p:cNvSpPr>
            <a:spLocks noGrp="1"/>
          </p:cNvSpPr>
          <p:nvPr>
            <p:ph type="title"/>
          </p:nvPr>
        </p:nvSpPr>
        <p:spPr>
          <a:xfrm>
            <a:off x="2592925" y="262328"/>
            <a:ext cx="8911687" cy="684450"/>
          </a:xfrm>
        </p:spPr>
        <p:txBody>
          <a:bodyPr/>
          <a:lstStyle/>
          <a:p>
            <a:r>
              <a:rPr lang="en-US" dirty="0"/>
              <a:t>CHALLENGES</a:t>
            </a:r>
            <a:endParaRPr lang="aa-ET" dirty="0"/>
          </a:p>
        </p:txBody>
      </p:sp>
      <p:sp>
        <p:nvSpPr>
          <p:cNvPr id="3" name="Content Placeholder 2">
            <a:extLst>
              <a:ext uri="{FF2B5EF4-FFF2-40B4-BE49-F238E27FC236}">
                <a16:creationId xmlns:a16="http://schemas.microsoft.com/office/drawing/2014/main" xmlns="" id="{80C4123B-192B-4593-9F23-3629001D6467}"/>
              </a:ext>
            </a:extLst>
          </p:cNvPr>
          <p:cNvSpPr>
            <a:spLocks noGrp="1"/>
          </p:cNvSpPr>
          <p:nvPr>
            <p:ph idx="1"/>
          </p:nvPr>
        </p:nvSpPr>
        <p:spPr>
          <a:xfrm>
            <a:off x="2589212" y="1116767"/>
            <a:ext cx="8915400" cy="5396459"/>
          </a:xfrm>
        </p:spPr>
        <p:txBody>
          <a:bodyPr>
            <a:normAutofit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1. A lack of access to healthcare and paid sick leave are among the concerns.</a:t>
            </a:r>
            <a:endParaRPr lang="aa-ET"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2. Job losses are set to exceed predictions of 25 million worlwide.</a:t>
            </a:r>
            <a:endParaRPr lang="aa-ET"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3. Only 21% of countries are providing sick leave for all or some workers. The countries polled represent a swathe of the world's most powerful economies, including 28 out of 36 OECD countries and fifteen </a:t>
            </a:r>
            <a:r>
              <a:rPr lang="x-none" sz="2800" dirty="0">
                <a:latin typeface="Times New Roman" panose="02020603050405020304" pitchFamily="18" charset="0"/>
                <a:cs typeface="Times New Roman" panose="02020603050405020304" pitchFamily="18" charset="0"/>
                <a:hlinkClick r:id="rId2"/>
              </a:rPr>
              <a:t>G20</a:t>
            </a:r>
            <a:r>
              <a:rPr lang="x-none" sz="2800" dirty="0">
                <a:latin typeface="Times New Roman" panose="02020603050405020304" pitchFamily="18" charset="0"/>
                <a:cs typeface="Times New Roman" panose="02020603050405020304" pitchFamily="18" charset="0"/>
              </a:rPr>
              <a:t> countries.</a:t>
            </a:r>
            <a:endParaRPr lang="aa-ET" sz="2800" dirty="0">
              <a:latin typeface="Times New Roman" panose="02020603050405020304" pitchFamily="18" charset="0"/>
              <a:cs typeface="Times New Roman" panose="02020603050405020304" pitchFamily="18" charset="0"/>
            </a:endParaRPr>
          </a:p>
          <a:p>
            <a:endParaRPr lang="aa-ET" dirty="0"/>
          </a:p>
        </p:txBody>
      </p:sp>
    </p:spTree>
    <p:extLst>
      <p:ext uri="{BB962C8B-B14F-4D97-AF65-F5344CB8AC3E}">
        <p14:creationId xmlns:p14="http://schemas.microsoft.com/office/powerpoint/2010/main" val="296681998"/>
      </p:ext>
    </p:extLst>
  </p:cSld>
  <p:clrMapOvr>
    <a:masterClrMapping/>
  </p:clrMapOvr>
</p:sld>
</file>

<file path=ppt/theme/theme1.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TotalTime>
  <Words>950</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 3</vt:lpstr>
      <vt:lpstr>Wisp</vt:lpstr>
      <vt:lpstr>ASSESSMENT OF OCCUPATIONAL HAZARDS AND DEVELOPMENT OF ENGINEERING EQUIPMENT TO SUPPORT HEALTH WORKERS AGAINST COVID-19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vt:lpstr>
      <vt:lpstr>PowerPoint Presentation</vt:lpstr>
      <vt:lpstr>PowerPoint Presentation</vt:lpstr>
      <vt:lpstr>RECOMMENDATIONS</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Leonard Oduneye</dc:creator>
  <cp:lastModifiedBy>Baks</cp:lastModifiedBy>
  <cp:revision>10</cp:revision>
  <dcterms:created xsi:type="dcterms:W3CDTF">2020-04-09T15:10:38Z</dcterms:created>
  <dcterms:modified xsi:type="dcterms:W3CDTF">2020-04-13T13:47:47Z</dcterms:modified>
</cp:coreProperties>
</file>