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61" r:id="rId4"/>
    <p:sldId id="258" r:id="rId5"/>
    <p:sldId id="259" r:id="rId6"/>
    <p:sldId id="276" r:id="rId7"/>
    <p:sldId id="260" r:id="rId8"/>
    <p:sldId id="262" r:id="rId9"/>
    <p:sldId id="266" r:id="rId10"/>
    <p:sldId id="263" r:id="rId11"/>
    <p:sldId id="264" r:id="rId12"/>
    <p:sldId id="268" r:id="rId13"/>
    <p:sldId id="269"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91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91D52B9-463B-4AEF-9139-318370AE060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425350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1D52B9-463B-4AEF-9139-318370AE060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1609745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1D52B9-463B-4AEF-9139-318370AE060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5755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1D52B9-463B-4AEF-9139-318370AE060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1706090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1D52B9-463B-4AEF-9139-318370AE060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0358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1D52B9-463B-4AEF-9139-318370AE060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1724972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1D52B9-463B-4AEF-9139-318370AE060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41768595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1D52B9-463B-4AEF-9139-318370AE060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634050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1D52B9-463B-4AEF-9139-318370AE060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1240838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1D52B9-463B-4AEF-9139-318370AE060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703760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91D52B9-463B-4AEF-9139-318370AE060B}"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576273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1D52B9-463B-4AEF-9139-318370AE060B}"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3624073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91D52B9-463B-4AEF-9139-318370AE060B}" type="datetimeFigureOut">
              <a:rPr lang="en-US" smtClean="0"/>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3913335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D52B9-463B-4AEF-9139-318370AE060B}" type="datetimeFigureOut">
              <a:rPr lang="en-US" smtClean="0"/>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585261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1D52B9-463B-4AEF-9139-318370AE060B}"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2185112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1D52B9-463B-4AEF-9139-318370AE060B}"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3167684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91D52B9-463B-4AEF-9139-318370AE060B}" type="datetimeFigureOut">
              <a:rPr lang="en-US" smtClean="0"/>
              <a:t>4/13/2020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04CBCCE-B246-4D29-B8A5-30A62E149F7C}" type="slidenum">
              <a:rPr lang="en-US" smtClean="0"/>
              <a:t>‹#›</a:t>
            </a:fld>
            <a:endParaRPr lang="en-US"/>
          </a:p>
        </p:txBody>
      </p:sp>
    </p:spTree>
    <p:extLst>
      <p:ext uri="{BB962C8B-B14F-4D97-AF65-F5344CB8AC3E}">
        <p14:creationId xmlns:p14="http://schemas.microsoft.com/office/powerpoint/2010/main" val="368338470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2133600"/>
          </a:xfrm>
        </p:spPr>
        <p:txBody>
          <a:bodyPr>
            <a:normAutofit fontScale="90000"/>
          </a:bodyPr>
          <a:lstStyle/>
          <a:p>
            <a:pPr algn="ctr"/>
            <a:r>
              <a:rPr lang="en-US" sz="3600" dirty="0" smtClean="0">
                <a:solidFill>
                  <a:schemeClr val="accent2">
                    <a:lumMod val="75000"/>
                  </a:schemeClr>
                </a:solidFill>
                <a:latin typeface="Times New Roman" pitchFamily="18" charset="0"/>
                <a:cs typeface="Times New Roman" pitchFamily="18" charset="0"/>
              </a:rPr>
              <a:t>ENGINEERING STRATEGIES FOR HANDLING COVID-19 FOR THE ENVIRONMENTAL HEALTH AND ECONOMIC SUSTAINABILITY</a:t>
            </a:r>
            <a:endParaRPr lang="en-US" sz="3600" dirty="0">
              <a:solidFill>
                <a:schemeClr val="accent2">
                  <a:lumMod val="75000"/>
                </a:schemeClr>
              </a:solidFill>
              <a:latin typeface="Times New Roman" pitchFamily="18" charset="0"/>
              <a:cs typeface="Times New Roman" pitchFamily="18" charset="0"/>
            </a:endParaRPr>
          </a:p>
        </p:txBody>
      </p:sp>
      <p:sp>
        <p:nvSpPr>
          <p:cNvPr id="3" name="Subtitle 2"/>
          <p:cNvSpPr>
            <a:spLocks noGrp="1"/>
          </p:cNvSpPr>
          <p:nvPr>
            <p:ph type="subTitle" idx="1"/>
          </p:nvPr>
        </p:nvSpPr>
        <p:spPr>
          <a:xfrm>
            <a:off x="1371600" y="3886200"/>
            <a:ext cx="6400800" cy="1828800"/>
          </a:xfrm>
        </p:spPr>
        <p:txBody>
          <a:bodyPr/>
          <a:lstStyle/>
          <a:p>
            <a:pPr algn="ctr"/>
            <a:r>
              <a:rPr lang="en-US" dirty="0" smtClean="0">
                <a:solidFill>
                  <a:schemeClr val="accent2">
                    <a:lumMod val="75000"/>
                  </a:schemeClr>
                </a:solidFill>
                <a:latin typeface="Times New Roman" pitchFamily="18" charset="0"/>
                <a:cs typeface="Times New Roman" pitchFamily="18" charset="0"/>
              </a:rPr>
              <a:t>BY</a:t>
            </a:r>
          </a:p>
          <a:p>
            <a:pPr algn="ctr"/>
            <a:r>
              <a:rPr lang="en-US" dirty="0" smtClean="0">
                <a:solidFill>
                  <a:schemeClr val="accent2">
                    <a:lumMod val="75000"/>
                  </a:schemeClr>
                </a:solidFill>
                <a:latin typeface="Times New Roman" pitchFamily="18" charset="0"/>
                <a:cs typeface="Times New Roman" pitchFamily="18" charset="0"/>
              </a:rPr>
              <a:t>JAMES EVIDENCE OBINWANNE</a:t>
            </a:r>
            <a:endParaRPr lang="en-US" dirty="0" smtClean="0">
              <a:solidFill>
                <a:schemeClr val="accent2">
                  <a:lumMod val="75000"/>
                </a:schemeClr>
              </a:solidFill>
              <a:latin typeface="Times New Roman" pitchFamily="18" charset="0"/>
              <a:cs typeface="Times New Roman" pitchFamily="18" charset="0"/>
            </a:endParaRPr>
          </a:p>
          <a:p>
            <a:pPr algn="ctr"/>
            <a:r>
              <a:rPr lang="en-US" dirty="0" smtClean="0">
                <a:solidFill>
                  <a:schemeClr val="accent2">
                    <a:lumMod val="75000"/>
                  </a:schemeClr>
                </a:solidFill>
                <a:latin typeface="Times New Roman" pitchFamily="18" charset="0"/>
                <a:cs typeface="Times New Roman" pitchFamily="18" charset="0"/>
              </a:rPr>
              <a:t>17/ENG06/049</a:t>
            </a:r>
            <a:endParaRPr lang="en-US" dirty="0" smtClean="0">
              <a:solidFill>
                <a:schemeClr val="accent2">
                  <a:lumMod val="75000"/>
                </a:schemeClr>
              </a:solidFill>
              <a:latin typeface="Times New Roman" pitchFamily="18" charset="0"/>
              <a:cs typeface="Times New Roman" pitchFamily="18" charset="0"/>
            </a:endParaRPr>
          </a:p>
          <a:p>
            <a:pPr algn="ctr"/>
            <a:r>
              <a:rPr lang="en-US" dirty="0" smtClean="0">
                <a:solidFill>
                  <a:schemeClr val="accent2">
                    <a:lumMod val="75000"/>
                  </a:schemeClr>
                </a:solidFill>
                <a:latin typeface="Times New Roman" pitchFamily="18" charset="0"/>
                <a:cs typeface="Times New Roman" pitchFamily="18" charset="0"/>
              </a:rPr>
              <a:t>MECHANICAL ENGINEERING</a:t>
            </a:r>
            <a:endParaRPr lang="en-US" dirty="0">
              <a:solidFill>
                <a:schemeClr val="accent2">
                  <a:lumMod val="75000"/>
                </a:schemeClr>
              </a:solidFill>
              <a:latin typeface="Times New Roman" pitchFamily="18" charset="0"/>
              <a:cs typeface="Times New Roman" pitchFamily="18" charset="0"/>
            </a:endParaRPr>
          </a:p>
        </p:txBody>
      </p:sp>
      <p:pic>
        <p:nvPicPr>
          <p:cNvPr id="4" name="Picture 3" descr="C:\Users\mustapha\Downloads\abuad.jpg"/>
          <p:cNvPicPr/>
          <p:nvPr/>
        </p:nvPicPr>
        <p:blipFill>
          <a:blip r:embed="rId2">
            <a:extLst>
              <a:ext uri="{28A0092B-C50C-407E-A947-70E740481C1C}">
                <a14:useLocalDpi xmlns:a14="http://schemas.microsoft.com/office/drawing/2010/main" val="0"/>
              </a:ext>
            </a:extLst>
          </a:blip>
          <a:srcRect/>
          <a:stretch>
            <a:fillRect/>
          </a:stretch>
        </p:blipFill>
        <p:spPr bwMode="auto">
          <a:xfrm>
            <a:off x="7086600" y="304800"/>
            <a:ext cx="1600200" cy="1447800"/>
          </a:xfrm>
          <a:prstGeom prst="rect">
            <a:avLst/>
          </a:prstGeom>
          <a:noFill/>
          <a:ln>
            <a:noFill/>
          </a:ln>
        </p:spPr>
      </p:pic>
    </p:spTree>
    <p:extLst>
      <p:ext uri="{BB962C8B-B14F-4D97-AF65-F5344CB8AC3E}">
        <p14:creationId xmlns:p14="http://schemas.microsoft.com/office/powerpoint/2010/main" val="7255407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066800"/>
            <a:ext cx="7408333" cy="5059363"/>
          </a:xfrm>
        </p:spPr>
        <p:txBody>
          <a:bodyPr>
            <a:normAutofit fontScale="92500" lnSpcReduction="10000"/>
          </a:bodyPr>
          <a:lstStyle/>
          <a:p>
            <a:pPr marL="0" indent="0" algn="just">
              <a:lnSpc>
                <a:spcPct val="150000"/>
              </a:lnSpc>
              <a:buNone/>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MANUFACTURING:</a:t>
            </a:r>
          </a:p>
          <a:p>
            <a:pPr marL="0" indent="0" algn="just">
              <a:lnSpc>
                <a:spcPct val="150000"/>
              </a:lnSpc>
              <a:buNone/>
            </a:pPr>
            <a:r>
              <a:rPr lang="en-US" sz="2000" dirty="0">
                <a:latin typeface="Times New Roman" pitchFamily="18" charset="0"/>
                <a:cs typeface="Times New Roman" pitchFamily="18" charset="0"/>
              </a:rPr>
              <a:t>Several measures are commonly used to quantify mortality. These numbers vary by region and over time and are influenced by the volume of testing, healthcare system quality, treatment options, time since initial outbreak and population characteristics such as age, sex and overall health</a:t>
            </a:r>
            <a:r>
              <a:rPr lang="en-US" sz="2000" dirty="0" smtClean="0">
                <a:latin typeface="Times New Roman" pitchFamily="18" charset="0"/>
                <a:cs typeface="Times New Roman" pitchFamily="18" charset="0"/>
              </a:rPr>
              <a:t>.</a:t>
            </a:r>
            <a:endParaRPr lang="en-US" sz="2000" b="1" dirty="0">
              <a:latin typeface="Times New Roman" pitchFamily="18" charset="0"/>
              <a:cs typeface="Times New Roman" pitchFamily="18" charset="0"/>
            </a:endParaRPr>
          </a:p>
          <a:p>
            <a:pPr marL="0" indent="0" algn="just">
              <a:lnSpc>
                <a:spcPct val="150000"/>
              </a:lnSpc>
              <a:buNone/>
            </a:pPr>
            <a:endParaRPr lang="en-US" sz="2000" dirty="0" smtClean="0">
              <a:latin typeface="Times New Roman" pitchFamily="18" charset="0"/>
              <a:cs typeface="Times New Roman" pitchFamily="18" charset="0"/>
            </a:endParaRPr>
          </a:p>
          <a:p>
            <a:pPr marL="0" indent="0" algn="just">
              <a:lnSpc>
                <a:spcPct val="150000"/>
              </a:lnSpc>
              <a:buNone/>
            </a:pPr>
            <a:r>
              <a:rPr lang="en-US" sz="2000" b="1" dirty="0" smtClean="0">
                <a:latin typeface="Times New Roman" pitchFamily="18" charset="0"/>
                <a:cs typeface="Times New Roman" pitchFamily="18" charset="0"/>
              </a:rPr>
              <a:t>EXPERIMENTAL TESTING:</a:t>
            </a:r>
          </a:p>
          <a:p>
            <a:pPr marL="0" indent="0" algn="just">
              <a:lnSpc>
                <a:spcPct val="150000"/>
              </a:lnSpc>
              <a:buNone/>
            </a:pPr>
            <a:r>
              <a:rPr lang="en-US" sz="2000" dirty="0">
                <a:latin typeface="Times New Roman" pitchFamily="18" charset="0"/>
                <a:cs typeface="Times New Roman" pitchFamily="18" charset="0"/>
              </a:rPr>
              <a:t>Research into potential treatments started in January 2020, and several antiviral drugs are in clinical trials. Although new medications may take until 2021 to develop, several of the medications being tested are already approved for other uses or are already in advanced testing.</a:t>
            </a:r>
          </a:p>
        </p:txBody>
      </p:sp>
    </p:spTree>
    <p:extLst>
      <p:ext uri="{BB962C8B-B14F-4D97-AF65-F5344CB8AC3E}">
        <p14:creationId xmlns:p14="http://schemas.microsoft.com/office/powerpoint/2010/main" val="3182077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143000"/>
            <a:ext cx="7408333" cy="5181600"/>
          </a:xfrm>
        </p:spPr>
        <p:txBody>
          <a:bodyPr>
            <a:normAutofit lnSpcReduction="10000"/>
          </a:bodyPr>
          <a:lstStyle/>
          <a:p>
            <a:pPr marL="0" indent="0" algn="just">
              <a:lnSpc>
                <a:spcPct val="150000"/>
              </a:lnSpc>
              <a:buNone/>
            </a:pPr>
            <a:r>
              <a:rPr lang="en-US" sz="2000" b="1" dirty="0" smtClean="0">
                <a:latin typeface="Times New Roman" pitchFamily="18" charset="0"/>
                <a:cs typeface="Times New Roman" pitchFamily="18" charset="0"/>
              </a:rPr>
              <a:t>INFORMATION TECHNOLOGY:</a:t>
            </a:r>
          </a:p>
          <a:p>
            <a:pPr marL="0" indent="0" algn="just">
              <a:lnSpc>
                <a:spcPct val="150000"/>
              </a:lnSpc>
              <a:buNone/>
            </a:pPr>
            <a:r>
              <a:rPr lang="en-US" sz="2000" dirty="0">
                <a:latin typeface="Times New Roman" pitchFamily="18" charset="0"/>
                <a:cs typeface="Times New Roman" pitchFamily="18" charset="0"/>
              </a:rPr>
              <a:t>Big data analytics on cellphone data, facial recognition technology, mobile phone tracking and artificial intelligence are used to track infected people and people whom they contacted in South Korea, Taiwan and Singapore.</a:t>
            </a:r>
            <a:endParaRPr lang="en-US" sz="2000" b="1" dirty="0">
              <a:latin typeface="Times New Roman" pitchFamily="18" charset="0"/>
              <a:cs typeface="Times New Roman" pitchFamily="18" charset="0"/>
            </a:endParaRPr>
          </a:p>
          <a:p>
            <a:endParaRPr lang="en-US" dirty="0" smtClean="0"/>
          </a:p>
          <a:p>
            <a:pPr marL="0" indent="0" algn="just">
              <a:lnSpc>
                <a:spcPct val="150000"/>
              </a:lnSpc>
              <a:buNone/>
            </a:pPr>
            <a:r>
              <a:rPr lang="en-US" sz="2000" dirty="0">
                <a:latin typeface="Times New Roman" pitchFamily="18" charset="0"/>
                <a:cs typeface="Times New Roman" pitchFamily="18" charset="0"/>
              </a:rPr>
              <a:t>In February 2020, China launched a mobile app to deal with the disease outbreak. Users are asked to enter their name and ID number. The app is able to detect 'close contact' using surveillance data and therefore a potential risk of infection. Every user can also check the status of three other users. </a:t>
            </a:r>
          </a:p>
        </p:txBody>
      </p:sp>
    </p:spTree>
    <p:extLst>
      <p:ext uri="{BB962C8B-B14F-4D97-AF65-F5344CB8AC3E}">
        <p14:creationId xmlns:p14="http://schemas.microsoft.com/office/powerpoint/2010/main" val="475288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accent2">
                    <a:lumMod val="75000"/>
                  </a:schemeClr>
                </a:solidFill>
                <a:latin typeface="Times New Roman" panose="02020603050405020304" pitchFamily="18" charset="0"/>
                <a:cs typeface="Times New Roman" panose="02020603050405020304" pitchFamily="18" charset="0"/>
              </a:rPr>
              <a:t>RESULTS</a:t>
            </a:r>
            <a:endParaRPr lang="en-US"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381000" y="1930400"/>
            <a:ext cx="7408333" cy="4144963"/>
          </a:xfrm>
        </p:spPr>
        <p:txBody>
          <a:bodyPr/>
          <a:lstStyle/>
          <a:p>
            <a:pPr marL="0" lvl="0" indent="0" algn="just">
              <a:lnSpc>
                <a:spcPct val="150000"/>
              </a:lnSpc>
              <a:buNone/>
            </a:pPr>
            <a:r>
              <a:rPr lang="en-US" sz="2000" b="1" dirty="0">
                <a:solidFill>
                  <a:schemeClr val="accent2">
                    <a:lumMod val="75000"/>
                  </a:schemeClr>
                </a:solidFill>
                <a:latin typeface="Times New Roman" pitchFamily="18" charset="0"/>
                <a:cs typeface="Times New Roman" pitchFamily="18" charset="0"/>
              </a:rPr>
              <a:t>GOOGLE, APPLE NEW CORONA VIRUS TRACKING SYSTEM</a:t>
            </a:r>
            <a:r>
              <a:rPr lang="en-US" sz="2000" b="1" dirty="0">
                <a:latin typeface="Times New Roman" pitchFamily="18" charset="0"/>
                <a:cs typeface="Times New Roman" pitchFamily="18" charset="0"/>
              </a:rPr>
              <a:t>:</a:t>
            </a:r>
          </a:p>
          <a:p>
            <a:pPr marL="0" indent="0" algn="just">
              <a:lnSpc>
                <a:spcPct val="150000"/>
              </a:lnSpc>
              <a:buNone/>
            </a:pPr>
            <a:r>
              <a:rPr lang="en-US" sz="2000" dirty="0" smtClean="0">
                <a:latin typeface="Times New Roman" pitchFamily="18" charset="0"/>
                <a:cs typeface="Times New Roman" pitchFamily="18" charset="0"/>
              </a:rPr>
              <a:t>Apple </a:t>
            </a:r>
            <a:r>
              <a:rPr lang="en-US" sz="2000" dirty="0">
                <a:latin typeface="Times New Roman" pitchFamily="18" charset="0"/>
                <a:cs typeface="Times New Roman" pitchFamily="18" charset="0"/>
              </a:rPr>
              <a:t>and Google have announced they are developing a new system to track the spread of the novel coronavirus, which will help users share data via Bluetooth Low Energy (BLE) transmissions, and other apps approved by health organizations.</a:t>
            </a:r>
            <a:endParaRPr lang="en-US" sz="2000" b="1"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115120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7408333" cy="3810000"/>
          </a:xfrm>
        </p:spPr>
        <p:txBody>
          <a:bodyPr>
            <a:normAutofit/>
          </a:bodyPr>
          <a:lstStyle/>
          <a:p>
            <a:pPr marL="0" lvl="0" indent="0" algn="just">
              <a:lnSpc>
                <a:spcPct val="150000"/>
              </a:lnSpc>
              <a:buNone/>
            </a:pPr>
            <a:r>
              <a:rPr lang="en-US" sz="2000" b="1" dirty="0">
                <a:solidFill>
                  <a:schemeClr val="accent2">
                    <a:lumMod val="75000"/>
                  </a:schemeClr>
                </a:solidFill>
                <a:latin typeface="Times New Roman" pitchFamily="18" charset="0"/>
                <a:cs typeface="Times New Roman" pitchFamily="18" charset="0"/>
              </a:rPr>
              <a:t>INNOVATIVE FACE MASK FOR THE HEARING IMPAIRED</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 </a:t>
            </a:r>
            <a:endParaRPr lang="en-US" sz="2000" b="1" dirty="0">
              <a:latin typeface="Times New Roman" pitchFamily="18" charset="0"/>
              <a:cs typeface="Times New Roman" pitchFamily="18" charset="0"/>
            </a:endParaRPr>
          </a:p>
          <a:p>
            <a:pPr marL="0" indent="0" algn="just">
              <a:lnSpc>
                <a:spcPct val="150000"/>
              </a:lnSpc>
              <a:buNone/>
            </a:pPr>
            <a:r>
              <a:rPr lang="en-US" sz="2000" dirty="0">
                <a:latin typeface="Times New Roman" pitchFamily="18" charset="0"/>
                <a:cs typeface="Times New Roman" pitchFamily="18" charset="0"/>
              </a:rPr>
              <a:t>The masks have a transparent section over the mouth for the hearing impaired to read lips. The masks also allow people to see the wearer's facial expressions, which is crucial when using Sign Language.</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4860152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752600"/>
            <a:ext cx="7408333" cy="3505200"/>
          </a:xfrm>
        </p:spPr>
        <p:txBody>
          <a:bodyPr>
            <a:normAutofit/>
          </a:bodyPr>
          <a:lstStyle/>
          <a:p>
            <a:pPr marL="0" lvl="0" indent="0" algn="just">
              <a:lnSpc>
                <a:spcPct val="150000"/>
              </a:lnSpc>
              <a:buNone/>
            </a:pPr>
            <a:r>
              <a:rPr lang="en-US" sz="2000" b="1" dirty="0">
                <a:latin typeface="Times New Roman" pitchFamily="18" charset="0"/>
                <a:cs typeface="Times New Roman" pitchFamily="18" charset="0"/>
              </a:rPr>
              <a:t>MECHANICAL VENTILATION: </a:t>
            </a:r>
          </a:p>
          <a:p>
            <a:pPr marL="0" indent="0" algn="just">
              <a:lnSpc>
                <a:spcPct val="150000"/>
              </a:lnSpc>
              <a:buNone/>
            </a:pPr>
            <a:r>
              <a:rPr lang="en-US" sz="2000" dirty="0">
                <a:latin typeface="Times New Roman" pitchFamily="18" charset="0"/>
                <a:cs typeface="Times New Roman" pitchFamily="18" charset="0"/>
              </a:rPr>
              <a:t>Most cases of COVID-19 are not severe enough to require mechanical ventilation (artificial assistance to support breathing), but a percentage of cases do. It has been recommended for the use of invasive mechanical ventilation because this technique limits the spread of aerosolised transmission vectors.</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608241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ee the source image"/>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1526380" y="2057400"/>
            <a:ext cx="5484019" cy="3962400"/>
          </a:xfrm>
          <a:prstGeom prst="rect">
            <a:avLst/>
          </a:prstGeom>
          <a:noFill/>
          <a:ln>
            <a:noFill/>
          </a:ln>
        </p:spPr>
      </p:pic>
    </p:spTree>
    <p:extLst>
      <p:ext uri="{BB962C8B-B14F-4D97-AF65-F5344CB8AC3E}">
        <p14:creationId xmlns:p14="http://schemas.microsoft.com/office/powerpoint/2010/main" val="29379326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609600"/>
            <a:ext cx="6347713" cy="1320800"/>
          </a:xfrm>
        </p:spPr>
        <p:txBody>
          <a:bodyPr/>
          <a:lstStyle/>
          <a:p>
            <a:r>
              <a:rPr lang="en-US" sz="4000" dirty="0" smtClean="0">
                <a:solidFill>
                  <a:schemeClr val="accent2">
                    <a:lumMod val="75000"/>
                  </a:schemeClr>
                </a:solidFill>
                <a:latin typeface="Times New Roman" pitchFamily="18" charset="0"/>
                <a:cs typeface="Times New Roman" pitchFamily="18" charset="0"/>
              </a:rPr>
              <a:t>CONCLUSION</a:t>
            </a:r>
            <a:endParaRPr lang="en-US" sz="4000" dirty="0">
              <a:solidFill>
                <a:schemeClr val="accent2">
                  <a:lumMod val="75000"/>
                </a:schemeClr>
              </a:solidFill>
              <a:latin typeface="Times New Roman" pitchFamily="18" charset="0"/>
              <a:cs typeface="Times New Roman" pitchFamily="18" charset="0"/>
            </a:endParaRPr>
          </a:p>
        </p:txBody>
      </p:sp>
      <p:sp>
        <p:nvSpPr>
          <p:cNvPr id="2" name="Content Placeholder 1"/>
          <p:cNvSpPr>
            <a:spLocks noGrp="1"/>
          </p:cNvSpPr>
          <p:nvPr>
            <p:ph idx="1"/>
          </p:nvPr>
        </p:nvSpPr>
        <p:spPr>
          <a:xfrm>
            <a:off x="762000" y="1930400"/>
            <a:ext cx="7408333" cy="3429000"/>
          </a:xfrm>
        </p:spPr>
        <p:txBody>
          <a:bodyPr/>
          <a:lstStyle/>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I strongly believe that the above mentioned strategies of engineering in handling the pandemic situation are effectively been carried out to help the victims as well as the rest of the world in taking preventive measures.</a:t>
            </a:r>
            <a:endParaRPr lang="en-US" sz="2000" b="1" dirty="0">
              <a:latin typeface="Times New Roman" pitchFamily="18" charset="0"/>
              <a:cs typeface="Times New Roman" pitchFamily="18" charset="0"/>
            </a:endParaRPr>
          </a:p>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I also believe that the above mentioned results have also taking great effect in both sides of the world (victims and non-victims).     </a:t>
            </a:r>
            <a:endParaRPr lang="en-US" sz="2000" b="1"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332802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solidFill>
                  <a:schemeClr val="accent2">
                    <a:lumMod val="75000"/>
                  </a:schemeClr>
                </a:solidFill>
                <a:latin typeface="Times New Roman" pitchFamily="18" charset="0"/>
                <a:cs typeface="Times New Roman" pitchFamily="18" charset="0"/>
              </a:rPr>
              <a:t>RECOMMENDATION</a:t>
            </a:r>
            <a:endParaRPr lang="en-US" sz="4000" dirty="0">
              <a:solidFill>
                <a:schemeClr val="accent2">
                  <a:lumMod val="75000"/>
                </a:schemeClr>
              </a:solidFill>
              <a:latin typeface="Times New Roman" pitchFamily="18" charset="0"/>
              <a:cs typeface="Times New Roman" pitchFamily="18" charset="0"/>
            </a:endParaRPr>
          </a:p>
        </p:txBody>
      </p:sp>
      <p:sp>
        <p:nvSpPr>
          <p:cNvPr id="2" name="Content Placeholder 1"/>
          <p:cNvSpPr>
            <a:spLocks noGrp="1"/>
          </p:cNvSpPr>
          <p:nvPr>
            <p:ph idx="1"/>
          </p:nvPr>
        </p:nvSpPr>
        <p:spPr>
          <a:xfrm>
            <a:off x="872067" y="1828800"/>
            <a:ext cx="7408333" cy="4297363"/>
          </a:xfrm>
        </p:spPr>
        <p:txBody>
          <a:bodyPr>
            <a:normAutofit fontScale="92500" lnSpcReduction="20000"/>
          </a:bodyPr>
          <a:lstStyle/>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With respect to the current situation, I recommend the following:</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People should strictly adhere to the WHO instructions and guidance.</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People should follow and obey the country’s order and protocols.</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Governments in the country should take responsibility and provide for her citizens, especially those with little or no means of provision.   </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People should use this medium to be creative and engage in one form of activity (legal) or the other from their various homes.</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Lastly, every person should engage in prayers and worships and to call upon their LORD(S) for help. </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1727977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28800"/>
            <a:ext cx="7408333" cy="4297363"/>
          </a:xfrm>
        </p:spPr>
        <p:txBody>
          <a:bodyPr/>
          <a:lstStyle/>
          <a:p>
            <a:pPr algn="ctr"/>
            <a:endParaRPr lang="en-US" dirty="0" smtClean="0"/>
          </a:p>
          <a:p>
            <a:pPr algn="ctr"/>
            <a:endParaRPr lang="en-US" dirty="0"/>
          </a:p>
          <a:p>
            <a:pPr marL="0" indent="0" algn="ctr">
              <a:buNone/>
            </a:pPr>
            <a:endParaRPr lang="en-US" dirty="0"/>
          </a:p>
          <a:p>
            <a:pPr marL="0" indent="0" algn="ctr">
              <a:buNone/>
            </a:pPr>
            <a:r>
              <a:rPr lang="en-US" sz="4000" dirty="0" smtClean="0">
                <a:solidFill>
                  <a:schemeClr val="accent2">
                    <a:lumMod val="75000"/>
                  </a:schemeClr>
                </a:solidFill>
                <a:latin typeface="Times New Roman" pitchFamily="18" charset="0"/>
                <a:cs typeface="Times New Roman" pitchFamily="18" charset="0"/>
              </a:rPr>
              <a:t>THANK YOU FOR LISTENING</a:t>
            </a:r>
          </a:p>
          <a:p>
            <a:pPr marL="0" indent="0" algn="ctr">
              <a:buNone/>
            </a:pPr>
            <a:endParaRPr lang="en-US" sz="4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074964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solidFill>
                  <a:schemeClr val="accent2">
                    <a:lumMod val="75000"/>
                  </a:schemeClr>
                </a:solidFill>
                <a:latin typeface="Times New Roman" pitchFamily="18" charset="0"/>
                <a:cs typeface="Times New Roman" pitchFamily="18" charset="0"/>
              </a:rPr>
              <a:t>CONTENTS</a:t>
            </a:r>
            <a:endParaRPr lang="en-US" sz="4000" dirty="0">
              <a:solidFill>
                <a:schemeClr val="accent2">
                  <a:lumMod val="75000"/>
                </a:schemeClr>
              </a:solidFill>
              <a:latin typeface="Times New Roman" pitchFamily="18" charset="0"/>
              <a:cs typeface="Times New Roman" pitchFamily="18" charset="0"/>
            </a:endParaRPr>
          </a:p>
        </p:txBody>
      </p:sp>
      <p:sp>
        <p:nvSpPr>
          <p:cNvPr id="2" name="Content Placeholder 1"/>
          <p:cNvSpPr>
            <a:spLocks noGrp="1"/>
          </p:cNvSpPr>
          <p:nvPr>
            <p:ph idx="1"/>
          </p:nvPr>
        </p:nvSpPr>
        <p:spPr/>
        <p:txBody>
          <a:bodyPr/>
          <a:lstStyle/>
          <a:p>
            <a:pPr algn="just">
              <a:lnSpc>
                <a:spcPct val="150000"/>
              </a:lnSpc>
              <a:buClr>
                <a:schemeClr val="accent2"/>
              </a:buClr>
              <a:buFont typeface="Wingdings" panose="05000000000000000000" pitchFamily="2" charset="2"/>
              <a:buChar char="§"/>
            </a:pPr>
            <a:r>
              <a:rPr lang="en-US" dirty="0" smtClean="0">
                <a:solidFill>
                  <a:schemeClr val="accent2">
                    <a:lumMod val="75000"/>
                  </a:schemeClr>
                </a:solidFill>
                <a:latin typeface="Times New Roman" pitchFamily="18" charset="0"/>
                <a:cs typeface="Times New Roman" pitchFamily="18" charset="0"/>
              </a:rPr>
              <a:t>INTRODUCTION/DEFINITION</a:t>
            </a:r>
          </a:p>
          <a:p>
            <a:pPr algn="just">
              <a:lnSpc>
                <a:spcPct val="150000"/>
              </a:lnSpc>
              <a:buClr>
                <a:schemeClr val="accent2"/>
              </a:buClr>
              <a:buFont typeface="Wingdings" panose="05000000000000000000" pitchFamily="2" charset="2"/>
              <a:buChar char="§"/>
            </a:pPr>
            <a:r>
              <a:rPr lang="en-US" dirty="0" smtClean="0">
                <a:solidFill>
                  <a:schemeClr val="accent2">
                    <a:lumMod val="75000"/>
                  </a:schemeClr>
                </a:solidFill>
                <a:latin typeface="Times New Roman" pitchFamily="18" charset="0"/>
                <a:cs typeface="Times New Roman" pitchFamily="18" charset="0"/>
              </a:rPr>
              <a:t>CORONAVIRUS (COVID-19)</a:t>
            </a:r>
          </a:p>
          <a:p>
            <a:pPr algn="just">
              <a:lnSpc>
                <a:spcPct val="150000"/>
              </a:lnSpc>
              <a:buClr>
                <a:schemeClr val="accent2"/>
              </a:buClr>
              <a:buFont typeface="Wingdings" panose="05000000000000000000" pitchFamily="2" charset="2"/>
              <a:buChar char="§"/>
            </a:pPr>
            <a:r>
              <a:rPr lang="en-US" dirty="0" smtClean="0">
                <a:solidFill>
                  <a:schemeClr val="accent2">
                    <a:lumMod val="75000"/>
                  </a:schemeClr>
                </a:solidFill>
                <a:latin typeface="Times New Roman" pitchFamily="18" charset="0"/>
                <a:cs typeface="Times New Roman" pitchFamily="18" charset="0"/>
              </a:rPr>
              <a:t>ENGINEERING STRATEGIES</a:t>
            </a:r>
          </a:p>
          <a:p>
            <a:pPr algn="just">
              <a:lnSpc>
                <a:spcPct val="150000"/>
              </a:lnSpc>
              <a:buClr>
                <a:schemeClr val="accent2"/>
              </a:buClr>
              <a:buFont typeface="Wingdings" panose="05000000000000000000" pitchFamily="2" charset="2"/>
              <a:buChar char="§"/>
            </a:pPr>
            <a:r>
              <a:rPr lang="en-US" dirty="0" smtClean="0">
                <a:solidFill>
                  <a:schemeClr val="accent2">
                    <a:lumMod val="75000"/>
                  </a:schemeClr>
                </a:solidFill>
                <a:latin typeface="Times New Roman" pitchFamily="18" charset="0"/>
                <a:cs typeface="Times New Roman" pitchFamily="18" charset="0"/>
              </a:rPr>
              <a:t>RESULTS</a:t>
            </a:r>
          </a:p>
          <a:p>
            <a:pPr algn="just">
              <a:lnSpc>
                <a:spcPct val="150000"/>
              </a:lnSpc>
              <a:buClr>
                <a:schemeClr val="accent2"/>
              </a:buClr>
              <a:buFont typeface="Wingdings" panose="05000000000000000000" pitchFamily="2" charset="2"/>
              <a:buChar char="§"/>
            </a:pPr>
            <a:r>
              <a:rPr lang="en-US" dirty="0" smtClean="0">
                <a:solidFill>
                  <a:schemeClr val="accent2">
                    <a:lumMod val="75000"/>
                  </a:schemeClr>
                </a:solidFill>
                <a:latin typeface="Times New Roman" pitchFamily="18" charset="0"/>
                <a:cs typeface="Times New Roman" pitchFamily="18" charset="0"/>
              </a:rPr>
              <a:t>CONCLUSION AND RECOMMENDATION</a:t>
            </a:r>
            <a:endParaRPr lang="en-US" dirty="0">
              <a:solidFill>
                <a:schemeClr val="accent2">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67918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457200"/>
            <a:ext cx="6347713" cy="1320800"/>
          </a:xfrm>
        </p:spPr>
        <p:txBody>
          <a:bodyPr/>
          <a:lstStyle/>
          <a:p>
            <a:r>
              <a:rPr lang="en-US" dirty="0">
                <a:solidFill>
                  <a:schemeClr val="accent2">
                    <a:lumMod val="75000"/>
                  </a:schemeClr>
                </a:solidFill>
                <a:latin typeface="Times New Roman" pitchFamily="18" charset="0"/>
                <a:cs typeface="Times New Roman" pitchFamily="18" charset="0"/>
              </a:rPr>
              <a:t>INTRODUCTION</a:t>
            </a:r>
            <a:endParaRPr lang="en-US" dirty="0">
              <a:solidFill>
                <a:schemeClr val="accent2">
                  <a:lumMod val="75000"/>
                </a:schemeClr>
              </a:solidFill>
            </a:endParaRPr>
          </a:p>
        </p:txBody>
      </p:sp>
      <p:sp>
        <p:nvSpPr>
          <p:cNvPr id="2" name="Content Placeholder 1"/>
          <p:cNvSpPr>
            <a:spLocks noGrp="1"/>
          </p:cNvSpPr>
          <p:nvPr>
            <p:ph idx="1"/>
          </p:nvPr>
        </p:nvSpPr>
        <p:spPr>
          <a:xfrm>
            <a:off x="838200" y="1981200"/>
            <a:ext cx="7408333" cy="4191000"/>
          </a:xfrm>
        </p:spPr>
        <p:txBody>
          <a:bodyPr>
            <a:normAutofit fontScale="92500" lnSpcReduction="20000"/>
          </a:bodyPr>
          <a:lstStyle/>
          <a:p>
            <a:pPr algn="just">
              <a:lnSpc>
                <a:spcPct val="160000"/>
              </a:lnSpc>
              <a:buClr>
                <a:srgbClr val="002060"/>
              </a:buClr>
              <a:buFont typeface="Wingdings" panose="05000000000000000000" pitchFamily="2" charset="2"/>
              <a:buChar char="§"/>
            </a:pPr>
            <a:r>
              <a:rPr lang="en-US" sz="2000" dirty="0">
                <a:solidFill>
                  <a:schemeClr val="accent2">
                    <a:lumMod val="75000"/>
                  </a:schemeClr>
                </a:solidFill>
                <a:latin typeface="Times New Roman" pitchFamily="18" charset="0"/>
                <a:cs typeface="Times New Roman" pitchFamily="18" charset="0"/>
              </a:rPr>
              <a:t>Coronavirus disease 2019 (COVID-19) is an infectious disease caused by severe acute respiratory syndrome coronavirus 2</a:t>
            </a:r>
            <a:r>
              <a:rPr lang="en-US" sz="2000" dirty="0" smtClean="0">
                <a:solidFill>
                  <a:schemeClr val="accent2">
                    <a:lumMod val="75000"/>
                  </a:schemeClr>
                </a:solidFill>
                <a:latin typeface="Times New Roman" pitchFamily="18" charset="0"/>
                <a:cs typeface="Times New Roman" pitchFamily="18" charset="0"/>
              </a:rPr>
              <a:t>.</a:t>
            </a:r>
          </a:p>
          <a:p>
            <a:pPr algn="just">
              <a:lnSpc>
                <a:spcPct val="160000"/>
              </a:lnSpc>
              <a:buClr>
                <a:srgbClr val="002060"/>
              </a:buClr>
              <a:buFont typeface="Wingdings" panose="05000000000000000000" pitchFamily="2" charset="2"/>
              <a:buChar char="§"/>
            </a:pPr>
            <a:r>
              <a:rPr lang="en-US" sz="2000" dirty="0">
                <a:solidFill>
                  <a:schemeClr val="accent2">
                    <a:lumMod val="75000"/>
                  </a:schemeClr>
                </a:solidFill>
                <a:latin typeface="Times New Roman" pitchFamily="18" charset="0"/>
                <a:cs typeface="Times New Roman" pitchFamily="18" charset="0"/>
              </a:rPr>
              <a:t>Environmental health is the branch of public health concerned with all aspects of the natural and built environment affecting human health. Environmental health is focused on the natural and built environments for the benefit of human health. </a:t>
            </a:r>
          </a:p>
          <a:p>
            <a:pPr algn="just">
              <a:lnSpc>
                <a:spcPct val="160000"/>
              </a:lnSpc>
              <a:buClr>
                <a:srgbClr val="002060"/>
              </a:buClr>
              <a:buFont typeface="Wingdings" panose="05000000000000000000" pitchFamily="2" charset="2"/>
              <a:buChar char="§"/>
            </a:pPr>
            <a:r>
              <a:rPr lang="en-US" sz="2000" dirty="0">
                <a:solidFill>
                  <a:schemeClr val="accent2">
                    <a:lumMod val="75000"/>
                  </a:schemeClr>
                </a:solidFill>
                <a:latin typeface="Times New Roman" pitchFamily="18" charset="0"/>
                <a:cs typeface="Times New Roman" pitchFamily="18" charset="0"/>
              </a:rPr>
              <a:t>The general definition of economic sustainability is the ability of an economy to support a defined level of economic production indefinitely.</a:t>
            </a:r>
            <a:endParaRPr lang="en-US" sz="2000" b="1" dirty="0">
              <a:solidFill>
                <a:schemeClr val="accent2">
                  <a:lumMod val="75000"/>
                </a:schemeClr>
              </a:solidFill>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058391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accent2">
                    <a:lumMod val="75000"/>
                  </a:schemeClr>
                </a:solidFill>
                <a:latin typeface="Times New Roman" pitchFamily="18" charset="0"/>
                <a:cs typeface="Times New Roman" pitchFamily="18" charset="0"/>
              </a:rPr>
              <a:t>CORONAVIRUS</a:t>
            </a:r>
            <a:endParaRPr lang="en-US" dirty="0">
              <a:solidFill>
                <a:schemeClr val="accent2">
                  <a:lumMod val="75000"/>
                </a:schemeClr>
              </a:solidFill>
              <a:latin typeface="Times New Roman" pitchFamily="18" charset="0"/>
              <a:cs typeface="Times New Roman" pitchFamily="18" charset="0"/>
            </a:endParaRPr>
          </a:p>
        </p:txBody>
      </p:sp>
      <p:sp>
        <p:nvSpPr>
          <p:cNvPr id="2" name="Content Placeholder 1"/>
          <p:cNvSpPr>
            <a:spLocks noGrp="1"/>
          </p:cNvSpPr>
          <p:nvPr>
            <p:ph idx="1"/>
          </p:nvPr>
        </p:nvSpPr>
        <p:spPr>
          <a:xfrm>
            <a:off x="872067" y="2438400"/>
            <a:ext cx="7408333" cy="3962400"/>
          </a:xfrm>
        </p:spPr>
        <p:txBody>
          <a:bodyPr>
            <a:normAutofit lnSpcReduction="10000"/>
          </a:bodyPr>
          <a:lstStyle/>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Coronavirus disease 2019 (COVID-19) is an infectious disease caused by severe acute respiratory syndrome coronavirus 2</a:t>
            </a:r>
            <a:r>
              <a:rPr lang="en-US" sz="2000" dirty="0" smtClean="0">
                <a:latin typeface="Times New Roman" pitchFamily="18" charset="0"/>
                <a:cs typeface="Times New Roman" pitchFamily="18" charset="0"/>
              </a:rPr>
              <a:t>.</a:t>
            </a:r>
          </a:p>
          <a:p>
            <a:pPr algn="just">
              <a:lnSpc>
                <a:spcPct val="150000"/>
              </a:lnSpc>
              <a:buClr>
                <a:schemeClr val="accent2"/>
              </a:buClr>
              <a:buFont typeface="Wingdings" panose="05000000000000000000" pitchFamily="2" charset="2"/>
              <a:buChar char="§"/>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The disease was first identified in December 2019 in Wuhan, the capital of China's Hubei province, and has since spread globally, resulting in the ongoing 2019–20 coronavirus pandemic</a:t>
            </a:r>
            <a:r>
              <a:rPr lang="en-US" sz="2000" dirty="0" smtClean="0">
                <a:latin typeface="Times New Roman" pitchFamily="18" charset="0"/>
                <a:cs typeface="Times New Roman" pitchFamily="18" charset="0"/>
              </a:rPr>
              <a:t>.</a:t>
            </a:r>
          </a:p>
          <a:p>
            <a:pPr algn="just">
              <a:lnSpc>
                <a:spcPct val="150000"/>
              </a:lnSpc>
              <a:buClr>
                <a:schemeClr val="accent2"/>
              </a:buClr>
              <a:buFont typeface="Wingdings" panose="05000000000000000000" pitchFamily="2" charset="2"/>
              <a:buChar char="§"/>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Common symptoms include fever, cough and shortness of breath. Other symptoms may include fatigue, muscle pain, diarrhea, sore </a:t>
            </a:r>
            <a:r>
              <a:rPr lang="en-US" sz="2000" dirty="0" smtClean="0">
                <a:latin typeface="Times New Roman" pitchFamily="18" charset="0"/>
                <a:cs typeface="Times New Roman" pitchFamily="18" charset="0"/>
              </a:rPr>
              <a:t>throat</a:t>
            </a:r>
            <a:r>
              <a:rPr lang="en-US" sz="2000" dirty="0">
                <a:latin typeface="Times New Roman" pitchFamily="18" charset="0"/>
                <a:cs typeface="Times New Roman" pitchFamily="18" charset="0"/>
              </a:rPr>
              <a:t>, loss of smell and abdominal </a:t>
            </a:r>
            <a:r>
              <a:rPr lang="en-US" sz="2000" dirty="0" smtClean="0">
                <a:latin typeface="Times New Roman" pitchFamily="18" charset="0"/>
                <a:cs typeface="Times New Roman" pitchFamily="18" charset="0"/>
              </a:rPr>
              <a:t>pain.</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883704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828800"/>
            <a:ext cx="7408333" cy="4114800"/>
          </a:xfrm>
        </p:spPr>
        <p:txBody>
          <a:bodyPr>
            <a:normAutofit/>
          </a:bodyPr>
          <a:lstStyle/>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The virus is mainly spread during close contact and by small droplets produced when those infected cough, sneeze or talk. These droplets may also be produced during breathing; however, they rapidly fall to the ground or surfaces and are not generally spread through the air over large distances. People may also become infected by touching a contaminated surface and then their face. The virus can survive on surfaces for up to 72 hours. </a:t>
            </a:r>
          </a:p>
        </p:txBody>
      </p:sp>
    </p:spTree>
    <p:extLst>
      <p:ext uri="{BB962C8B-B14F-4D97-AF65-F5344CB8AC3E}">
        <p14:creationId xmlns:p14="http://schemas.microsoft.com/office/powerpoint/2010/main" val="1333392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pic>
        <p:nvPicPr>
          <p:cNvPr id="5" name="Picture 4" descr="C:\Users\amo\Pictures\covid 19.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2160591"/>
            <a:ext cx="6347714" cy="3880772"/>
          </a:xfrm>
          <a:prstGeom prst="rect">
            <a:avLst/>
          </a:prstGeom>
          <a:noFill/>
          <a:ln>
            <a:noFill/>
          </a:ln>
        </p:spPr>
      </p:pic>
    </p:spTree>
    <p:extLst>
      <p:ext uri="{BB962C8B-B14F-4D97-AF65-F5344CB8AC3E}">
        <p14:creationId xmlns:p14="http://schemas.microsoft.com/office/powerpoint/2010/main" val="1803655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9800"/>
            <a:ext cx="7408333" cy="4114800"/>
          </a:xfrm>
        </p:spPr>
        <p:txBody>
          <a:bodyPr>
            <a:normAutofit/>
          </a:bodyPr>
          <a:lstStyle/>
          <a:p>
            <a:pPr marL="0" indent="0" algn="just">
              <a:lnSpc>
                <a:spcPct val="150000"/>
              </a:lnSpc>
              <a:buNone/>
            </a:pPr>
            <a:r>
              <a:rPr lang="en-US" sz="2000" dirty="0">
                <a:latin typeface="Times New Roman" pitchFamily="18" charset="0"/>
                <a:cs typeface="Times New Roman" pitchFamily="18" charset="0"/>
              </a:rPr>
              <a:t>Recommended measures to prevent infection include frequent hand washing, social distancing (maintaining physical distance from others, especially from those with symptoms), covering coughs and sneezes with a tissue or inner elbow and keeping unwashed hands away from the face. The use of masks is recommended for those who suspect they have the virus and their caregivers. </a:t>
            </a:r>
          </a:p>
        </p:txBody>
      </p:sp>
    </p:spTree>
    <p:extLst>
      <p:ext uri="{BB962C8B-B14F-4D97-AF65-F5344CB8AC3E}">
        <p14:creationId xmlns:p14="http://schemas.microsoft.com/office/powerpoint/2010/main" val="2009242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457200"/>
            <a:ext cx="6347713" cy="1320800"/>
          </a:xfrm>
        </p:spPr>
        <p:txBody>
          <a:bodyPr>
            <a:normAutofit/>
          </a:bodyPr>
          <a:lstStyle/>
          <a:p>
            <a:r>
              <a:rPr lang="en-US" dirty="0" smtClean="0">
                <a:solidFill>
                  <a:schemeClr val="accent2">
                    <a:lumMod val="75000"/>
                  </a:schemeClr>
                </a:solidFill>
                <a:latin typeface="Times New Roman" pitchFamily="18" charset="0"/>
                <a:cs typeface="Times New Roman" pitchFamily="18" charset="0"/>
              </a:rPr>
              <a:t>ENGINEERING STRATEGIES</a:t>
            </a:r>
            <a:endParaRPr lang="en-US" dirty="0">
              <a:solidFill>
                <a:schemeClr val="accent2">
                  <a:lumMod val="75000"/>
                </a:schemeClr>
              </a:solidFill>
              <a:latin typeface="Times New Roman" pitchFamily="18" charset="0"/>
              <a:cs typeface="Times New Roman" pitchFamily="18" charset="0"/>
            </a:endParaRPr>
          </a:p>
        </p:txBody>
      </p:sp>
      <p:sp>
        <p:nvSpPr>
          <p:cNvPr id="2" name="Content Placeholder 1"/>
          <p:cNvSpPr>
            <a:spLocks noGrp="1"/>
          </p:cNvSpPr>
          <p:nvPr>
            <p:ph idx="1"/>
          </p:nvPr>
        </p:nvSpPr>
        <p:spPr>
          <a:xfrm>
            <a:off x="228601" y="1778000"/>
            <a:ext cx="7086600" cy="4546600"/>
          </a:xfrm>
        </p:spPr>
        <p:txBody>
          <a:bodyPr/>
          <a:lstStyle/>
          <a:p>
            <a:pPr marL="0" indent="0" algn="just">
              <a:lnSpc>
                <a:spcPct val="150000"/>
              </a:lnSpc>
              <a:buNone/>
            </a:pPr>
            <a:r>
              <a:rPr lang="en-US" sz="2000" b="1" dirty="0" smtClean="0">
                <a:solidFill>
                  <a:schemeClr val="accent2">
                    <a:lumMod val="75000"/>
                  </a:schemeClr>
                </a:solidFill>
                <a:latin typeface="Times New Roman" pitchFamily="18" charset="0"/>
                <a:cs typeface="Times New Roman" pitchFamily="18" charset="0"/>
              </a:rPr>
              <a:t>EPIDEMIOLOGY</a:t>
            </a:r>
            <a:endParaRPr lang="en-US" sz="2000" b="1" dirty="0">
              <a:solidFill>
                <a:schemeClr val="accent2">
                  <a:lumMod val="75000"/>
                </a:schemeClr>
              </a:solidFill>
              <a:latin typeface="Times New Roman" pitchFamily="18" charset="0"/>
              <a:cs typeface="Times New Roman" pitchFamily="18" charset="0"/>
            </a:endParaRPr>
          </a:p>
          <a:p>
            <a:pPr marL="0" indent="0" algn="just">
              <a:lnSpc>
                <a:spcPct val="150000"/>
              </a:lnSpc>
              <a:buNone/>
            </a:pPr>
            <a:r>
              <a:rPr lang="en-US" sz="2000" dirty="0" smtClean="0">
                <a:latin typeface="Times New Roman" pitchFamily="18" charset="0"/>
                <a:cs typeface="Times New Roman" pitchFamily="18" charset="0"/>
              </a:rPr>
              <a:t>studies </a:t>
            </a:r>
            <a:r>
              <a:rPr lang="en-US" sz="2000" dirty="0">
                <a:latin typeface="Times New Roman" pitchFamily="18" charset="0"/>
                <a:cs typeface="Times New Roman" pitchFamily="18" charset="0"/>
              </a:rPr>
              <a:t>the relationship between environmental exposures (including exposure to chemicals, radiation, microbiological agents, etc.) and human </a:t>
            </a:r>
            <a:r>
              <a:rPr lang="en-US" sz="2000" dirty="0" smtClean="0">
                <a:latin typeface="Times New Roman" pitchFamily="18" charset="0"/>
                <a:cs typeface="Times New Roman" pitchFamily="18" charset="0"/>
              </a:rPr>
              <a:t>health.</a:t>
            </a:r>
          </a:p>
          <a:p>
            <a:pPr marL="0" indent="0" algn="just">
              <a:lnSpc>
                <a:spcPct val="150000"/>
              </a:lnSpc>
              <a:buNone/>
            </a:pPr>
            <a:r>
              <a:rPr lang="en-US" sz="2000" dirty="0">
                <a:latin typeface="Times New Roman" pitchFamily="18" charset="0"/>
                <a:cs typeface="Times New Roman" pitchFamily="18" charset="0"/>
              </a:rPr>
              <a:t>Several measures are commonly used to quantify mortality. These numbers vary by region and over time and are influenced by the volume of testing, healthcare system quality, treatment options, time since initial outbreak and population characteristics such as age, sex and overall health.</a:t>
            </a:r>
            <a:endParaRPr lang="en-US" sz="2000" b="1"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9319417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5" name="Picture 4" descr="C:\Users\amo\Pictures\prevention.jpg"/>
          <p:cNvPicPr/>
          <p:nvPr/>
        </p:nvPicPr>
        <p:blipFill>
          <a:blip r:embed="rId2">
            <a:extLst>
              <a:ext uri="{28A0092B-C50C-407E-A947-70E740481C1C}">
                <a14:useLocalDpi xmlns:a14="http://schemas.microsoft.com/office/drawing/2010/main" val="0"/>
              </a:ext>
            </a:extLst>
          </a:blip>
          <a:srcRect/>
          <a:stretch>
            <a:fillRect/>
          </a:stretch>
        </p:blipFill>
        <p:spPr bwMode="auto">
          <a:xfrm>
            <a:off x="609600" y="2160590"/>
            <a:ext cx="6347714" cy="3880773"/>
          </a:xfrm>
          <a:prstGeom prst="rect">
            <a:avLst/>
          </a:prstGeom>
          <a:noFill/>
          <a:ln>
            <a:noFill/>
          </a:ln>
        </p:spPr>
      </p:pic>
    </p:spTree>
    <p:extLst>
      <p:ext uri="{BB962C8B-B14F-4D97-AF65-F5344CB8AC3E}">
        <p14:creationId xmlns:p14="http://schemas.microsoft.com/office/powerpoint/2010/main" val="200725183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434</TotalTime>
  <Words>934</Words>
  <Application>Microsoft Office PowerPoint</Application>
  <PresentationFormat>On-screen Show (4:3)</PresentationFormat>
  <Paragraphs>55</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Times New Roman</vt:lpstr>
      <vt:lpstr>Trebuchet MS</vt:lpstr>
      <vt:lpstr>Wingdings</vt:lpstr>
      <vt:lpstr>Wingdings 3</vt:lpstr>
      <vt:lpstr>Facet</vt:lpstr>
      <vt:lpstr>ENGINEERING STRATEGIES FOR HANDLING COVID-19 FOR THE ENVIRONMENTAL HEALTH AND ECONOMIC SUSTAINABILITY</vt:lpstr>
      <vt:lpstr>CONTENTS</vt:lpstr>
      <vt:lpstr>INTRODUCTION</vt:lpstr>
      <vt:lpstr>CORONAVIRUS</vt:lpstr>
      <vt:lpstr>PowerPoint Presentation</vt:lpstr>
      <vt:lpstr>PowerPoint Presentation</vt:lpstr>
      <vt:lpstr>PowerPoint Presentation</vt:lpstr>
      <vt:lpstr>ENGINEERING STRATEGIES</vt:lpstr>
      <vt:lpstr>PowerPoint Presentation</vt:lpstr>
      <vt:lpstr>PowerPoint Presentation</vt:lpstr>
      <vt:lpstr>PowerPoint Presentation</vt:lpstr>
      <vt:lpstr>RESULTS</vt:lpstr>
      <vt:lpstr>PowerPoint Presentation</vt:lpstr>
      <vt:lpstr>PowerPoint Presentation</vt:lpstr>
      <vt:lpstr>PowerPoint Presentation</vt:lpstr>
      <vt:lpstr>CONCLUSION</vt:lpstr>
      <vt:lpstr>RECOMMENDATION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STRATEGIES FOR HANDLING COVID-19 FOR ENVIRONMENTAL HEALTH AND ECONOMIC SUSTAINABILITY</dc:title>
  <dc:creator>mustapha</dc:creator>
  <cp:lastModifiedBy>zig</cp:lastModifiedBy>
  <cp:revision>19</cp:revision>
  <dcterms:created xsi:type="dcterms:W3CDTF">2020-04-11T17:35:01Z</dcterms:created>
  <dcterms:modified xsi:type="dcterms:W3CDTF">2020-04-13T13:31:19Z</dcterms:modified>
</cp:coreProperties>
</file>