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5" r:id="rId6"/>
    <p:sldId id="261" r:id="rId7"/>
    <p:sldId id="262" r:id="rId8"/>
    <p:sldId id="263" r:id="rId9"/>
    <p:sldId id="264" r:id="rId10"/>
    <p:sldId id="268" r:id="rId11"/>
    <p:sldId id="269"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81" d="100"/>
          <a:sy n="81" d="100"/>
        </p:scale>
        <p:origin x="44"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E72E7B-9C8F-4A05-84CB-7A1B439F889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C0A88-FDF6-48E5-9F72-02A05C1957E6}" type="slidenum">
              <a:rPr lang="en-US" smtClean="0"/>
              <a:t>‹#›</a:t>
            </a:fld>
            <a:endParaRPr lang="en-US"/>
          </a:p>
        </p:txBody>
      </p:sp>
    </p:spTree>
    <p:extLst>
      <p:ext uri="{BB962C8B-B14F-4D97-AF65-F5344CB8AC3E}">
        <p14:creationId xmlns:p14="http://schemas.microsoft.com/office/powerpoint/2010/main" val="3103586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72E7B-9C8F-4A05-84CB-7A1B439F889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C0A88-FDF6-48E5-9F72-02A05C1957E6}" type="slidenum">
              <a:rPr lang="en-US" smtClean="0"/>
              <a:t>‹#›</a:t>
            </a:fld>
            <a:endParaRPr lang="en-US"/>
          </a:p>
        </p:txBody>
      </p:sp>
    </p:spTree>
    <p:extLst>
      <p:ext uri="{BB962C8B-B14F-4D97-AF65-F5344CB8AC3E}">
        <p14:creationId xmlns:p14="http://schemas.microsoft.com/office/powerpoint/2010/main" val="486919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72E7B-9C8F-4A05-84CB-7A1B439F889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C0A88-FDF6-48E5-9F72-02A05C1957E6}" type="slidenum">
              <a:rPr lang="en-US" smtClean="0"/>
              <a:t>‹#›</a:t>
            </a:fld>
            <a:endParaRPr lang="en-US"/>
          </a:p>
        </p:txBody>
      </p:sp>
    </p:spTree>
    <p:extLst>
      <p:ext uri="{BB962C8B-B14F-4D97-AF65-F5344CB8AC3E}">
        <p14:creationId xmlns:p14="http://schemas.microsoft.com/office/powerpoint/2010/main" val="406577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72E7B-9C8F-4A05-84CB-7A1B439F889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C0A88-FDF6-48E5-9F72-02A05C1957E6}" type="slidenum">
              <a:rPr lang="en-US" smtClean="0"/>
              <a:t>‹#›</a:t>
            </a:fld>
            <a:endParaRPr lang="en-US"/>
          </a:p>
        </p:txBody>
      </p:sp>
    </p:spTree>
    <p:extLst>
      <p:ext uri="{BB962C8B-B14F-4D97-AF65-F5344CB8AC3E}">
        <p14:creationId xmlns:p14="http://schemas.microsoft.com/office/powerpoint/2010/main" val="298779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E72E7B-9C8F-4A05-84CB-7A1B439F889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C0A88-FDF6-48E5-9F72-02A05C1957E6}" type="slidenum">
              <a:rPr lang="en-US" smtClean="0"/>
              <a:t>‹#›</a:t>
            </a:fld>
            <a:endParaRPr lang="en-US"/>
          </a:p>
        </p:txBody>
      </p:sp>
    </p:spTree>
    <p:extLst>
      <p:ext uri="{BB962C8B-B14F-4D97-AF65-F5344CB8AC3E}">
        <p14:creationId xmlns:p14="http://schemas.microsoft.com/office/powerpoint/2010/main" val="3564526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E72E7B-9C8F-4A05-84CB-7A1B439F8894}"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C0A88-FDF6-48E5-9F72-02A05C1957E6}" type="slidenum">
              <a:rPr lang="en-US" smtClean="0"/>
              <a:t>‹#›</a:t>
            </a:fld>
            <a:endParaRPr lang="en-US"/>
          </a:p>
        </p:txBody>
      </p:sp>
    </p:spTree>
    <p:extLst>
      <p:ext uri="{BB962C8B-B14F-4D97-AF65-F5344CB8AC3E}">
        <p14:creationId xmlns:p14="http://schemas.microsoft.com/office/powerpoint/2010/main" val="1522366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E72E7B-9C8F-4A05-84CB-7A1B439F8894}"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C0A88-FDF6-48E5-9F72-02A05C1957E6}" type="slidenum">
              <a:rPr lang="en-US" smtClean="0"/>
              <a:t>‹#›</a:t>
            </a:fld>
            <a:endParaRPr lang="en-US"/>
          </a:p>
        </p:txBody>
      </p:sp>
    </p:spTree>
    <p:extLst>
      <p:ext uri="{BB962C8B-B14F-4D97-AF65-F5344CB8AC3E}">
        <p14:creationId xmlns:p14="http://schemas.microsoft.com/office/powerpoint/2010/main" val="236796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E72E7B-9C8F-4A05-84CB-7A1B439F8894}"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C0A88-FDF6-48E5-9F72-02A05C1957E6}" type="slidenum">
              <a:rPr lang="en-US" smtClean="0"/>
              <a:t>‹#›</a:t>
            </a:fld>
            <a:endParaRPr lang="en-US"/>
          </a:p>
        </p:txBody>
      </p:sp>
    </p:spTree>
    <p:extLst>
      <p:ext uri="{BB962C8B-B14F-4D97-AF65-F5344CB8AC3E}">
        <p14:creationId xmlns:p14="http://schemas.microsoft.com/office/powerpoint/2010/main" val="247721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72E7B-9C8F-4A05-84CB-7A1B439F8894}"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C0A88-FDF6-48E5-9F72-02A05C1957E6}" type="slidenum">
              <a:rPr lang="en-US" smtClean="0"/>
              <a:t>‹#›</a:t>
            </a:fld>
            <a:endParaRPr lang="en-US"/>
          </a:p>
        </p:txBody>
      </p:sp>
    </p:spTree>
    <p:extLst>
      <p:ext uri="{BB962C8B-B14F-4D97-AF65-F5344CB8AC3E}">
        <p14:creationId xmlns:p14="http://schemas.microsoft.com/office/powerpoint/2010/main" val="401227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72E7B-9C8F-4A05-84CB-7A1B439F8894}"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C0A88-FDF6-48E5-9F72-02A05C1957E6}" type="slidenum">
              <a:rPr lang="en-US" smtClean="0"/>
              <a:t>‹#›</a:t>
            </a:fld>
            <a:endParaRPr lang="en-US"/>
          </a:p>
        </p:txBody>
      </p:sp>
    </p:spTree>
    <p:extLst>
      <p:ext uri="{BB962C8B-B14F-4D97-AF65-F5344CB8AC3E}">
        <p14:creationId xmlns:p14="http://schemas.microsoft.com/office/powerpoint/2010/main" val="39521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72E7B-9C8F-4A05-84CB-7A1B439F8894}"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C0A88-FDF6-48E5-9F72-02A05C1957E6}" type="slidenum">
              <a:rPr lang="en-US" smtClean="0"/>
              <a:t>‹#›</a:t>
            </a:fld>
            <a:endParaRPr lang="en-US"/>
          </a:p>
        </p:txBody>
      </p:sp>
    </p:spTree>
    <p:extLst>
      <p:ext uri="{BB962C8B-B14F-4D97-AF65-F5344CB8AC3E}">
        <p14:creationId xmlns:p14="http://schemas.microsoft.com/office/powerpoint/2010/main" val="329933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72E7B-9C8F-4A05-84CB-7A1B439F8894}" type="datetimeFigureOut">
              <a:rPr lang="en-US" smtClean="0"/>
              <a:t>4/13/2020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C0A88-FDF6-48E5-9F72-02A05C1957E6}" type="slidenum">
              <a:rPr lang="en-US" smtClean="0"/>
              <a:t>‹#›</a:t>
            </a:fld>
            <a:endParaRPr lang="en-US"/>
          </a:p>
        </p:txBody>
      </p:sp>
    </p:spTree>
    <p:extLst>
      <p:ext uri="{BB962C8B-B14F-4D97-AF65-F5344CB8AC3E}">
        <p14:creationId xmlns:p14="http://schemas.microsoft.com/office/powerpoint/2010/main" val="3797902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2615" y="109415"/>
            <a:ext cx="10355385" cy="3400548"/>
          </a:xfrm>
          <a:solidFill>
            <a:schemeClr val="accent1">
              <a:lumMod val="60000"/>
              <a:lumOff val="40000"/>
            </a:schemeClr>
          </a:solidFill>
        </p:spPr>
        <p:txBody>
          <a:bodyPr>
            <a:normAutofit fontScale="90000"/>
          </a:bodyPr>
          <a:lstStyle/>
          <a:p>
            <a:r>
              <a:rPr lang="en-US" sz="4000" b="1" dirty="0" smtClean="0">
                <a:latin typeface="Times New Roman" panose="02020603050405020304" pitchFamily="18" charset="0"/>
                <a:cs typeface="Times New Roman" panose="02020603050405020304" pitchFamily="18" charset="0"/>
              </a:rPr>
              <a:t>DEVELOPMENT </a:t>
            </a:r>
            <a:r>
              <a:rPr lang="en-US" sz="4000" b="1" dirty="0">
                <a:latin typeface="Times New Roman" panose="02020603050405020304" pitchFamily="18" charset="0"/>
                <a:cs typeface="Times New Roman" panose="02020603050405020304" pitchFamily="18" charset="0"/>
              </a:rPr>
              <a:t>OF ENVIRONMENTAL HEALTH ENGINEERING FACILITIES, EQUIPMENT, SENSORS AND PUBLIC HEALTH SYSTEMS FOR TACKLING COVID-19 PANDEMIC</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3999" y="3602037"/>
            <a:ext cx="9464431" cy="2579931"/>
          </a:xfrm>
          <a:solidFill>
            <a:schemeClr val="accent1">
              <a:lumMod val="60000"/>
              <a:lumOff val="40000"/>
            </a:schemeClr>
          </a:solidFill>
        </p:spPr>
        <p:txBody>
          <a:bodyPr>
            <a:normAutofit lnSpcReduction="10000"/>
          </a:bodyPr>
          <a:lstStyle/>
          <a:p>
            <a:r>
              <a:rPr lang="en-US" b="1" dirty="0" smtClean="0">
                <a:latin typeface="Times New Roman" panose="02020603050405020304" pitchFamily="18" charset="0"/>
                <a:cs typeface="Times New Roman" panose="02020603050405020304" pitchFamily="18" charset="0"/>
              </a:rPr>
              <a:t>A PRESENTATION BY </a:t>
            </a:r>
          </a:p>
          <a:p>
            <a:r>
              <a:rPr lang="en-US" b="1" dirty="0" smtClean="0">
                <a:latin typeface="Times New Roman" panose="02020603050405020304" pitchFamily="18" charset="0"/>
                <a:cs typeface="Times New Roman" panose="02020603050405020304" pitchFamily="18" charset="0"/>
              </a:rPr>
              <a:t>ELENDU JUSTICE CHIRINGO</a:t>
            </a:r>
          </a:p>
          <a:p>
            <a:r>
              <a:rPr lang="en-US" b="1" dirty="0" smtClean="0">
                <a:latin typeface="Times New Roman" panose="02020603050405020304" pitchFamily="18" charset="0"/>
                <a:cs typeface="Times New Roman" panose="02020603050405020304" pitchFamily="18" charset="0"/>
              </a:rPr>
              <a:t>17/ENG02/021</a:t>
            </a:r>
          </a:p>
          <a:p>
            <a:r>
              <a:rPr lang="en-US" b="1" dirty="0" smtClean="0">
                <a:latin typeface="Times New Roman" panose="02020603050405020304" pitchFamily="18" charset="0"/>
                <a:cs typeface="Times New Roman" panose="02020603050405020304" pitchFamily="18" charset="0"/>
              </a:rPr>
              <a:t>COMPUTER ENGINEERING</a:t>
            </a:r>
          </a:p>
          <a:p>
            <a:r>
              <a:rPr lang="en-US" b="1" dirty="0" smtClean="0">
                <a:latin typeface="Times New Roman" panose="02020603050405020304" pitchFamily="18" charset="0"/>
                <a:cs typeface="Times New Roman" panose="02020603050405020304" pitchFamily="18" charset="0"/>
              </a:rPr>
              <a:t>300L</a:t>
            </a:r>
          </a:p>
          <a:p>
            <a:r>
              <a:rPr lang="en-US" b="1" dirty="0" smtClean="0">
                <a:latin typeface="Times New Roman" panose="02020603050405020304" pitchFamily="18" charset="0"/>
                <a:cs typeface="Times New Roman" panose="02020603050405020304" pitchFamily="18" charset="0"/>
              </a:rPr>
              <a:t>AFE BABALOLA UNIVERSITY</a:t>
            </a:r>
          </a:p>
          <a:p>
            <a:endParaRPr lang="en-US" b="1" dirty="0"/>
          </a:p>
        </p:txBody>
      </p:sp>
    </p:spTree>
    <p:extLst>
      <p:ext uri="{BB962C8B-B14F-4D97-AF65-F5344CB8AC3E}">
        <p14:creationId xmlns:p14="http://schemas.microsoft.com/office/powerpoint/2010/main" val="2497756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71939"/>
            <a:ext cx="10515600" cy="1653686"/>
          </a:xfrm>
          <a:ln>
            <a:solidFill>
              <a:schemeClr val="accent1">
                <a:lumMod val="60000"/>
                <a:lumOff val="40000"/>
              </a:schemeClr>
            </a:solidFill>
          </a:ln>
        </p:spPr>
        <p:txBody>
          <a:bodyPr>
            <a:noAutofit/>
          </a:bodyPr>
          <a:lstStyle/>
          <a:p>
            <a:r>
              <a:rPr lang="en-US" sz="2800" b="1" dirty="0">
                <a:latin typeface="Times New Roman" panose="02020603050405020304" pitchFamily="18" charset="0"/>
                <a:cs typeface="Times New Roman" panose="02020603050405020304" pitchFamily="18" charset="0"/>
              </a:rPr>
              <a:t>Challenges of </a:t>
            </a:r>
            <a:r>
              <a:rPr lang="en-GB" sz="2800" b="1" dirty="0">
                <a:latin typeface="Times New Roman" panose="02020603050405020304" pitchFamily="18" charset="0"/>
                <a:cs typeface="Times New Roman" panose="02020603050405020304" pitchFamily="18" charset="0"/>
              </a:rPr>
              <a:t>development of environmental health engineering facilities, equipment, sensors and public health systems for tackling covid-19 pandemic.</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                             </a:t>
            </a:r>
            <a:r>
              <a:rPr lang="en-GB" sz="2800" b="1" dirty="0" smtClean="0">
                <a:latin typeface="Times New Roman" panose="02020603050405020304" pitchFamily="18" charset="0"/>
                <a:cs typeface="Times New Roman" panose="02020603050405020304" pitchFamily="18" charset="0"/>
              </a:rPr>
              <a:t>(</a:t>
            </a:r>
            <a:r>
              <a:rPr lang="en-GB" sz="2800" b="1" dirty="0">
                <a:latin typeface="Times New Roman" panose="02020603050405020304" pitchFamily="18" charset="0"/>
                <a:cs typeface="Times New Roman" panose="02020603050405020304" pitchFamily="18" charset="0"/>
              </a:rPr>
              <a:t>using Nigeria as a case study)</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72515"/>
            <a:ext cx="10515600" cy="4351338"/>
          </a:xfrm>
        </p:spPr>
        <p:txBody>
          <a:bodyPr>
            <a:normAutofit fontScale="77500" lnSpcReduction="20000"/>
          </a:bodyPr>
          <a:lstStyle/>
          <a:p>
            <a:pPr lvl="0"/>
            <a:r>
              <a:rPr lang="en-GB" dirty="0">
                <a:latin typeface="Times New Roman" panose="02020603050405020304" pitchFamily="18" charset="0"/>
                <a:cs typeface="Times New Roman" panose="02020603050405020304" pitchFamily="18" charset="0"/>
              </a:rPr>
              <a:t>Poor research institutes: The country lacks research institutes already before the pandemic COVID-19 hit. This is bad cause now that there’s an outbreak various researches are meant to carried out before any engineering building can take place. An example is an engineer trying to set up a testing kit. He needs to write an algorithm for it and before a device is set up to output a result, the algorithm will give it specifics or conditions to look out for. If researches are carried out properly this will aid the engineer.</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Low funds/capital: A lot of engineers may have the idea of inventions to help combat the virus but not enough funds to actualize their ideas so it dies with them.</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Bad governance: Involvement of bad governance will rather have them travelling out for the better medical care rather staying here and providing the best for them, and the masses.</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Demand and supply: The few engineering facilities put in place are so expensive due to high demand and low supply. Because only a few engineers are providing so the masses can’t even afford it. This goes a long way to discourage other engineers as the feel if majority cant afford it they’ll run at risk of loss.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200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7231"/>
            <a:ext cx="10515600" cy="1992923"/>
          </a:xfrm>
        </p:spPr>
        <p:txBody>
          <a:bodyPr>
            <a:noAutofit/>
          </a:bodyPr>
          <a:lstStyle/>
          <a:p>
            <a:r>
              <a:rPr lang="en-GB" sz="2800" b="1" dirty="0">
                <a:latin typeface="Times New Roman" panose="02020603050405020304" pitchFamily="18" charset="0"/>
                <a:cs typeface="Times New Roman" panose="02020603050405020304" pitchFamily="18" charset="0"/>
              </a:rPr>
              <a:t>Suggestions for the development of environmental health engineering facilities, equipment, sensors and public health systems for tackling covid-19 pandemic.</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                 </a:t>
            </a:r>
            <a:r>
              <a:rPr lang="en-GB" sz="2800" b="1" dirty="0" smtClean="0">
                <a:latin typeface="Times New Roman" panose="02020603050405020304" pitchFamily="18" charset="0"/>
                <a:cs typeface="Times New Roman" panose="02020603050405020304" pitchFamily="18" charset="0"/>
              </a:rPr>
              <a:t>(</a:t>
            </a:r>
            <a:r>
              <a:rPr lang="en-GB" sz="2800" b="1" dirty="0">
                <a:latin typeface="Times New Roman" panose="02020603050405020304" pitchFamily="18" charset="0"/>
                <a:cs typeface="Times New Roman" panose="02020603050405020304" pitchFamily="18" charset="0"/>
              </a:rPr>
              <a:t>using Nigeria as a case study) </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091335"/>
            <a:ext cx="10515600" cy="4351338"/>
          </a:xfrm>
        </p:spPr>
        <p:txBody>
          <a:bodyPr>
            <a:normAutofit fontScale="85000" lnSpcReduction="20000"/>
          </a:bodyPr>
          <a:lstStyle/>
          <a:p>
            <a:pPr lvl="0"/>
            <a:r>
              <a:rPr lang="en-GB" dirty="0">
                <a:latin typeface="Times New Roman" panose="02020603050405020304" pitchFamily="18" charset="0"/>
                <a:cs typeface="Times New Roman" panose="02020603050405020304" pitchFamily="18" charset="0"/>
              </a:rPr>
              <a:t>Improvement of research institutes: Making robust research institutes that can stand the test of time will help enable the easier development of sensors and engineering facilities to tackle pandemics such as COVID-19. Even if it hits the country without preparation it will aid the quick combating.</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Institutions should be set up to receive good ideas of engineers in the society and help them bring it to reality. This will encourage others to even come up with better ideas knowing they’ll be actualized at long last it will aid combating of COVID-19.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Good governance: It is evident in developed countries where good governance is the other of the way what it is like. Development of the country facilities will enable it better and readily available to any pandemic of sort.</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Government and health organization should try and subsidize all this equipment and facilities to make them easily affordable to the masses and will also encourage developers to involve in them as they know this can be a source of income.</a:t>
            </a:r>
            <a:endParaRPr lang="en-US"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3878616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CONCLUSION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There is no said cure to coronavirus disease, but there are ways as to which the virus can be contained. There are also ways to control the spread of the virus. So as caring humans we are to adhere to these measures.</a:t>
            </a:r>
          </a:p>
          <a:p>
            <a:r>
              <a:rPr lang="en-US" sz="3600" dirty="0" smtClean="0">
                <a:latin typeface="Times New Roman" panose="02020603050405020304" pitchFamily="18" charset="0"/>
                <a:cs typeface="Times New Roman" panose="02020603050405020304" pitchFamily="18" charset="0"/>
              </a:rPr>
              <a:t>And we must also note that everyone is important in fighting covid-19.</a:t>
            </a:r>
          </a:p>
        </p:txBody>
      </p:sp>
    </p:spTree>
    <p:extLst>
      <p:ext uri="{BB962C8B-B14F-4D97-AF65-F5344CB8AC3E}">
        <p14:creationId xmlns:p14="http://schemas.microsoft.com/office/powerpoint/2010/main" val="428872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TABLE OF CONTENTS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767646" cy="4351338"/>
          </a:xfrm>
        </p:spPr>
        <p:txBody>
          <a:bodyPr/>
          <a:lstStyle/>
          <a:p>
            <a:r>
              <a:rPr lang="en-US" dirty="0" smtClean="0">
                <a:latin typeface="Times New Roman" panose="02020603050405020304" pitchFamily="18" charset="0"/>
                <a:cs typeface="Times New Roman" panose="02020603050405020304" pitchFamily="18" charset="0"/>
              </a:rPr>
              <a:t>ABOUT CORONAVIRUS DISEASE (COVID-19)</a:t>
            </a:r>
          </a:p>
          <a:p>
            <a:r>
              <a:rPr lang="en-US" dirty="0" smtClean="0">
                <a:latin typeface="Times New Roman" panose="02020603050405020304" pitchFamily="18" charset="0"/>
                <a:cs typeface="Times New Roman" panose="02020603050405020304" pitchFamily="18" charset="0"/>
              </a:rPr>
              <a:t>DEVELOPMENT OF ENVIRONMENTAL ENGINEERING HEALTH FACILITIES</a:t>
            </a:r>
          </a:p>
          <a:p>
            <a:r>
              <a:rPr lang="en-US" dirty="0" smtClean="0">
                <a:latin typeface="Times New Roman" panose="02020603050405020304" pitchFamily="18" charset="0"/>
                <a:cs typeface="Times New Roman" panose="02020603050405020304" pitchFamily="18" charset="0"/>
              </a:rPr>
              <a:t>INTRODUCING MODERN EQUIPMENTS AND SENSORS</a:t>
            </a:r>
          </a:p>
          <a:p>
            <a:r>
              <a:rPr lang="en-US" dirty="0" smtClean="0">
                <a:latin typeface="Times New Roman" panose="02020603050405020304" pitchFamily="18" charset="0"/>
                <a:cs typeface="Times New Roman" panose="02020603050405020304" pitchFamily="18" charset="0"/>
              </a:rPr>
              <a:t>DEVELOPMENT OF PUBLIC HEALTH SYSTEMS FOR THE TACKLING OF COVID-19 PANDEMIC                  </a:t>
            </a:r>
          </a:p>
          <a:p>
            <a:endParaRPr lang="en-US"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8945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900" b="1" dirty="0" smtClean="0">
                <a:latin typeface="Times New Roman" panose="02020603050405020304" pitchFamily="18" charset="0"/>
                <a:cs typeface="Times New Roman" panose="02020603050405020304" pitchFamily="18" charset="0"/>
              </a:rPr>
              <a:t>ABOUT CORONAVIRUS DISEASE (COVID-19)</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Coronavirus disease (COVID-19) is an infectious disease caused by a new </a:t>
            </a:r>
            <a:r>
              <a:rPr lang="en-US" dirty="0" smtClean="0">
                <a:latin typeface="Times New Roman" panose="02020603050405020304" pitchFamily="18" charset="0"/>
                <a:cs typeface="Times New Roman" panose="02020603050405020304" pitchFamily="18" charset="0"/>
              </a:rPr>
              <a:t>virus. The </a:t>
            </a:r>
            <a:r>
              <a:rPr lang="en-US" dirty="0">
                <a:latin typeface="Times New Roman" panose="02020603050405020304" pitchFamily="18" charset="0"/>
                <a:cs typeface="Times New Roman" panose="02020603050405020304" pitchFamily="18" charset="0"/>
              </a:rPr>
              <a:t>disease causes respiratory illness (like the flu) with symptoms such as a cough, fever, and in more severe cases, difficulty breathing. You can protect yourself by washing your hands frequently, avoiding touching your face, and avoiding close contact (1 meter or 3 feet) with people who are unwell.</a:t>
            </a:r>
          </a:p>
          <a:p>
            <a:r>
              <a:rPr lang="en-US" dirty="0">
                <a:latin typeface="Times New Roman" panose="02020603050405020304" pitchFamily="18" charset="0"/>
                <a:cs typeface="Times New Roman" panose="02020603050405020304" pitchFamily="18" charset="0"/>
              </a:rPr>
              <a:t>How it spreads</a:t>
            </a:r>
          </a:p>
          <a:p>
            <a:r>
              <a:rPr lang="en-US" dirty="0">
                <a:latin typeface="Times New Roman" panose="02020603050405020304" pitchFamily="18" charset="0"/>
                <a:cs typeface="Times New Roman" panose="02020603050405020304" pitchFamily="18" charset="0"/>
              </a:rPr>
              <a:t>Coronavirus disease spreads primarily through contact with an infected person when they cough or sneeze.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also spreads when a person touches a surface or object that has the virus on it, then touches their eyes, nose, or mouth.</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9508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42277"/>
            <a:ext cx="10515600" cy="1448411"/>
          </a:xfrm>
        </p:spPr>
        <p:txBody>
          <a:bodyPr>
            <a:noAutofit/>
          </a:bodyPr>
          <a:lstStyle/>
          <a:p>
            <a:r>
              <a:rPr lang="en-US" sz="3600" b="1" dirty="0" smtClean="0">
                <a:latin typeface="Times New Roman" panose="02020603050405020304" pitchFamily="18" charset="0"/>
                <a:cs typeface="Times New Roman" panose="02020603050405020304" pitchFamily="18" charset="0"/>
              </a:rPr>
              <a:t>DEVELOPMENT OF ENVIRONMENTAL ENGINEERING HEALTH FACILITIES</a:t>
            </a:r>
            <a:br>
              <a:rPr lang="en-US" sz="3600" b="1" dirty="0" smtClean="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As engineers its our duty to provide a faster and better way in which health facilities can work.</a:t>
            </a:r>
            <a:r>
              <a:rPr lang="en-US" dirty="0">
                <a:latin typeface="Times New Roman" panose="02020603050405020304" pitchFamily="18" charset="0"/>
                <a:cs typeface="Times New Roman" panose="02020603050405020304" pitchFamily="18" charset="0"/>
              </a:rPr>
              <a:t> When it comes to medical field the primary goal is to improve the health of people. Doctors have the knowledge of human body. They know what is good for a person and what not. But to build anything, you need engineers</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Software Engineers can write software that uses algorithms to analyze massive amount of health information and generate results that help people and doctors in making healthy decisions. </a:t>
            </a:r>
            <a:r>
              <a:rPr lang="en-US" dirty="0" smtClean="0">
                <a:latin typeface="Times New Roman" panose="02020603050405020304" pitchFamily="18" charset="0"/>
                <a:cs typeface="Times New Roman" panose="02020603050405020304" pitchFamily="18" charset="0"/>
              </a:rPr>
              <a:t>Also, making </a:t>
            </a:r>
            <a:r>
              <a:rPr lang="en-US" dirty="0">
                <a:latin typeface="Times New Roman" panose="02020603050405020304" pitchFamily="18" charset="0"/>
                <a:cs typeface="Times New Roman" panose="02020603050405020304" pitchFamily="18" charset="0"/>
              </a:rPr>
              <a:t>health information readily available using cloud, </a:t>
            </a:r>
            <a:r>
              <a:rPr lang="en-US" dirty="0" smtClean="0">
                <a:latin typeface="Times New Roman" panose="02020603050405020304" pitchFamily="18" charset="0"/>
                <a:cs typeface="Times New Roman" panose="02020603050405020304" pitchFamily="18" charset="0"/>
              </a:rPr>
              <a:t>will make work easier.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1193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46015" y="192209"/>
            <a:ext cx="10515600" cy="4351338"/>
          </a:xfrm>
        </p:spPr>
        <p:txBody>
          <a:bodyPr>
            <a:normAutofit/>
          </a:bodyPr>
          <a:lstStyle/>
          <a:p>
            <a:r>
              <a:rPr lang="en-US" sz="3600" dirty="0">
                <a:latin typeface="Times New Roman" panose="02020603050405020304" pitchFamily="18" charset="0"/>
                <a:cs typeface="Times New Roman" panose="02020603050405020304" pitchFamily="18" charset="0"/>
              </a:rPr>
              <a:t>One of the main reasons the system lacks stability and infrastructure is that not enough people are aware that health insurance is even possible and affordable for them. Once more people start purchasing quality health insurance, more money will be entering the health care system, and better facilities and hospitals can be built.</a:t>
            </a:r>
          </a:p>
        </p:txBody>
      </p:sp>
    </p:spTree>
    <p:extLst>
      <p:ext uri="{BB962C8B-B14F-4D97-AF65-F5344CB8AC3E}">
        <p14:creationId xmlns:p14="http://schemas.microsoft.com/office/powerpoint/2010/main" val="2502223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03201"/>
            <a:ext cx="10515600" cy="1622424"/>
          </a:xfrm>
        </p:spPr>
        <p:txBody>
          <a:bodyPr>
            <a:noAutofit/>
          </a:bodyPr>
          <a:lstStyle/>
          <a:p>
            <a:r>
              <a:rPr lang="en-US" sz="3600" b="1" dirty="0" smtClean="0">
                <a:latin typeface="Times New Roman" panose="02020603050405020304" pitchFamily="18" charset="0"/>
                <a:cs typeface="Times New Roman" panose="02020603050405020304" pitchFamily="18" charset="0"/>
              </a:rPr>
              <a:t>INTRODUCING MODERN EQUIPMENTS AND SENSORS</a:t>
            </a:r>
            <a:br>
              <a:rPr lang="en-US" sz="3600" b="1" dirty="0" smtClean="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Modern equipment's  should be brought in to test for the coronavirus. People shouldn’t have to wait for a long period of time before they know if they are positive or negative.</a:t>
            </a:r>
          </a:p>
          <a:p>
            <a:r>
              <a:rPr lang="en-US" dirty="0" smtClean="0">
                <a:latin typeface="Times New Roman" panose="02020603050405020304" pitchFamily="18" charset="0"/>
                <a:cs typeface="Times New Roman" panose="02020603050405020304" pitchFamily="18" charset="0"/>
              </a:rPr>
              <a:t>Development of new modern day temperature sensors. Instead of the usual temperature reading equipment where someone has to hold it and point it to your head to see your temperature while others wait in line, sensors should be put in places like airports and big organizations where a large number of people walk in everyday. The sensor will be developed and placed in such a way that as you start to approach the  entrance door the computer will be reading your temperature while you walk, so by the time you get to the door and your temperature is high when you get there the door won’t open and then you will be isolated and tested immediately.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4648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92908" y="215656"/>
            <a:ext cx="10515600" cy="4351338"/>
          </a:xfrm>
        </p:spPr>
        <p:txBody>
          <a:bodyPr>
            <a:normAutofit/>
          </a:bodyPr>
          <a:lstStyle/>
          <a:p>
            <a:r>
              <a:rPr lang="en-US" sz="3600" dirty="0">
                <a:latin typeface="Times New Roman" panose="02020603050405020304" pitchFamily="18" charset="0"/>
                <a:cs typeface="Times New Roman" panose="02020603050405020304" pitchFamily="18" charset="0"/>
              </a:rPr>
              <a:t>Mobile apps </a:t>
            </a:r>
            <a:r>
              <a:rPr lang="en-US" sz="3600" dirty="0" smtClean="0">
                <a:latin typeface="Times New Roman" panose="02020603050405020304" pitchFamily="18" charset="0"/>
                <a:cs typeface="Times New Roman" panose="02020603050405020304" pitchFamily="18" charset="0"/>
              </a:rPr>
              <a:t>can be built to measure </a:t>
            </a:r>
            <a:r>
              <a:rPr lang="en-US" sz="3600" dirty="0">
                <a:latin typeface="Times New Roman" panose="02020603050405020304" pitchFamily="18" charset="0"/>
                <a:cs typeface="Times New Roman" panose="02020603050405020304" pitchFamily="18" charset="0"/>
              </a:rPr>
              <a:t>blood, urine etc. using accessories for your phone, mail to labs instantly, get results </a:t>
            </a:r>
            <a:r>
              <a:rPr lang="en-US" sz="3600" dirty="0" smtClean="0">
                <a:latin typeface="Times New Roman" panose="02020603050405020304" pitchFamily="18" charset="0"/>
                <a:cs typeface="Times New Roman" panose="02020603050405020304" pitchFamily="18" charset="0"/>
              </a:rPr>
              <a:t>immediately. </a:t>
            </a:r>
            <a:r>
              <a:rPr lang="en-US" sz="3600" dirty="0">
                <a:latin typeface="Times New Roman" panose="02020603050405020304" pitchFamily="18" charset="0"/>
                <a:cs typeface="Times New Roman" panose="02020603050405020304" pitchFamily="18" charset="0"/>
              </a:rPr>
              <a:t>Or get alerts when your BP fluctuates or your sugar fluctuates or when your heart behaves erratically.</a:t>
            </a:r>
          </a:p>
          <a:p>
            <a:r>
              <a:rPr lang="en-US" sz="3600" dirty="0">
                <a:latin typeface="Times New Roman" panose="02020603050405020304" pitchFamily="18" charset="0"/>
                <a:cs typeface="Times New Roman" panose="02020603050405020304" pitchFamily="18" charset="0"/>
              </a:rPr>
              <a:t>Build better algorithms for insurance companies so they can provide better insurance for cheaper to a wider population.</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4548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1" y="396386"/>
            <a:ext cx="10515600" cy="1325563"/>
          </a:xfrm>
        </p:spPr>
        <p:txBody>
          <a:bodyPr>
            <a:noAutofit/>
          </a:bodyPr>
          <a:lstStyle/>
          <a:p>
            <a:r>
              <a:rPr lang="en-US" sz="3200" b="1" dirty="0" smtClean="0">
                <a:latin typeface="Times New Roman" panose="02020603050405020304" pitchFamily="18" charset="0"/>
                <a:cs typeface="Times New Roman" panose="02020603050405020304" pitchFamily="18" charset="0"/>
              </a:rPr>
              <a:t>DEVELOPMENT OF PUBLIC HEALTH SYSTEMS FOR THE TACKLING OF COVID-19 PANDEMIC                  </a:t>
            </a:r>
            <a:br>
              <a:rPr lang="en-US" sz="3200" b="1" dirty="0" smtClean="0">
                <a:latin typeface="Times New Roman" panose="02020603050405020304" pitchFamily="18" charset="0"/>
                <a:cs typeface="Times New Roman" panose="02020603050405020304" pitchFamily="18" charset="0"/>
              </a:rPr>
            </a:b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Healthcare Engineering professionals play key roles in creating and developing hardware and software to innovate, support, improve and optimize the operation processes and systems of patient care, and to improve patient outcomes through engineering approaches.</a:t>
            </a: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rotection </a:t>
            </a:r>
            <a:r>
              <a:rPr lang="en-US" dirty="0">
                <a:latin typeface="Times New Roman" panose="02020603050405020304" pitchFamily="18" charset="0"/>
                <a:cs typeface="Times New Roman" panose="02020603050405020304" pitchFamily="18" charset="0"/>
              </a:rPr>
              <a:t>of frontline </a:t>
            </a:r>
            <a:r>
              <a:rPr lang="en-US" dirty="0" smtClean="0">
                <a:latin typeface="Times New Roman" panose="02020603050405020304" pitchFamily="18" charset="0"/>
                <a:cs typeface="Times New Roman" panose="02020603050405020304" pitchFamily="18" charset="0"/>
              </a:rPr>
              <a:t>staff- the protection and safety of the frontline staff(the doctors, nurses and all medical personnel attending to patients) should be the first move. If the medical personnel's are not safe how can they keep their patients safe?. So we need to ensure that after everyday treatment and check up of the patients the medical personnel's should also be tested.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026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8180"/>
            <a:ext cx="10515600" cy="6099174"/>
          </a:xfrm>
        </p:spPr>
        <p:txBody>
          <a:bodyPr>
            <a:noAutofit/>
          </a:bodyPr>
          <a:lstStyle/>
          <a:p>
            <a:r>
              <a:rPr lang="en-US" sz="3200" dirty="0" smtClean="0">
                <a:latin typeface="Times New Roman" panose="02020603050405020304" pitchFamily="18" charset="0"/>
                <a:cs typeface="Times New Roman" panose="02020603050405020304" pitchFamily="18" charset="0"/>
              </a:rPr>
              <a:t> Although hospitals are vital to the response, home care and outreach are also really important. In an outbreak, you cannot focus only on hospital care; general practitioners and family doctors have a vital role to play as well. You have to take the wider community into account. People should be advised in their various homes on how to stay safe and avoid contacting and spreading the virus. They should also know the symptoms and what to do if the symptoms continue to appear</a:t>
            </a:r>
          </a:p>
          <a:p>
            <a:r>
              <a:rPr lang="en-US" sz="3200" dirty="0" smtClean="0">
                <a:latin typeface="Times New Roman" panose="02020603050405020304" pitchFamily="18" charset="0"/>
                <a:cs typeface="Times New Roman" panose="02020603050405020304" pitchFamily="18" charset="0"/>
              </a:rPr>
              <a:t>The people in retirement and nursing homes are at huge risk from covid-19, as the elderly are the most vulnerable and live in close contact in these facilities, so it’s important to reorganize the way they are run. Proper health measures should be taken.</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087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1095</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DEVELOPMENT OF ENVIRONMENTAL HEALTH ENGINEERING FACILITIES, EQUIPMENT, SENSORS AND PUBLIC HEALTH SYSTEMS FOR TACKLING COVID-19 PANDEMIC </vt:lpstr>
      <vt:lpstr>TABLE OF CONTENTS</vt:lpstr>
      <vt:lpstr> ABOUT CORONAVIRUS DISEASE (COVID-19) </vt:lpstr>
      <vt:lpstr>DEVELOPMENT OF ENVIRONMENTAL ENGINEERING HEALTH FACILITIES </vt:lpstr>
      <vt:lpstr>PowerPoint Presentation</vt:lpstr>
      <vt:lpstr>INTRODUCING MODERN EQUIPMENTS AND SENSORS </vt:lpstr>
      <vt:lpstr>PowerPoint Presentation</vt:lpstr>
      <vt:lpstr>DEVELOPMENT OF PUBLIC HEALTH SYSTEMS FOR THE TACKLING OF COVID-19 PANDEMIC                   </vt:lpstr>
      <vt:lpstr>PowerPoint Presentation</vt:lpstr>
      <vt:lpstr>Challenges of development of environmental health engineering facilities, equipment, sensors and public health systems for tackling covid-19 pandemic.                              (using Nigeria as a case study)</vt:lpstr>
      <vt:lpstr>Suggestions for the development of environmental health engineering facilities, equipment, sensors and public health systems for tackling covid-19 pandemic.                  (using Nigeria as a case study)  </vt:lpstr>
      <vt:lpstr>CONCLUSION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DEVELOPMENT OF ENVIRONMENTAL HEALTH ENGINEERING FACILITIES, EQUIPMENT, SENSORS AND PUBLIC HEALTH SYSTEMS FOR TACKLING COVID-19 PANDEMIC</dc:title>
  <dc:creator>ELENDU CHUKU</dc:creator>
  <cp:lastModifiedBy>ELENDU CHUKU</cp:lastModifiedBy>
  <cp:revision>13</cp:revision>
  <dcterms:created xsi:type="dcterms:W3CDTF">2020-04-11T10:53:03Z</dcterms:created>
  <dcterms:modified xsi:type="dcterms:W3CDTF">2020-04-13T14:17:58Z</dcterms:modified>
</cp:coreProperties>
</file>