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sia22@gmail.com" userId="0cd62e0ffc41b9de" providerId="LiveId" clId="{D37A569E-A144-2549-A718-08E41DD1D190}"/>
    <pc:docChg chg="undo custSel addSld modSld addMainMaster delMainMaster">
      <pc:chgData name="nathasia22@gmail.com" userId="0cd62e0ffc41b9de" providerId="LiveId" clId="{D37A569E-A144-2549-A718-08E41DD1D190}" dt="2020-04-13T15:31:59.111" v="300" actId="1076"/>
      <pc:docMkLst>
        <pc:docMk/>
      </pc:docMkLst>
      <pc:sldChg chg="modSp mod setBg">
        <pc:chgData name="nathasia22@gmail.com" userId="0cd62e0ffc41b9de" providerId="LiveId" clId="{D37A569E-A144-2549-A718-08E41DD1D190}" dt="2020-04-13T15:22:50.183" v="173" actId="1076"/>
        <pc:sldMkLst>
          <pc:docMk/>
          <pc:sldMk cId="4034877669" sldId="256"/>
        </pc:sldMkLst>
        <pc:spChg chg="mod">
          <ac:chgData name="nathasia22@gmail.com" userId="0cd62e0ffc41b9de" providerId="LiveId" clId="{D37A569E-A144-2549-A718-08E41DD1D190}" dt="2020-04-13T15:22:50.183" v="173" actId="1076"/>
          <ac:spMkLst>
            <pc:docMk/>
            <pc:sldMk cId="4034877669" sldId="256"/>
            <ac:spMk id="2" creationId="{055240E1-728D-874E-88D7-18A06045EA59}"/>
          </ac:spMkLst>
        </pc:spChg>
        <pc:spChg chg="mod">
          <ac:chgData name="nathasia22@gmail.com" userId="0cd62e0ffc41b9de" providerId="LiveId" clId="{D37A569E-A144-2549-A718-08E41DD1D190}" dt="2020-04-13T15:20:18.210" v="152" actId="1076"/>
          <ac:spMkLst>
            <pc:docMk/>
            <pc:sldMk cId="4034877669" sldId="256"/>
            <ac:spMk id="3" creationId="{82BCAACF-48BD-984C-A0C3-C7EEEA936349}"/>
          </ac:spMkLst>
        </pc:spChg>
      </pc:sldChg>
      <pc:sldChg chg="modSp">
        <pc:chgData name="nathasia22@gmail.com" userId="0cd62e0ffc41b9de" providerId="LiveId" clId="{D37A569E-A144-2549-A718-08E41DD1D190}" dt="2020-04-13T15:21:20.412" v="166" actId="255"/>
        <pc:sldMkLst>
          <pc:docMk/>
          <pc:sldMk cId="2498704587" sldId="257"/>
        </pc:sldMkLst>
        <pc:spChg chg="mod">
          <ac:chgData name="nathasia22@gmail.com" userId="0cd62e0ffc41b9de" providerId="LiveId" clId="{D37A569E-A144-2549-A718-08E41DD1D190}" dt="2020-04-13T15:21:06.845" v="163" actId="255"/>
          <ac:spMkLst>
            <pc:docMk/>
            <pc:sldMk cId="2498704587" sldId="257"/>
            <ac:spMk id="2" creationId="{97D210AB-4100-9C43-9F59-1CB5E98EB359}"/>
          </ac:spMkLst>
        </pc:spChg>
        <pc:spChg chg="mod">
          <ac:chgData name="nathasia22@gmail.com" userId="0cd62e0ffc41b9de" providerId="LiveId" clId="{D37A569E-A144-2549-A718-08E41DD1D190}" dt="2020-04-13T15:21:20.412" v="166" actId="255"/>
          <ac:spMkLst>
            <pc:docMk/>
            <pc:sldMk cId="2498704587" sldId="257"/>
            <ac:spMk id="3" creationId="{F7D3446E-7D9B-F74B-AF1F-B7EB2C77C582}"/>
          </ac:spMkLst>
        </pc:spChg>
      </pc:sldChg>
      <pc:sldChg chg="modSp">
        <pc:chgData name="nathasia22@gmail.com" userId="0cd62e0ffc41b9de" providerId="LiveId" clId="{D37A569E-A144-2549-A718-08E41DD1D190}" dt="2020-04-13T15:22:06.224" v="169" actId="207"/>
        <pc:sldMkLst>
          <pc:docMk/>
          <pc:sldMk cId="2367329276" sldId="258"/>
        </pc:sldMkLst>
        <pc:spChg chg="mod">
          <ac:chgData name="nathasia22@gmail.com" userId="0cd62e0ffc41b9de" providerId="LiveId" clId="{D37A569E-A144-2549-A718-08E41DD1D190}" dt="2020-04-13T15:22:06.224" v="169" actId="207"/>
          <ac:spMkLst>
            <pc:docMk/>
            <pc:sldMk cId="2367329276" sldId="258"/>
            <ac:spMk id="3" creationId="{13354F4F-0AB4-C647-BA44-D98A283E818C}"/>
          </ac:spMkLst>
        </pc:spChg>
        <pc:picChg chg="mod">
          <ac:chgData name="nathasia22@gmail.com" userId="0cd62e0ffc41b9de" providerId="LiveId" clId="{D37A569E-A144-2549-A718-08E41DD1D190}" dt="2020-04-13T15:21:49.274" v="168" actId="1076"/>
          <ac:picMkLst>
            <pc:docMk/>
            <pc:sldMk cId="2367329276" sldId="258"/>
            <ac:picMk id="6" creationId="{2EFBFB0D-C4D8-AD4B-96B5-BC01EC46C6AD}"/>
          </ac:picMkLst>
        </pc:picChg>
      </pc:sldChg>
      <pc:sldChg chg="modSp">
        <pc:chgData name="nathasia22@gmail.com" userId="0cd62e0ffc41b9de" providerId="LiveId" clId="{D37A569E-A144-2549-A718-08E41DD1D190}" dt="2020-04-13T15:22:26.747" v="171" actId="207"/>
        <pc:sldMkLst>
          <pc:docMk/>
          <pc:sldMk cId="1662319224" sldId="259"/>
        </pc:sldMkLst>
        <pc:spChg chg="mod">
          <ac:chgData name="nathasia22@gmail.com" userId="0cd62e0ffc41b9de" providerId="LiveId" clId="{D37A569E-A144-2549-A718-08E41DD1D190}" dt="2020-04-13T15:22:26.747" v="171" actId="207"/>
          <ac:spMkLst>
            <pc:docMk/>
            <pc:sldMk cId="1662319224" sldId="259"/>
            <ac:spMk id="3" creationId="{ED68A163-F8F3-2949-8684-470E081D80BD}"/>
          </ac:spMkLst>
        </pc:spChg>
      </pc:sldChg>
      <pc:sldChg chg="modSp">
        <pc:chgData name="nathasia22@gmail.com" userId="0cd62e0ffc41b9de" providerId="LiveId" clId="{D37A569E-A144-2549-A718-08E41DD1D190}" dt="2020-04-13T15:24:39.661" v="192" actId="14100"/>
        <pc:sldMkLst>
          <pc:docMk/>
          <pc:sldMk cId="4049028776" sldId="261"/>
        </pc:sldMkLst>
        <pc:spChg chg="mod">
          <ac:chgData name="nathasia22@gmail.com" userId="0cd62e0ffc41b9de" providerId="LiveId" clId="{D37A569E-A144-2549-A718-08E41DD1D190}" dt="2020-04-13T15:24:06.186" v="183" actId="255"/>
          <ac:spMkLst>
            <pc:docMk/>
            <pc:sldMk cId="4049028776" sldId="261"/>
            <ac:spMk id="2" creationId="{B1C4180B-EDCA-354C-BDE7-F0746E63531C}"/>
          </ac:spMkLst>
        </pc:spChg>
        <pc:spChg chg="mod">
          <ac:chgData name="nathasia22@gmail.com" userId="0cd62e0ffc41b9de" providerId="LiveId" clId="{D37A569E-A144-2549-A718-08E41DD1D190}" dt="2020-04-13T15:24:14.289" v="185" actId="1076"/>
          <ac:spMkLst>
            <pc:docMk/>
            <pc:sldMk cId="4049028776" sldId="261"/>
            <ac:spMk id="3" creationId="{F5017985-F896-BE4D-BAE4-0E9DE5A1E593}"/>
          </ac:spMkLst>
        </pc:spChg>
        <pc:picChg chg="mod">
          <ac:chgData name="nathasia22@gmail.com" userId="0cd62e0ffc41b9de" providerId="LiveId" clId="{D37A569E-A144-2549-A718-08E41DD1D190}" dt="2020-04-13T15:24:39.661" v="192" actId="14100"/>
          <ac:picMkLst>
            <pc:docMk/>
            <pc:sldMk cId="4049028776" sldId="261"/>
            <ac:picMk id="6" creationId="{29C6A1FE-B780-554F-A869-57D642151382}"/>
          </ac:picMkLst>
        </pc:picChg>
      </pc:sldChg>
      <pc:sldChg chg="modSp">
        <pc:chgData name="nathasia22@gmail.com" userId="0cd62e0ffc41b9de" providerId="LiveId" clId="{D37A569E-A144-2549-A718-08E41DD1D190}" dt="2020-04-13T15:26:58.835" v="210" actId="113"/>
        <pc:sldMkLst>
          <pc:docMk/>
          <pc:sldMk cId="3732086879" sldId="262"/>
        </pc:sldMkLst>
        <pc:spChg chg="mod">
          <ac:chgData name="nathasia22@gmail.com" userId="0cd62e0ffc41b9de" providerId="LiveId" clId="{D37A569E-A144-2549-A718-08E41DD1D190}" dt="2020-04-13T15:26:58.835" v="210" actId="113"/>
          <ac:spMkLst>
            <pc:docMk/>
            <pc:sldMk cId="3732086879" sldId="262"/>
            <ac:spMk id="3" creationId="{DF8D2D0A-A7B0-094C-9C23-11EADA936F8E}"/>
          </ac:spMkLst>
        </pc:spChg>
      </pc:sldChg>
      <pc:sldChg chg="modSp">
        <pc:chgData name="nathasia22@gmail.com" userId="0cd62e0ffc41b9de" providerId="LiveId" clId="{D37A569E-A144-2549-A718-08E41DD1D190}" dt="2020-04-13T15:25:37.085" v="199" actId="27636"/>
        <pc:sldMkLst>
          <pc:docMk/>
          <pc:sldMk cId="2790783067" sldId="263"/>
        </pc:sldMkLst>
        <pc:spChg chg="mod">
          <ac:chgData name="nathasia22@gmail.com" userId="0cd62e0ffc41b9de" providerId="LiveId" clId="{D37A569E-A144-2549-A718-08E41DD1D190}" dt="2020-04-13T15:25:37.085" v="199" actId="27636"/>
          <ac:spMkLst>
            <pc:docMk/>
            <pc:sldMk cId="2790783067" sldId="263"/>
            <ac:spMk id="3" creationId="{A37D58C0-531F-BB43-804D-D73FB4AC5308}"/>
          </ac:spMkLst>
        </pc:spChg>
      </pc:sldChg>
      <pc:sldChg chg="modSp new">
        <pc:chgData name="nathasia22@gmail.com" userId="0cd62e0ffc41b9de" providerId="LiveId" clId="{D37A569E-A144-2549-A718-08E41DD1D190}" dt="2020-04-13T15:31:20.309" v="296" actId="255"/>
        <pc:sldMkLst>
          <pc:docMk/>
          <pc:sldMk cId="4260993573" sldId="265"/>
        </pc:sldMkLst>
        <pc:spChg chg="mod">
          <ac:chgData name="nathasia22@gmail.com" userId="0cd62e0ffc41b9de" providerId="LiveId" clId="{D37A569E-A144-2549-A718-08E41DD1D190}" dt="2020-04-13T15:00:22.122" v="14" actId="20577"/>
          <ac:spMkLst>
            <pc:docMk/>
            <pc:sldMk cId="4260993573" sldId="265"/>
            <ac:spMk id="2" creationId="{D1D23340-443E-B845-9BF6-DA1478B85A48}"/>
          </ac:spMkLst>
        </pc:spChg>
        <pc:spChg chg="mod">
          <ac:chgData name="nathasia22@gmail.com" userId="0cd62e0ffc41b9de" providerId="LiveId" clId="{D37A569E-A144-2549-A718-08E41DD1D190}" dt="2020-04-13T15:31:20.309" v="296" actId="255"/>
          <ac:spMkLst>
            <pc:docMk/>
            <pc:sldMk cId="4260993573" sldId="265"/>
            <ac:spMk id="3" creationId="{F7280113-C83B-5943-98AE-323DB94249E1}"/>
          </ac:spMkLst>
        </pc:spChg>
      </pc:sldChg>
      <pc:sldChg chg="modSp new">
        <pc:chgData name="nathasia22@gmail.com" userId="0cd62e0ffc41b9de" providerId="LiveId" clId="{D37A569E-A144-2549-A718-08E41DD1D190}" dt="2020-04-13T15:30:34.643" v="292" actId="255"/>
        <pc:sldMkLst>
          <pc:docMk/>
          <pc:sldMk cId="3783144332" sldId="266"/>
        </pc:sldMkLst>
        <pc:spChg chg="mod">
          <ac:chgData name="nathasia22@gmail.com" userId="0cd62e0ffc41b9de" providerId="LiveId" clId="{D37A569E-A144-2549-A718-08E41DD1D190}" dt="2020-04-13T15:30:00.567" v="288" actId="20577"/>
          <ac:spMkLst>
            <pc:docMk/>
            <pc:sldMk cId="3783144332" sldId="266"/>
            <ac:spMk id="2" creationId="{C2E1319A-52F5-9E46-A8F7-05B5BAFC4F04}"/>
          </ac:spMkLst>
        </pc:spChg>
        <pc:spChg chg="mod">
          <ac:chgData name="nathasia22@gmail.com" userId="0cd62e0ffc41b9de" providerId="LiveId" clId="{D37A569E-A144-2549-A718-08E41DD1D190}" dt="2020-04-13T15:30:34.643" v="292" actId="255"/>
          <ac:spMkLst>
            <pc:docMk/>
            <pc:sldMk cId="3783144332" sldId="266"/>
            <ac:spMk id="3" creationId="{0FA2062D-409D-9142-AAFA-7490E160847D}"/>
          </ac:spMkLst>
        </pc:spChg>
      </pc:sldChg>
      <pc:sldChg chg="modSp new">
        <pc:chgData name="nathasia22@gmail.com" userId="0cd62e0ffc41b9de" providerId="LiveId" clId="{D37A569E-A144-2549-A718-08E41DD1D190}" dt="2020-04-13T15:31:06.804" v="295" actId="1076"/>
        <pc:sldMkLst>
          <pc:docMk/>
          <pc:sldMk cId="1100589849" sldId="267"/>
        </pc:sldMkLst>
        <pc:spChg chg="mod">
          <ac:chgData name="nathasia22@gmail.com" userId="0cd62e0ffc41b9de" providerId="LiveId" clId="{D37A569E-A144-2549-A718-08E41DD1D190}" dt="2020-04-13T15:11:20.710" v="72" actId="255"/>
          <ac:spMkLst>
            <pc:docMk/>
            <pc:sldMk cId="1100589849" sldId="267"/>
            <ac:spMk id="2" creationId="{84F8F077-37EC-3445-B774-5C137835678D}"/>
          </ac:spMkLst>
        </pc:spChg>
        <pc:spChg chg="mod">
          <ac:chgData name="nathasia22@gmail.com" userId="0cd62e0ffc41b9de" providerId="LiveId" clId="{D37A569E-A144-2549-A718-08E41DD1D190}" dt="2020-04-13T15:31:06.804" v="295" actId="1076"/>
          <ac:spMkLst>
            <pc:docMk/>
            <pc:sldMk cId="1100589849" sldId="267"/>
            <ac:spMk id="3" creationId="{DBBAF1FB-423C-E54B-BADA-CD58255D0061}"/>
          </ac:spMkLst>
        </pc:spChg>
      </pc:sldChg>
      <pc:sldChg chg="modSp new">
        <pc:chgData name="nathasia22@gmail.com" userId="0cd62e0ffc41b9de" providerId="LiveId" clId="{D37A569E-A144-2549-A718-08E41DD1D190}" dt="2020-04-13T15:10:37.981" v="67" actId="20577"/>
        <pc:sldMkLst>
          <pc:docMk/>
          <pc:sldMk cId="3139859896" sldId="268"/>
        </pc:sldMkLst>
        <pc:spChg chg="mod">
          <ac:chgData name="nathasia22@gmail.com" userId="0cd62e0ffc41b9de" providerId="LiveId" clId="{D37A569E-A144-2549-A718-08E41DD1D190}" dt="2020-04-13T15:10:30.622" v="65" actId="20577"/>
          <ac:spMkLst>
            <pc:docMk/>
            <pc:sldMk cId="3139859896" sldId="268"/>
            <ac:spMk id="2" creationId="{E382ADC5-2BB9-234C-A21E-690DE89F521B}"/>
          </ac:spMkLst>
        </pc:spChg>
        <pc:spChg chg="mod">
          <ac:chgData name="nathasia22@gmail.com" userId="0cd62e0ffc41b9de" providerId="LiveId" clId="{D37A569E-A144-2549-A718-08E41DD1D190}" dt="2020-04-13T15:10:37.981" v="67" actId="20577"/>
          <ac:spMkLst>
            <pc:docMk/>
            <pc:sldMk cId="3139859896" sldId="268"/>
            <ac:spMk id="3" creationId="{35F08C0E-D9D9-6547-A1D9-0FE6524FAAA4}"/>
          </ac:spMkLst>
        </pc:spChg>
      </pc:sldChg>
      <pc:sldChg chg="modSp new">
        <pc:chgData name="nathasia22@gmail.com" userId="0cd62e0ffc41b9de" providerId="LiveId" clId="{D37A569E-A144-2549-A718-08E41DD1D190}" dt="2020-04-13T15:31:59.111" v="300" actId="1076"/>
        <pc:sldMkLst>
          <pc:docMk/>
          <pc:sldMk cId="3187548073" sldId="269"/>
        </pc:sldMkLst>
        <pc:spChg chg="mod">
          <ac:chgData name="nathasia22@gmail.com" userId="0cd62e0ffc41b9de" providerId="LiveId" clId="{D37A569E-A144-2549-A718-08E41DD1D190}" dt="2020-04-13T15:31:59.111" v="300" actId="1076"/>
          <ac:spMkLst>
            <pc:docMk/>
            <pc:sldMk cId="3187548073" sldId="269"/>
            <ac:spMk id="3" creationId="{ABD6E23B-C39E-A642-9226-A2A809E7EC63}"/>
          </ac:spMkLst>
        </pc:spChg>
      </pc:sldChg>
      <pc:sldChg chg="modSp new">
        <pc:chgData name="nathasia22@gmail.com" userId="0cd62e0ffc41b9de" providerId="LiveId" clId="{D37A569E-A144-2549-A718-08E41DD1D190}" dt="2020-04-13T15:09:59.744" v="60" actId="255"/>
        <pc:sldMkLst>
          <pc:docMk/>
          <pc:sldMk cId="752364120" sldId="270"/>
        </pc:sldMkLst>
        <pc:spChg chg="mod">
          <ac:chgData name="nathasia22@gmail.com" userId="0cd62e0ffc41b9de" providerId="LiveId" clId="{D37A569E-A144-2549-A718-08E41DD1D190}" dt="2020-04-13T15:09:59.744" v="60" actId="255"/>
          <ac:spMkLst>
            <pc:docMk/>
            <pc:sldMk cId="752364120" sldId="270"/>
            <ac:spMk id="2" creationId="{D2B173ED-E3AF-5649-8037-F35F05B70254}"/>
          </ac:spMkLst>
        </pc:spChg>
        <pc:spChg chg="mod">
          <ac:chgData name="nathasia22@gmail.com" userId="0cd62e0ffc41b9de" providerId="LiveId" clId="{D37A569E-A144-2549-A718-08E41DD1D190}" dt="2020-04-13T15:09:47.638" v="59" actId="1076"/>
          <ac:spMkLst>
            <pc:docMk/>
            <pc:sldMk cId="752364120" sldId="270"/>
            <ac:spMk id="3" creationId="{4C5E3631-6318-8D4B-850B-1E4A6D8828C2}"/>
          </ac:spMkLst>
        </pc:spChg>
      </pc:sldChg>
      <pc:sldChg chg="addSp delSp modSp new">
        <pc:chgData name="nathasia22@gmail.com" userId="0cd62e0ffc41b9de" providerId="LiveId" clId="{D37A569E-A144-2549-A718-08E41DD1D190}" dt="2020-04-13T15:28:33.783" v="221" actId="1076"/>
        <pc:sldMkLst>
          <pc:docMk/>
          <pc:sldMk cId="2691242946" sldId="271"/>
        </pc:sldMkLst>
        <pc:spChg chg="del">
          <ac:chgData name="nathasia22@gmail.com" userId="0cd62e0ffc41b9de" providerId="LiveId" clId="{D37A569E-A144-2549-A718-08E41DD1D190}" dt="2020-04-13T15:11:48.193" v="73" actId="22"/>
          <ac:spMkLst>
            <pc:docMk/>
            <pc:sldMk cId="2691242946" sldId="271"/>
            <ac:spMk id="3" creationId="{1FAC3591-732B-6B4B-A8AB-A6DF3C1E4445}"/>
          </ac:spMkLst>
        </pc:spChg>
        <pc:spChg chg="add del mod">
          <ac:chgData name="nathasia22@gmail.com" userId="0cd62e0ffc41b9de" providerId="LiveId" clId="{D37A569E-A144-2549-A718-08E41DD1D190}" dt="2020-04-13T15:13:27.244" v="92" actId="22"/>
          <ac:spMkLst>
            <pc:docMk/>
            <pc:sldMk cId="2691242946" sldId="271"/>
            <ac:spMk id="8" creationId="{F01E3FD6-D2D5-8F4E-B61C-88D4739618BC}"/>
          </ac:spMkLst>
        </pc:spChg>
        <pc:picChg chg="add mod">
          <ac:chgData name="nathasia22@gmail.com" userId="0cd62e0ffc41b9de" providerId="LiveId" clId="{D37A569E-A144-2549-A718-08E41DD1D190}" dt="2020-04-13T15:28:33.783" v="221" actId="1076"/>
          <ac:picMkLst>
            <pc:docMk/>
            <pc:sldMk cId="2691242946" sldId="271"/>
            <ac:picMk id="6" creationId="{17BA4C54-1155-5046-897C-115D7D45A872}"/>
          </ac:picMkLst>
        </pc:picChg>
      </pc:sldChg>
      <pc:sldChg chg="modSp new">
        <pc:chgData name="nathasia22@gmail.com" userId="0cd62e0ffc41b9de" providerId="LiveId" clId="{D37A569E-A144-2549-A718-08E41DD1D190}" dt="2020-04-13T15:21:04.760" v="161" actId="27636"/>
        <pc:sldMkLst>
          <pc:docMk/>
          <pc:sldMk cId="3625947845" sldId="272"/>
        </pc:sldMkLst>
        <pc:spChg chg="mod">
          <ac:chgData name="nathasia22@gmail.com" userId="0cd62e0ffc41b9de" providerId="LiveId" clId="{D37A569E-A144-2549-A718-08E41DD1D190}" dt="2020-04-13T15:21:04.760" v="161" actId="27636"/>
          <ac:spMkLst>
            <pc:docMk/>
            <pc:sldMk cId="3625947845" sldId="272"/>
            <ac:spMk id="3" creationId="{100BDC92-8007-BF4E-B183-E4F9AA7ECDE0}"/>
          </ac:spMkLst>
        </pc:spChg>
      </pc:sldChg>
      <pc:sldChg chg="modSp new">
        <pc:chgData name="nathasia22@gmail.com" userId="0cd62e0ffc41b9de" providerId="LiveId" clId="{D37A569E-A144-2549-A718-08E41DD1D190}" dt="2020-04-13T15:21:04.827" v="162" actId="27636"/>
        <pc:sldMkLst>
          <pc:docMk/>
          <pc:sldMk cId="3307537461" sldId="273"/>
        </pc:sldMkLst>
        <pc:spChg chg="mod">
          <ac:chgData name="nathasia22@gmail.com" userId="0cd62e0ffc41b9de" providerId="LiveId" clId="{D37A569E-A144-2549-A718-08E41DD1D190}" dt="2020-04-13T15:15:09.954" v="108" actId="113"/>
          <ac:spMkLst>
            <pc:docMk/>
            <pc:sldMk cId="3307537461" sldId="273"/>
            <ac:spMk id="2" creationId="{3101E3E1-4CF8-D440-9462-80C1AB122BD5}"/>
          </ac:spMkLst>
        </pc:spChg>
        <pc:spChg chg="mod">
          <ac:chgData name="nathasia22@gmail.com" userId="0cd62e0ffc41b9de" providerId="LiveId" clId="{D37A569E-A144-2549-A718-08E41DD1D190}" dt="2020-04-13T15:21:04.827" v="162" actId="27636"/>
          <ac:spMkLst>
            <pc:docMk/>
            <pc:sldMk cId="3307537461" sldId="273"/>
            <ac:spMk id="3" creationId="{7D2422DD-C3A6-0F49-B5A9-B024941145DD}"/>
          </ac:spMkLst>
        </pc:spChg>
      </pc:sldChg>
      <pc:sldChg chg="addSp delSp modSp new">
        <pc:chgData name="nathasia22@gmail.com" userId="0cd62e0ffc41b9de" providerId="LiveId" clId="{D37A569E-A144-2549-A718-08E41DD1D190}" dt="2020-04-13T15:17:31.192" v="145" actId="14100"/>
        <pc:sldMkLst>
          <pc:docMk/>
          <pc:sldMk cId="1010902892" sldId="274"/>
        </pc:sldMkLst>
        <pc:spChg chg="mod">
          <ac:chgData name="nathasia22@gmail.com" userId="0cd62e0ffc41b9de" providerId="LiveId" clId="{D37A569E-A144-2549-A718-08E41DD1D190}" dt="2020-04-13T15:16:07.206" v="139" actId="20577"/>
          <ac:spMkLst>
            <pc:docMk/>
            <pc:sldMk cId="1010902892" sldId="274"/>
            <ac:spMk id="2" creationId="{C01F1EE1-BFB6-B144-9573-14D776567F61}"/>
          </ac:spMkLst>
        </pc:spChg>
        <pc:spChg chg="del">
          <ac:chgData name="nathasia22@gmail.com" userId="0cd62e0ffc41b9de" providerId="LiveId" clId="{D37A569E-A144-2549-A718-08E41DD1D190}" dt="2020-04-13T15:17:21.942" v="140" actId="22"/>
          <ac:spMkLst>
            <pc:docMk/>
            <pc:sldMk cId="1010902892" sldId="274"/>
            <ac:spMk id="3" creationId="{42E9E2DF-98B9-9249-AFE3-DDC30C8C0F28}"/>
          </ac:spMkLst>
        </pc:spChg>
        <pc:picChg chg="add mod">
          <ac:chgData name="nathasia22@gmail.com" userId="0cd62e0ffc41b9de" providerId="LiveId" clId="{D37A569E-A144-2549-A718-08E41DD1D190}" dt="2020-04-13T15:17:31.192" v="145" actId="14100"/>
          <ac:picMkLst>
            <pc:docMk/>
            <pc:sldMk cId="1010902892" sldId="274"/>
            <ac:picMk id="6" creationId="{5695DFDA-C736-7E48-987E-C1341BB81CC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GB"/>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4/13/20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966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76381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71263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891267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4/13/20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34613106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90305599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GB"/>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44832282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836327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3282926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GB"/>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4/13/20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190315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GB"/>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4/13/20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extLst>
      <p:ext uri="{BB962C8B-B14F-4D97-AF65-F5344CB8AC3E}">
        <p14:creationId xmlns:p14="http://schemas.microsoft.com/office/powerpoint/2010/main" val="283932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4/13/20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916339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healthywater/global/sanitation/workers_handlingwast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mc/articles/PMC6388373/#B3-ijerph-16-0038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Natural_environment" TargetMode="External"/><Relationship Id="rId7" Type="http://schemas.openxmlformats.org/officeDocument/2006/relationships/hyperlink" Target="https://en.wikipedia.org/wiki/Epidemiology" TargetMode="External"/><Relationship Id="rId2" Type="http://schemas.openxmlformats.org/officeDocument/2006/relationships/hyperlink" Target="https://en.wikipedia.org/wiki/Public_health" TargetMode="External"/><Relationship Id="rId1" Type="http://schemas.openxmlformats.org/officeDocument/2006/relationships/slideLayout" Target="../slideLayouts/slideLayout2.xml"/><Relationship Id="rId6" Type="http://schemas.openxmlformats.org/officeDocument/2006/relationships/hyperlink" Target="https://en.wikipedia.org/wiki/Toxicology" TargetMode="External"/><Relationship Id="rId5" Type="http://schemas.openxmlformats.org/officeDocument/2006/relationships/hyperlink" Target="https://en.wikipedia.org/wiki/Environmental_science" TargetMode="External"/><Relationship Id="rId4" Type="http://schemas.openxmlformats.org/officeDocument/2006/relationships/hyperlink" Target="https://en.wikipedia.org/wiki/Built_environment"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240E1-728D-874E-88D7-18A06045EA59}"/>
              </a:ext>
            </a:extLst>
          </p:cNvPr>
          <p:cNvSpPr>
            <a:spLocks noGrp="1"/>
          </p:cNvSpPr>
          <p:nvPr>
            <p:ph type="ctrTitle"/>
          </p:nvPr>
        </p:nvSpPr>
        <p:spPr>
          <a:xfrm>
            <a:off x="1503978" y="291905"/>
            <a:ext cx="9402537" cy="4004881"/>
          </a:xfrm>
        </p:spPr>
        <p:txBody>
          <a:bodyPr>
            <a:noAutofit/>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DEVELOPMENT OF ENVIRONMENTAL HEALTH ENGINEERING FACILITIES, EQUIPMENT, SENSORS AND PUBLIC HEALTH SYSTEMS FOR TACKLING COVID-19 PANDEMIC</a:t>
            </a:r>
            <a:br>
              <a:rPr lang="en-NG" sz="3600" dirty="0">
                <a:effectLst/>
                <a:latin typeface="Calibri" panose="020F0502020204030204" pitchFamily="34" charset="0"/>
                <a:ea typeface="Calibri" panose="020F0502020204030204" pitchFamily="34" charset="0"/>
                <a:cs typeface="Times New Roman" panose="02020603050405020304" pitchFamily="18" charset="0"/>
              </a:rPr>
            </a:br>
            <a:endParaRPr lang="en-NG" sz="3600" dirty="0"/>
          </a:p>
        </p:txBody>
      </p:sp>
      <p:sp>
        <p:nvSpPr>
          <p:cNvPr id="3" name="Subtitle 2">
            <a:extLst>
              <a:ext uri="{FF2B5EF4-FFF2-40B4-BE49-F238E27FC236}">
                <a16:creationId xmlns:a16="http://schemas.microsoft.com/office/drawing/2014/main" id="{82BCAACF-48BD-984C-A0C3-C7EEEA936349}"/>
              </a:ext>
            </a:extLst>
          </p:cNvPr>
          <p:cNvSpPr>
            <a:spLocks noGrp="1"/>
          </p:cNvSpPr>
          <p:nvPr>
            <p:ph type="subTitle" idx="1"/>
          </p:nvPr>
        </p:nvSpPr>
        <p:spPr>
          <a:xfrm>
            <a:off x="1078523" y="4665495"/>
            <a:ext cx="9144000" cy="1655762"/>
          </a:xfrm>
        </p:spPr>
        <p:txBody>
          <a:bodyPr>
            <a:noAutofit/>
          </a:bodyPr>
          <a:lstStyle/>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PREPARED BY </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b="1" dirty="0" err="1">
                <a:effectLst/>
                <a:latin typeface="Times New Roman" panose="02020603050405020304" pitchFamily="18" charset="0"/>
                <a:ea typeface="Calibri" panose="020F0502020204030204" pitchFamily="34" charset="0"/>
                <a:cs typeface="Times New Roman" panose="02020603050405020304" pitchFamily="18" charset="0"/>
              </a:rPr>
              <a:t>AGWANIRU</a:t>
            </a: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 ROSEMARY</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17/ENG01/003</a:t>
            </a:r>
            <a:endParaRPr lang="en-NG"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4877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23340-443E-B845-9BF6-DA1478B85A48}"/>
              </a:ext>
            </a:extLst>
          </p:cNvPr>
          <p:cNvSpPr>
            <a:spLocks noGrp="1"/>
          </p:cNvSpPr>
          <p:nvPr>
            <p:ph type="title"/>
          </p:nvPr>
        </p:nvSpPr>
        <p:spPr/>
        <p:txBody>
          <a:bodyPr>
            <a:normAutofit/>
          </a:bodyPr>
          <a:lstStyle/>
          <a:p>
            <a:r>
              <a:rPr lang="en-GB" sz="2400" b="1" i="0" dirty="0">
                <a:solidFill>
                  <a:srgbClr val="000000"/>
                </a:solidFill>
                <a:effectLst/>
                <a:latin typeface="TimesNewRomanPS-BoldMT"/>
              </a:rPr>
              <a:t>CHALLENGES FACED BY PUBLIC AND </a:t>
            </a:r>
            <a:r>
              <a:rPr lang="en-GB" sz="2400" b="1" i="0" dirty="0" err="1">
                <a:solidFill>
                  <a:srgbClr val="000000"/>
                </a:solidFill>
                <a:effectLst/>
                <a:latin typeface="TimesNewRomanPS-BoldMT"/>
              </a:rPr>
              <a:t>ENVIRONME</a:t>
            </a:r>
            <a:r>
              <a:rPr lang="en-US" sz="2400" b="1" i="0" dirty="0">
                <a:solidFill>
                  <a:srgbClr val="000000"/>
                </a:solidFill>
                <a:effectLst/>
                <a:latin typeface="TimesNewRomanPS-BoldMT"/>
              </a:rPr>
              <a:t>NTAL</a:t>
            </a:r>
            <a:r>
              <a:rPr lang="en-GB" sz="2400" b="1" i="0" dirty="0">
                <a:solidFill>
                  <a:srgbClr val="000000"/>
                </a:solidFill>
                <a:effectLst/>
                <a:latin typeface="TimesNewRomanPS-BoldMT"/>
              </a:rPr>
              <a:t> HEALTH DURING COVID-19 PANDEMIC</a:t>
            </a:r>
            <a:br>
              <a:rPr lang="en-GB" sz="2400" b="1" i="0" dirty="0">
                <a:solidFill>
                  <a:srgbClr val="000000"/>
                </a:solidFill>
                <a:effectLst/>
                <a:latin typeface="TimesNewRomanPS-BoldMT"/>
              </a:rPr>
            </a:br>
            <a:endParaRPr lang="en-NG" sz="2400" dirty="0"/>
          </a:p>
        </p:txBody>
      </p:sp>
      <p:sp>
        <p:nvSpPr>
          <p:cNvPr id="3" name="Content Placeholder 2">
            <a:extLst>
              <a:ext uri="{FF2B5EF4-FFF2-40B4-BE49-F238E27FC236}">
                <a16:creationId xmlns:a16="http://schemas.microsoft.com/office/drawing/2014/main" id="{F7280113-C83B-5943-98AE-323DB94249E1}"/>
              </a:ext>
            </a:extLst>
          </p:cNvPr>
          <p:cNvSpPr>
            <a:spLocks noGrp="1"/>
          </p:cNvSpPr>
          <p:nvPr>
            <p:ph idx="1"/>
          </p:nvPr>
        </p:nvSpPr>
        <p:spPr/>
        <p:txBody>
          <a:bodyPr/>
          <a:lstStyle/>
          <a:p>
            <a:r>
              <a:rPr lang="en-GB" sz="2800" b="0" i="0" dirty="0">
                <a:solidFill>
                  <a:srgbClr val="000000"/>
                </a:solidFill>
                <a:effectLst/>
                <a:latin typeface="Times New Roman" panose="02020603050405020304" pitchFamily="18" charset="0"/>
              </a:rPr>
              <a:t>Poor water safety</a:t>
            </a:r>
            <a:endParaRPr lang="en-GB" sz="2800" b="0" i="0" dirty="0">
              <a:solidFill>
                <a:srgbClr val="000000"/>
              </a:solidFill>
              <a:effectLst/>
              <a:latin typeface="Symbol" pitchFamily="2" charset="2"/>
            </a:endParaRPr>
          </a:p>
          <a:p>
            <a:r>
              <a:rPr lang="en-GB" sz="2800" b="0" i="0" dirty="0">
                <a:solidFill>
                  <a:srgbClr val="000000"/>
                </a:solidFill>
                <a:effectLst/>
                <a:latin typeface="Times New Roman" panose="02020603050405020304" pitchFamily="18" charset="0"/>
              </a:rPr>
              <a:t>Lack of adequate equipment for treatment and test</a:t>
            </a:r>
            <a:endParaRPr lang="en-GB" sz="2800" dirty="0">
              <a:solidFill>
                <a:srgbClr val="000000"/>
              </a:solidFill>
              <a:effectLst/>
              <a:latin typeface="Times New Roman" panose="02020603050405020304" pitchFamily="18" charset="0"/>
            </a:endParaRPr>
          </a:p>
          <a:p>
            <a:r>
              <a:rPr lang="en-GB" sz="2800" b="0" i="0" dirty="0">
                <a:solidFill>
                  <a:srgbClr val="000000"/>
                </a:solidFill>
                <a:effectLst/>
                <a:latin typeface="Times New Roman" panose="02020603050405020304" pitchFamily="18" charset="0"/>
              </a:rPr>
              <a:t>Air purification challenges</a:t>
            </a:r>
            <a:endParaRPr lang="en-GB" sz="2800" dirty="0">
              <a:solidFill>
                <a:srgbClr val="000000"/>
              </a:solidFill>
              <a:effectLst/>
              <a:latin typeface="Times New Roman" panose="02020603050405020304" pitchFamily="18" charset="0"/>
            </a:endParaRPr>
          </a:p>
          <a:p>
            <a:r>
              <a:rPr lang="en-GB" sz="2800" b="0" i="0" dirty="0">
                <a:solidFill>
                  <a:srgbClr val="000000"/>
                </a:solidFill>
                <a:effectLst/>
                <a:latin typeface="Times New Roman" panose="02020603050405020304" pitchFamily="18" charset="0"/>
              </a:rPr>
              <a:t>Proper </a:t>
            </a:r>
            <a:r>
              <a:rPr lang="en-GB" sz="2800" b="0" i="0" dirty="0" err="1">
                <a:solidFill>
                  <a:srgbClr val="000000"/>
                </a:solidFill>
                <a:effectLst/>
                <a:latin typeface="Times New Roman" panose="02020603050405020304" pitchFamily="18" charset="0"/>
              </a:rPr>
              <a:t>sanitization</a:t>
            </a:r>
            <a:r>
              <a:rPr lang="en-GB" sz="2800" b="0" i="0" dirty="0">
                <a:solidFill>
                  <a:srgbClr val="000000"/>
                </a:solidFill>
                <a:effectLst/>
                <a:latin typeface="Times New Roman" panose="02020603050405020304" pitchFamily="18" charset="0"/>
              </a:rPr>
              <a:t> of infected areas.</a:t>
            </a:r>
            <a:endParaRPr lang="en-GB" sz="2800" dirty="0">
              <a:solidFill>
                <a:srgbClr val="000000"/>
              </a:solidFill>
              <a:effectLst/>
              <a:latin typeface="Times New Roman" panose="02020603050405020304" pitchFamily="18" charset="0"/>
            </a:endParaRPr>
          </a:p>
          <a:p>
            <a:br>
              <a:rPr lang="en-GB" dirty="0">
                <a:solidFill>
                  <a:srgbClr val="000000"/>
                </a:solidFill>
                <a:effectLst/>
                <a:latin typeface="Times New Roman" panose="02020603050405020304" pitchFamily="18" charset="0"/>
              </a:rPr>
            </a:br>
            <a:endParaRPr lang="en-GB"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4260993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1319A-52F5-9E46-A8F7-05B5BAFC4F04}"/>
              </a:ext>
            </a:extLst>
          </p:cNvPr>
          <p:cNvSpPr>
            <a:spLocks noGrp="1"/>
          </p:cNvSpPr>
          <p:nvPr>
            <p:ph type="title"/>
          </p:nvPr>
        </p:nvSpPr>
        <p:spPr/>
        <p:txBody>
          <a:bodyPr>
            <a:normAutofit fontScale="90000"/>
          </a:bodyPr>
          <a:lstStyle/>
          <a:p>
            <a:br>
              <a:rPr lang="en-GB" dirty="0">
                <a:effectLst/>
              </a:rPr>
            </a:br>
            <a:r>
              <a:rPr lang="en-US" dirty="0"/>
              <a:t>SOLUTION TO CHALLENGES</a:t>
            </a:r>
            <a:br>
              <a:rPr lang="en-GB" sz="2700" dirty="0">
                <a:solidFill>
                  <a:srgbClr val="000000"/>
                </a:solidFill>
                <a:effectLst/>
                <a:latin typeface="Times New Roman" panose="02020603050405020304" pitchFamily="18" charset="0"/>
              </a:rPr>
            </a:br>
            <a:br>
              <a:rPr lang="en-GB" dirty="0">
                <a:solidFill>
                  <a:srgbClr val="000000"/>
                </a:solidFill>
                <a:effectLst/>
                <a:latin typeface="Times New Roman" panose="02020603050405020304" pitchFamily="18" charset="0"/>
              </a:rPr>
            </a:br>
            <a:br>
              <a:rPr lang="en-GB" dirty="0">
                <a:solidFill>
                  <a:srgbClr val="000000"/>
                </a:solidFill>
                <a:effectLst/>
                <a:latin typeface="Times New Roman" panose="02020603050405020304" pitchFamily="18" charset="0"/>
              </a:rPr>
            </a:br>
            <a:endParaRPr lang="en-NG" dirty="0"/>
          </a:p>
        </p:txBody>
      </p:sp>
      <p:sp>
        <p:nvSpPr>
          <p:cNvPr id="3" name="Content Placeholder 2">
            <a:extLst>
              <a:ext uri="{FF2B5EF4-FFF2-40B4-BE49-F238E27FC236}">
                <a16:creationId xmlns:a16="http://schemas.microsoft.com/office/drawing/2014/main" id="{0FA2062D-409D-9142-AAFA-7490E160847D}"/>
              </a:ext>
            </a:extLst>
          </p:cNvPr>
          <p:cNvSpPr>
            <a:spLocks noGrp="1"/>
          </p:cNvSpPr>
          <p:nvPr>
            <p:ph idx="1"/>
          </p:nvPr>
        </p:nvSpPr>
        <p:spPr>
          <a:xfrm>
            <a:off x="1251678" y="2022044"/>
            <a:ext cx="10515600" cy="2813912"/>
          </a:xfrm>
        </p:spPr>
        <p:txBody>
          <a:bodyPr>
            <a:noAutofit/>
          </a:bodyPr>
          <a:lstStyle/>
          <a:p>
            <a:r>
              <a:rPr lang="en-GB" b="1" i="0" dirty="0">
                <a:solidFill>
                  <a:srgbClr val="000000"/>
                </a:solidFill>
                <a:effectLst/>
                <a:latin typeface="TimesNewRomanPS-BoldMT"/>
              </a:rPr>
              <a:t>POOR WATER SAFETY</a:t>
            </a:r>
            <a:r>
              <a:rPr lang="en-GB" b="0" i="0" dirty="0">
                <a:solidFill>
                  <a:srgbClr val="000000"/>
                </a:solidFill>
                <a:effectLst/>
                <a:latin typeface="Times New Roman" panose="02020603050405020304" pitchFamily="18" charset="0"/>
              </a:rPr>
              <a:t>: A water-treatment plant consist of various kinds of unit operations (e.g., separation, transport phenomena, filtration) that only a chemical engineer have studied during a bachelor of chemical engineering program. That is the reason why a chemical engineer is needed to design, operate, control, and maintain a water-treatment facility. Part of the job might be performed by a civil engineer, but under supervision of chemical engineer</a:t>
            </a:r>
            <a:r>
              <a:rPr lang="en-GB" b="0" i="0" dirty="0">
                <a:solidFill>
                  <a:srgbClr val="000000"/>
                </a:solidFill>
                <a:effectLst/>
                <a:latin typeface="Carlito"/>
              </a:rPr>
              <a:t>.</a:t>
            </a:r>
            <a:r>
              <a:rPr lang="en-GB" b="0" i="0" dirty="0">
                <a:solidFill>
                  <a:srgbClr val="000000"/>
                </a:solidFill>
                <a:effectLst/>
                <a:latin typeface="Times New Roman" panose="02020603050405020304" pitchFamily="18" charset="0"/>
              </a:rPr>
              <a:t> </a:t>
            </a:r>
            <a:endParaRPr lang="en-GB" dirty="0">
              <a:solidFill>
                <a:srgbClr val="000000"/>
              </a:solidFill>
              <a:effectLst/>
              <a:latin typeface="Times New Roman" panose="02020603050405020304" pitchFamily="18" charset="0"/>
            </a:endParaRPr>
          </a:p>
          <a:p>
            <a:r>
              <a:rPr lang="en-GB" b="0" i="0" dirty="0">
                <a:solidFill>
                  <a:srgbClr val="000000"/>
                </a:solidFill>
                <a:effectLst/>
                <a:latin typeface="Times New Roman" panose="02020603050405020304" pitchFamily="18" charset="0"/>
              </a:rPr>
              <a:t>Wastewater treatment plant operations should ensure workers follow routine practices to prevent exposure to wastewater. These include using engineering and administrative controls, safe work practices, and</a:t>
            </a:r>
            <a:r>
              <a:rPr lang="en-GB" b="0" i="0" u="sng" dirty="0">
                <a:solidFill>
                  <a:srgbClr val="0000FF"/>
                </a:solidFill>
                <a:effectLst/>
                <a:latin typeface="Times New Roman" panose="02020603050405020304" pitchFamily="18" charset="0"/>
                <a:hlinkClick r:id="rId2"/>
              </a:rPr>
              <a:t> PPE</a:t>
            </a:r>
            <a:r>
              <a:rPr lang="en-GB" b="0" i="0" dirty="0">
                <a:solidFill>
                  <a:srgbClr val="000000"/>
                </a:solidFill>
                <a:effectLst/>
                <a:latin typeface="Times New Roman" panose="02020603050405020304" pitchFamily="18" charset="0"/>
              </a:rPr>
              <a:t> normally required for work tasks when handling untreated wastewater. No additional COVID-19–specific protections are recommended for employees involved in wastewater management operations, including those at wastewater treatment facilities.</a:t>
            </a:r>
            <a:endParaRPr lang="en-GB"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783144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F077-37EC-3445-B774-5C137835678D}"/>
              </a:ext>
            </a:extLst>
          </p:cNvPr>
          <p:cNvSpPr>
            <a:spLocks noGrp="1"/>
          </p:cNvSpPr>
          <p:nvPr>
            <p:ph type="title"/>
          </p:nvPr>
        </p:nvSpPr>
        <p:spPr/>
        <p:txBody>
          <a:bodyPr>
            <a:normAutofit/>
          </a:bodyPr>
          <a:lstStyle/>
          <a:p>
            <a:r>
              <a:rPr lang="en-GB" sz="2800" b="1" i="0" dirty="0">
                <a:solidFill>
                  <a:srgbClr val="000000"/>
                </a:solidFill>
                <a:effectLst/>
                <a:latin typeface="TimesNewRomanPS-BoldMT"/>
              </a:rPr>
              <a:t>LACK OF EQUIPMENT FOR TREATMENT AND TEST</a:t>
            </a:r>
            <a:endParaRPr lang="en-NG" sz="2800" dirty="0"/>
          </a:p>
        </p:txBody>
      </p:sp>
      <p:sp>
        <p:nvSpPr>
          <p:cNvPr id="3" name="Content Placeholder 2">
            <a:extLst>
              <a:ext uri="{FF2B5EF4-FFF2-40B4-BE49-F238E27FC236}">
                <a16:creationId xmlns:a16="http://schemas.microsoft.com/office/drawing/2014/main" id="{DBBAF1FB-423C-E54B-BADA-CD58255D0061}"/>
              </a:ext>
            </a:extLst>
          </p:cNvPr>
          <p:cNvSpPr>
            <a:spLocks noGrp="1"/>
          </p:cNvSpPr>
          <p:nvPr>
            <p:ph idx="1"/>
          </p:nvPr>
        </p:nvSpPr>
        <p:spPr>
          <a:xfrm>
            <a:off x="1251678" y="1389893"/>
            <a:ext cx="10178322" cy="3593591"/>
          </a:xfrm>
        </p:spPr>
        <p:txBody>
          <a:bodyPr>
            <a:normAutofit fontScale="92500" lnSpcReduction="20000"/>
          </a:bodyPr>
          <a:lstStyle/>
          <a:p>
            <a:r>
              <a:rPr lang="en-GB" sz="2400" b="0" i="0" dirty="0">
                <a:solidFill>
                  <a:srgbClr val="000000"/>
                </a:solidFill>
                <a:effectLst/>
                <a:latin typeface="Times New Roman" panose="02020603050405020304" pitchFamily="18" charset="0"/>
              </a:rPr>
              <a:t>The first step in tackling an outbreak like this is the protection of frontline staff. Without them, we couldn’t respond to the pandemic. Thousands of them are falling ill across affected countries, so keeping them safe and free from infection is key.</a:t>
            </a:r>
            <a:endParaRPr lang="en-GB" sz="2400" dirty="0">
              <a:solidFill>
                <a:srgbClr val="000000"/>
              </a:solidFill>
              <a:effectLst/>
              <a:latin typeface="Times New Roman" panose="02020603050405020304" pitchFamily="18" charset="0"/>
            </a:endParaRPr>
          </a:p>
          <a:p>
            <a:r>
              <a:rPr lang="en-GB" sz="2400" b="0" i="0" dirty="0">
                <a:solidFill>
                  <a:srgbClr val="000000"/>
                </a:solidFill>
                <a:effectLst/>
                <a:latin typeface="Times New Roman" panose="02020603050405020304" pitchFamily="18" charset="0"/>
              </a:rPr>
              <a:t>The next step is realising that, although hospitals are vital to the response, home care and outreach are also really important. In an outbreak, you cannot focus only on hospital care; general practitioners and family doctors have a vital role to play as well. You have to take the wider community into account. As well as the these </a:t>
            </a:r>
            <a:r>
              <a:rPr lang="en-GB" sz="2400" b="0" i="0" dirty="0" err="1">
                <a:solidFill>
                  <a:srgbClr val="000000"/>
                </a:solidFill>
                <a:effectLst/>
                <a:latin typeface="Times New Roman" panose="02020603050405020304" pitchFamily="18" charset="0"/>
              </a:rPr>
              <a:t>practioners</a:t>
            </a:r>
            <a:r>
              <a:rPr lang="en-GB" sz="2400" b="0" i="0" dirty="0">
                <a:solidFill>
                  <a:srgbClr val="000000"/>
                </a:solidFill>
                <a:effectLst/>
                <a:latin typeface="Times New Roman" panose="02020603050405020304" pitchFamily="18" charset="0"/>
              </a:rPr>
              <a:t> are needed the facilities for treatment are also needed.</a:t>
            </a:r>
            <a:endParaRPr lang="en-GB" sz="2400" dirty="0">
              <a:solidFill>
                <a:srgbClr val="000000"/>
              </a:solidFill>
              <a:effectLst/>
              <a:latin typeface="Times New Roman" panose="02020603050405020304" pitchFamily="18" charset="0"/>
            </a:endParaRPr>
          </a:p>
          <a:p>
            <a:r>
              <a:rPr lang="en-GB" sz="2400" b="0" i="0" dirty="0">
                <a:solidFill>
                  <a:srgbClr val="000000"/>
                </a:solidFill>
                <a:effectLst/>
                <a:latin typeface="Times New Roman" panose="02020603050405020304" pitchFamily="18" charset="0"/>
              </a:rPr>
              <a:t>Chemical engineering would come alongside other fields of engineering to play a role in ensuring that public health facilities, sensors required at this period of pandemic are provided.</a:t>
            </a:r>
            <a:endParaRPr lang="en-GB" sz="2400"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110058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ADC5-2BB9-234C-A21E-690DE89F521B}"/>
              </a:ext>
            </a:extLst>
          </p:cNvPr>
          <p:cNvSpPr>
            <a:spLocks noGrp="1"/>
          </p:cNvSpPr>
          <p:nvPr>
            <p:ph type="title"/>
          </p:nvPr>
        </p:nvSpPr>
        <p:spPr/>
        <p:txBody>
          <a:bodyPr/>
          <a:lstStyle/>
          <a:p>
            <a:r>
              <a:rPr lang="en-GB" b="1" i="0" dirty="0">
                <a:solidFill>
                  <a:srgbClr val="000000"/>
                </a:solidFill>
                <a:effectLst/>
                <a:latin typeface="TimesNewRomanPS-BoldMT"/>
              </a:rPr>
              <a:t>AIR PURIFICATION</a:t>
            </a:r>
            <a:endParaRPr lang="en-NG" dirty="0"/>
          </a:p>
        </p:txBody>
      </p:sp>
      <p:sp>
        <p:nvSpPr>
          <p:cNvPr id="3" name="Content Placeholder 2">
            <a:extLst>
              <a:ext uri="{FF2B5EF4-FFF2-40B4-BE49-F238E27FC236}">
                <a16:creationId xmlns:a16="http://schemas.microsoft.com/office/drawing/2014/main" id="{35F08C0E-D9D9-6547-A1D9-0FE6524FAAA4}"/>
              </a:ext>
            </a:extLst>
          </p:cNvPr>
          <p:cNvSpPr>
            <a:spLocks noGrp="1"/>
          </p:cNvSpPr>
          <p:nvPr>
            <p:ph idx="1"/>
          </p:nvPr>
        </p:nvSpPr>
        <p:spPr>
          <a:xfrm>
            <a:off x="701640" y="1852937"/>
            <a:ext cx="10515600" cy="4351338"/>
          </a:xfrm>
        </p:spPr>
        <p:txBody>
          <a:bodyPr/>
          <a:lstStyle/>
          <a:p>
            <a:r>
              <a:rPr lang="en-GB" b="0" i="0" dirty="0">
                <a:solidFill>
                  <a:srgbClr val="000000"/>
                </a:solidFill>
                <a:effectLst/>
                <a:latin typeface="Times New Roman" panose="02020603050405020304" pitchFamily="18" charset="0"/>
              </a:rPr>
              <a:t>While air-filtration and dust-collection systems are nothing new for chemical processors, problems arise when existing equipment can no longer keep up with current standards or processes. “There are two issues we often see. First, a lot of facilities have legacy systems that aren’t properly protected according to current NFPA standards, which is a problem in the chemical industry because they often handle more exotic dusts with higher </a:t>
            </a:r>
            <a:r>
              <a:rPr lang="en-GB" b="0" i="0" dirty="0" err="1">
                <a:solidFill>
                  <a:srgbClr val="000000"/>
                </a:solidFill>
                <a:effectLst/>
                <a:latin typeface="Times New Roman" panose="02020603050405020304" pitchFamily="18" charset="0"/>
              </a:rPr>
              <a:t>explosivity</a:t>
            </a:r>
            <a:r>
              <a:rPr lang="en-GB" b="0" i="0" dirty="0">
                <a:solidFill>
                  <a:srgbClr val="000000"/>
                </a:solidFill>
                <a:effectLst/>
                <a:latin typeface="Times New Roman" panose="02020603050405020304" pitchFamily="18" charset="0"/>
              </a:rPr>
              <a:t> ratings,” says Steve McConnell, global director of filtration with </a:t>
            </a:r>
            <a:r>
              <a:rPr lang="en-GB" b="0" i="0" dirty="0" err="1">
                <a:solidFill>
                  <a:srgbClr val="000000"/>
                </a:solidFill>
                <a:effectLst/>
                <a:latin typeface="Times New Roman" panose="02020603050405020304" pitchFamily="18" charset="0"/>
              </a:rPr>
              <a:t>Schenck</a:t>
            </a:r>
            <a:r>
              <a:rPr lang="en-GB" b="0" i="0" dirty="0">
                <a:solidFill>
                  <a:srgbClr val="000000"/>
                </a:solidFill>
                <a:effectLst/>
                <a:latin typeface="Times New Roman" panose="02020603050405020304" pitchFamily="18" charset="0"/>
              </a:rPr>
              <a:t> Process .</a:t>
            </a:r>
            <a:endParaRPr lang="en-GB" dirty="0">
              <a:solidFill>
                <a:srgbClr val="000000"/>
              </a:solidFill>
              <a:effectLst/>
              <a:latin typeface="Times New Roman" panose="02020603050405020304" pitchFamily="18" charset="0"/>
            </a:endParaRPr>
          </a:p>
          <a:p>
            <a:endParaRPr lang="en-GB"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3139859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AA848-F05E-0F4C-8965-65FCCABF37AD}"/>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ABD6E23B-C39E-A642-9226-A2A809E7EC63}"/>
              </a:ext>
            </a:extLst>
          </p:cNvPr>
          <p:cNvSpPr>
            <a:spLocks noGrp="1"/>
          </p:cNvSpPr>
          <p:nvPr>
            <p:ph idx="1"/>
          </p:nvPr>
        </p:nvSpPr>
        <p:spPr>
          <a:xfrm>
            <a:off x="1115119" y="1874517"/>
            <a:ext cx="10178322" cy="3593591"/>
          </a:xfrm>
        </p:spPr>
        <p:txBody>
          <a:bodyPr/>
          <a:lstStyle/>
          <a:p>
            <a:r>
              <a:rPr lang="en-GB" sz="2800" b="0" i="0" dirty="0">
                <a:solidFill>
                  <a:srgbClr val="000000"/>
                </a:solidFill>
                <a:effectLst/>
                <a:latin typeface="Times New Roman" panose="02020603050405020304" pitchFamily="18" charset="0"/>
              </a:rPr>
              <a:t>Experts agree that having this type of engineering study is necessary to find the system that will work most efficiently and meet the specific dust collection needs of each facility. And, the two most-asked questions during these studies are how to handle combustible dusts and how to lower the overall cost of the system while providing the most efficient filtration.</a:t>
            </a:r>
            <a:endParaRPr lang="en-GB" sz="2800"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3187548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73ED-E3AF-5649-8037-F35F05B70254}"/>
              </a:ext>
            </a:extLst>
          </p:cNvPr>
          <p:cNvSpPr>
            <a:spLocks noGrp="1"/>
          </p:cNvSpPr>
          <p:nvPr>
            <p:ph type="title"/>
          </p:nvPr>
        </p:nvSpPr>
        <p:spPr/>
        <p:txBody>
          <a:bodyPr>
            <a:normAutofit/>
          </a:bodyPr>
          <a:lstStyle/>
          <a:p>
            <a:r>
              <a:rPr lang="en-GB" sz="2800" b="1" i="0" dirty="0">
                <a:solidFill>
                  <a:srgbClr val="000000"/>
                </a:solidFill>
                <a:effectLst/>
                <a:latin typeface="TimesNewRomanPS-BoldMT"/>
              </a:rPr>
              <a:t>PROPER </a:t>
            </a:r>
            <a:r>
              <a:rPr lang="en-GB" sz="2800" b="1" i="0" dirty="0" err="1">
                <a:solidFill>
                  <a:srgbClr val="000000"/>
                </a:solidFill>
                <a:effectLst/>
                <a:latin typeface="TimesNewRomanPS-BoldMT"/>
              </a:rPr>
              <a:t>SANITIZATION</a:t>
            </a:r>
            <a:r>
              <a:rPr lang="en-GB" sz="2800" b="1" i="0" dirty="0">
                <a:solidFill>
                  <a:srgbClr val="000000"/>
                </a:solidFill>
                <a:effectLst/>
                <a:latin typeface="TimesNewRomanPS-BoldMT"/>
              </a:rPr>
              <a:t> OF INFECTED AREA:</a:t>
            </a:r>
            <a:endParaRPr lang="en-NG" sz="2800" dirty="0"/>
          </a:p>
        </p:txBody>
      </p:sp>
      <p:sp>
        <p:nvSpPr>
          <p:cNvPr id="3" name="Content Placeholder 2">
            <a:extLst>
              <a:ext uri="{FF2B5EF4-FFF2-40B4-BE49-F238E27FC236}">
                <a16:creationId xmlns:a16="http://schemas.microsoft.com/office/drawing/2014/main" id="{4C5E3631-6318-8D4B-850B-1E4A6D8828C2}"/>
              </a:ext>
            </a:extLst>
          </p:cNvPr>
          <p:cNvSpPr>
            <a:spLocks noGrp="1"/>
          </p:cNvSpPr>
          <p:nvPr>
            <p:ph idx="1"/>
          </p:nvPr>
        </p:nvSpPr>
        <p:spPr>
          <a:xfrm>
            <a:off x="687985" y="1690688"/>
            <a:ext cx="10515600" cy="4351338"/>
          </a:xfrm>
        </p:spPr>
        <p:txBody>
          <a:bodyPr/>
          <a:lstStyle/>
          <a:p>
            <a:r>
              <a:rPr lang="en-GB" b="1" i="0" dirty="0">
                <a:solidFill>
                  <a:srgbClr val="000000"/>
                </a:solidFill>
                <a:effectLst/>
                <a:latin typeface="TimesNewRomanPS-BoldMT"/>
              </a:rPr>
              <a:t> </a:t>
            </a:r>
            <a:r>
              <a:rPr lang="en-GB" b="0" i="0" dirty="0">
                <a:solidFill>
                  <a:srgbClr val="000000"/>
                </a:solidFill>
                <a:effectLst/>
                <a:latin typeface="Times New Roman" panose="02020603050405020304" pitchFamily="18" charset="0"/>
              </a:rPr>
              <a:t>The provision of safe water, sanitation and hygienic conditions is essential to protecting human health during all infectious disease outbreaks, including the COVID-19 outbreak. Ensuring good and consistently applied WASH and waste management practices in communities, homes, schools, marketplaces and health care facilities will further help to prevent human-to-human transmission of the COVID-19 virus.</a:t>
            </a:r>
            <a:endParaRPr lang="en-GB"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75236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D5574-BA3A-154F-B677-83FF75E750B0}"/>
              </a:ext>
            </a:extLst>
          </p:cNvPr>
          <p:cNvSpPr>
            <a:spLocks noGrp="1"/>
          </p:cNvSpPr>
          <p:nvPr>
            <p:ph type="title"/>
          </p:nvPr>
        </p:nvSpPr>
        <p:spPr/>
        <p:txBody>
          <a:bodyPr/>
          <a:lstStyle/>
          <a:p>
            <a:endParaRPr lang="en-NG" dirty="0"/>
          </a:p>
        </p:txBody>
      </p:sp>
      <p:pic>
        <p:nvPicPr>
          <p:cNvPr id="6" name="Content Placeholder 5">
            <a:extLst>
              <a:ext uri="{FF2B5EF4-FFF2-40B4-BE49-F238E27FC236}">
                <a16:creationId xmlns:a16="http://schemas.microsoft.com/office/drawing/2014/main" id="{17BA4C54-1155-5046-897C-115D7D45A872}"/>
              </a:ext>
            </a:extLst>
          </p:cNvPr>
          <p:cNvPicPr>
            <a:picLocks noGrp="1" noChangeAspect="1"/>
          </p:cNvPicPr>
          <p:nvPr>
            <p:ph idx="1"/>
          </p:nvPr>
        </p:nvPicPr>
        <p:blipFill>
          <a:blip r:embed="rId2"/>
          <a:stretch>
            <a:fillRect/>
          </a:stretch>
        </p:blipFill>
        <p:spPr>
          <a:xfrm>
            <a:off x="1122914" y="479682"/>
            <a:ext cx="10435850" cy="5898636"/>
          </a:xfrm>
          <a:prstGeom prst="rect">
            <a:avLst/>
          </a:prstGeom>
        </p:spPr>
      </p:pic>
    </p:spTree>
    <p:extLst>
      <p:ext uri="{BB962C8B-B14F-4D97-AF65-F5344CB8AC3E}">
        <p14:creationId xmlns:p14="http://schemas.microsoft.com/office/powerpoint/2010/main" val="2691242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66663-52B7-304B-8446-1AE0F04784E6}"/>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100BDC92-8007-BF4E-B183-E4F9AA7ECDE0}"/>
              </a:ext>
            </a:extLst>
          </p:cNvPr>
          <p:cNvSpPr>
            <a:spLocks noGrp="1"/>
          </p:cNvSpPr>
          <p:nvPr>
            <p:ph idx="1"/>
          </p:nvPr>
        </p:nvSpPr>
        <p:spPr/>
        <p:txBody>
          <a:bodyPr>
            <a:normAutofit fontScale="92500" lnSpcReduction="20000"/>
          </a:bodyPr>
          <a:lstStyle/>
          <a:p>
            <a:r>
              <a:rPr lang="en-GB" b="0" i="0" dirty="0">
                <a:solidFill>
                  <a:srgbClr val="000000"/>
                </a:solidFill>
                <a:effectLst/>
                <a:latin typeface="Times New Roman" panose="02020603050405020304" pitchFamily="18" charset="0"/>
              </a:rPr>
              <a:t>With the knowledge about chemical compounds and their characteristics chemical engineers can produce </a:t>
            </a:r>
            <a:r>
              <a:rPr lang="en-GB" b="0" i="0" dirty="0" err="1">
                <a:solidFill>
                  <a:srgbClr val="000000"/>
                </a:solidFill>
                <a:effectLst/>
                <a:latin typeface="Times New Roman" panose="02020603050405020304" pitchFamily="18" charset="0"/>
              </a:rPr>
              <a:t>sanitizers</a:t>
            </a:r>
            <a:r>
              <a:rPr lang="en-GB" b="0" i="0" dirty="0">
                <a:solidFill>
                  <a:srgbClr val="000000"/>
                </a:solidFill>
                <a:effectLst/>
                <a:latin typeface="Times New Roman" panose="02020603050405020304" pitchFamily="18" charset="0"/>
              </a:rPr>
              <a:t> which would be able to stop the spread of the </a:t>
            </a:r>
            <a:r>
              <a:rPr lang="en-GB" b="0" i="0" dirty="0" err="1">
                <a:solidFill>
                  <a:srgbClr val="000000"/>
                </a:solidFill>
                <a:effectLst/>
                <a:latin typeface="Times New Roman" panose="02020603050405020304" pitchFamily="18" charset="0"/>
              </a:rPr>
              <a:t>covid-19</a:t>
            </a:r>
            <a:r>
              <a:rPr lang="en-GB" b="0" i="0" dirty="0">
                <a:solidFill>
                  <a:srgbClr val="000000"/>
                </a:solidFill>
                <a:effectLst/>
                <a:latin typeface="Times New Roman" panose="02020603050405020304" pitchFamily="18" charset="0"/>
              </a:rPr>
              <a:t> in the environment taking the following compounds below from the knowledge about chemical compounds how </a:t>
            </a:r>
            <a:r>
              <a:rPr lang="en-GB" b="0" i="0" dirty="0" err="1">
                <a:solidFill>
                  <a:srgbClr val="000000"/>
                </a:solidFill>
                <a:effectLst/>
                <a:latin typeface="Times New Roman" panose="02020603050405020304" pitchFamily="18" charset="0"/>
              </a:rPr>
              <a:t>sanitizers</a:t>
            </a:r>
            <a:r>
              <a:rPr lang="en-GB" b="0" i="0" dirty="0">
                <a:solidFill>
                  <a:srgbClr val="000000"/>
                </a:solidFill>
                <a:effectLst/>
                <a:latin typeface="Times New Roman" panose="02020603050405020304" pitchFamily="18" charset="0"/>
              </a:rPr>
              <a:t> are produced is described. </a:t>
            </a:r>
            <a:endParaRPr lang="en-GB" dirty="0">
              <a:solidFill>
                <a:srgbClr val="000000"/>
              </a:solidFill>
              <a:effectLst/>
              <a:latin typeface="Times New Roman" panose="02020603050405020304" pitchFamily="18" charset="0"/>
            </a:endParaRPr>
          </a:p>
          <a:p>
            <a:r>
              <a:rPr lang="en-GB" b="0" i="0" dirty="0">
                <a:solidFill>
                  <a:srgbClr val="000000"/>
                </a:solidFill>
                <a:effectLst/>
                <a:latin typeface="Times New Roman" panose="02020603050405020304" pitchFamily="18" charset="0"/>
              </a:rPr>
              <a:t>Two families of acceptable viral disinfectants are quaternary alkyl ammonium compounds (“</a:t>
            </a:r>
            <a:r>
              <a:rPr lang="en-GB" b="0" i="0" dirty="0" err="1">
                <a:solidFill>
                  <a:srgbClr val="000000"/>
                </a:solidFill>
                <a:effectLst/>
                <a:latin typeface="Times New Roman" panose="02020603050405020304" pitchFamily="18" charset="0"/>
              </a:rPr>
              <a:t>quats</a:t>
            </a:r>
            <a:r>
              <a:rPr lang="en-GB" b="0" i="0" dirty="0">
                <a:solidFill>
                  <a:srgbClr val="000000"/>
                </a:solidFill>
                <a:effectLst/>
                <a:latin typeface="Times New Roman" panose="02020603050405020304" pitchFamily="18" charset="0"/>
              </a:rPr>
              <a:t>”), and halogen-based disinfectants (namely chlorine bleach and </a:t>
            </a:r>
            <a:r>
              <a:rPr lang="en-GB" b="0" i="0" dirty="0" err="1">
                <a:solidFill>
                  <a:srgbClr val="000000"/>
                </a:solidFill>
                <a:effectLst/>
                <a:latin typeface="Times New Roman" panose="02020603050405020304" pitchFamily="18" charset="0"/>
              </a:rPr>
              <a:t>iodofors</a:t>
            </a:r>
            <a:r>
              <a:rPr lang="en-GB" b="0" i="0" dirty="0">
                <a:solidFill>
                  <a:srgbClr val="000000"/>
                </a:solidFill>
                <a:effectLst/>
                <a:latin typeface="Times New Roman" panose="02020603050405020304" pitchFamily="18" charset="0"/>
              </a:rPr>
              <a:t>). The </a:t>
            </a:r>
            <a:r>
              <a:rPr lang="en-GB" b="0" i="0" dirty="0" err="1">
                <a:solidFill>
                  <a:srgbClr val="000000"/>
                </a:solidFill>
                <a:effectLst/>
                <a:latin typeface="Times New Roman" panose="02020603050405020304" pitchFamily="18" charset="0"/>
              </a:rPr>
              <a:t>quats</a:t>
            </a:r>
            <a:r>
              <a:rPr lang="en-GB" b="0" i="0" dirty="0">
                <a:solidFill>
                  <a:srgbClr val="000000"/>
                </a:solidFill>
                <a:effectLst/>
                <a:latin typeface="Times New Roman" panose="02020603050405020304" pitchFamily="18" charset="0"/>
              </a:rPr>
              <a:t> are the same compounds found in commercial wet-wipes and various surface disinfection sprays. </a:t>
            </a:r>
            <a:r>
              <a:rPr lang="en-GB" b="0" i="0" dirty="0" err="1">
                <a:solidFill>
                  <a:srgbClr val="000000"/>
                </a:solidFill>
                <a:effectLst/>
                <a:latin typeface="Times New Roman" panose="02020603050405020304" pitchFamily="18" charset="0"/>
              </a:rPr>
              <a:t>Quats</a:t>
            </a:r>
            <a:r>
              <a:rPr lang="en-GB" b="0" i="0" dirty="0">
                <a:solidFill>
                  <a:srgbClr val="000000"/>
                </a:solidFill>
                <a:effectLst/>
                <a:latin typeface="Times New Roman" panose="02020603050405020304" pitchFamily="18" charset="0"/>
              </a:rPr>
              <a:t> are effective bacterial and viral disinfectants, and have a strong detergent characteristic. This means they not only </a:t>
            </a:r>
            <a:r>
              <a:rPr lang="en-GB" b="0" i="0" dirty="0" err="1">
                <a:solidFill>
                  <a:srgbClr val="000000"/>
                </a:solidFill>
                <a:effectLst/>
                <a:latin typeface="Times New Roman" panose="02020603050405020304" pitchFamily="18" charset="0"/>
              </a:rPr>
              <a:t>neutralize</a:t>
            </a:r>
            <a:r>
              <a:rPr lang="en-GB" b="0" i="0" dirty="0">
                <a:solidFill>
                  <a:srgbClr val="000000"/>
                </a:solidFill>
                <a:effectLst/>
                <a:latin typeface="Times New Roman" panose="02020603050405020304" pitchFamily="18" charset="0"/>
              </a:rPr>
              <a:t> viral or bacterial potency, but also help wash the surfaces clean. Some </a:t>
            </a:r>
            <a:r>
              <a:rPr lang="en-GB" b="0" i="0" dirty="0" err="1">
                <a:solidFill>
                  <a:srgbClr val="000000"/>
                </a:solidFill>
                <a:effectLst/>
                <a:latin typeface="Times New Roman" panose="02020603050405020304" pitchFamily="18" charset="0"/>
              </a:rPr>
              <a:t>quat</a:t>
            </a:r>
            <a:r>
              <a:rPr lang="en-GB" b="0" i="0" dirty="0">
                <a:solidFill>
                  <a:srgbClr val="000000"/>
                </a:solidFill>
                <a:effectLst/>
                <a:latin typeface="Times New Roman" panose="02020603050405020304" pitchFamily="18" charset="0"/>
              </a:rPr>
              <a:t> products are combined with water, alcohol, or hydrogen peroxide, but the basic </a:t>
            </a:r>
            <a:r>
              <a:rPr lang="en-GB" b="0" i="0" dirty="0" err="1">
                <a:solidFill>
                  <a:srgbClr val="000000"/>
                </a:solidFill>
                <a:effectLst/>
                <a:latin typeface="Times New Roman" panose="02020603050405020304" pitchFamily="18" charset="0"/>
              </a:rPr>
              <a:t>sanitizing</a:t>
            </a:r>
            <a:r>
              <a:rPr lang="en-GB" b="0" i="0" dirty="0">
                <a:solidFill>
                  <a:srgbClr val="000000"/>
                </a:solidFill>
                <a:effectLst/>
                <a:latin typeface="Times New Roman" panose="02020603050405020304" pitchFamily="18" charset="0"/>
              </a:rPr>
              <a:t> aspects are due to the </a:t>
            </a:r>
            <a:r>
              <a:rPr lang="en-GB" b="0" i="0" dirty="0" err="1">
                <a:solidFill>
                  <a:srgbClr val="000000"/>
                </a:solidFill>
                <a:effectLst/>
                <a:latin typeface="Times New Roman" panose="02020603050405020304" pitchFamily="18" charset="0"/>
              </a:rPr>
              <a:t>quats</a:t>
            </a:r>
            <a:r>
              <a:rPr lang="en-GB" b="0" i="0" dirty="0">
                <a:solidFill>
                  <a:srgbClr val="000000"/>
                </a:solidFill>
                <a:effectLst/>
                <a:latin typeface="Times New Roman" panose="02020603050405020304" pitchFamily="18" charset="0"/>
              </a:rPr>
              <a:t>. Check the manufacturer’s safety data sheet (SDS) for advice on proper dilution and use.</a:t>
            </a:r>
            <a:endParaRPr lang="en-GB"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3625947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1E3E1-4CF8-D440-9462-80C1AB122BD5}"/>
              </a:ext>
            </a:extLst>
          </p:cNvPr>
          <p:cNvSpPr>
            <a:spLocks noGrp="1"/>
          </p:cNvSpPr>
          <p:nvPr>
            <p:ph type="title"/>
          </p:nvPr>
        </p:nvSpPr>
        <p:spPr/>
        <p:txBody>
          <a:bodyPr/>
          <a:lstStyle/>
          <a:p>
            <a:r>
              <a:rPr lang="en-US" b="1" dirty="0"/>
              <a:t>CONCLUSION</a:t>
            </a:r>
            <a:endParaRPr lang="en-NG" b="1" dirty="0"/>
          </a:p>
        </p:txBody>
      </p:sp>
      <p:sp>
        <p:nvSpPr>
          <p:cNvPr id="3" name="Content Placeholder 2">
            <a:extLst>
              <a:ext uri="{FF2B5EF4-FFF2-40B4-BE49-F238E27FC236}">
                <a16:creationId xmlns:a16="http://schemas.microsoft.com/office/drawing/2014/main" id="{7D2422DD-C3A6-0F49-B5A9-B024941145DD}"/>
              </a:ext>
            </a:extLst>
          </p:cNvPr>
          <p:cNvSpPr>
            <a:spLocks noGrp="1"/>
          </p:cNvSpPr>
          <p:nvPr>
            <p:ph idx="1"/>
          </p:nvPr>
        </p:nvSpPr>
        <p:spPr/>
        <p:txBody>
          <a:bodyPr>
            <a:normAutofit/>
          </a:bodyPr>
          <a:lstStyle/>
          <a:p>
            <a:r>
              <a:rPr lang="en-GB" b="0" i="0" dirty="0">
                <a:solidFill>
                  <a:srgbClr val="000000"/>
                </a:solidFill>
                <a:effectLst/>
                <a:latin typeface="Times New Roman" panose="02020603050405020304" pitchFamily="18" charset="0"/>
              </a:rPr>
              <a:t>Coronavirus disease known as COVID-19 is an infectious disease caused by a new virus. The disease causes respiratory illness (like the flu) with symptoms such as a cough, fever, and in more severe cases, difficulty breathing. The provision of safe water, sanitation and hygienic conditions is essential to protecting human health during all infectious disease outbreaks, including the COVID-19 outbreak. Ensuring good and consistently applied WASH and waste management practices in communities, homes, schools, marketplaces and health care facilities will further help to prevent human-to-human transmission of the COVID-19 virus.</a:t>
            </a:r>
            <a:endParaRPr lang="en-GB" dirty="0">
              <a:solidFill>
                <a:srgbClr val="000000"/>
              </a:solidFill>
              <a:effectLst/>
              <a:latin typeface="Times New Roman" panose="02020603050405020304" pitchFamily="18" charset="0"/>
            </a:endParaRPr>
          </a:p>
          <a:p>
            <a:r>
              <a:rPr lang="en-GB" b="0" i="0" dirty="0">
                <a:solidFill>
                  <a:srgbClr val="000000"/>
                </a:solidFill>
                <a:effectLst/>
                <a:latin typeface="Times New Roman" panose="02020603050405020304" pitchFamily="18" charset="0"/>
              </a:rPr>
              <a:t>The role which a chemical engineer is to play during this times cannot be </a:t>
            </a:r>
            <a:r>
              <a:rPr lang="en-GB" b="0" i="0" dirty="0" err="1">
                <a:solidFill>
                  <a:srgbClr val="000000"/>
                </a:solidFill>
                <a:effectLst/>
                <a:latin typeface="Times New Roman" panose="02020603050405020304" pitchFamily="18" charset="0"/>
              </a:rPr>
              <a:t>overemphasizes</a:t>
            </a:r>
            <a:r>
              <a:rPr lang="en-GB" b="0" i="0" dirty="0">
                <a:solidFill>
                  <a:srgbClr val="000000"/>
                </a:solidFill>
                <a:effectLst/>
                <a:latin typeface="Times New Roman" panose="02020603050405020304" pitchFamily="18" charset="0"/>
              </a:rPr>
              <a:t> but together with the various fields of engineering the effect </a:t>
            </a:r>
            <a:r>
              <a:rPr lang="en-GB" b="0" i="0" dirty="0" err="1">
                <a:solidFill>
                  <a:srgbClr val="000000"/>
                </a:solidFill>
                <a:effectLst/>
                <a:latin typeface="Times New Roman" panose="02020603050405020304" pitchFamily="18" charset="0"/>
              </a:rPr>
              <a:t>Covid-19</a:t>
            </a:r>
            <a:r>
              <a:rPr lang="en-GB" b="0" i="0" dirty="0">
                <a:solidFill>
                  <a:srgbClr val="000000"/>
                </a:solidFill>
                <a:effectLst/>
                <a:latin typeface="Times New Roman" panose="02020603050405020304" pitchFamily="18" charset="0"/>
              </a:rPr>
              <a:t> on public and environmental health can be tackled.</a:t>
            </a:r>
            <a:endParaRPr lang="en-GB"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3307537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F1EE1-BFB6-B144-9573-14D776567F61}"/>
              </a:ext>
            </a:extLst>
          </p:cNvPr>
          <p:cNvSpPr>
            <a:spLocks noGrp="1"/>
          </p:cNvSpPr>
          <p:nvPr>
            <p:ph type="title"/>
          </p:nvPr>
        </p:nvSpPr>
        <p:spPr/>
        <p:txBody>
          <a:bodyPr/>
          <a:lstStyle/>
          <a:p>
            <a:r>
              <a:rPr lang="en-US" dirty="0"/>
              <a:t>THANK YOU FOR READING, BYE</a:t>
            </a:r>
            <a:endParaRPr lang="en-NG" dirty="0"/>
          </a:p>
        </p:txBody>
      </p:sp>
      <p:pic>
        <p:nvPicPr>
          <p:cNvPr id="6" name="Content Placeholder 5">
            <a:extLst>
              <a:ext uri="{FF2B5EF4-FFF2-40B4-BE49-F238E27FC236}">
                <a16:creationId xmlns:a16="http://schemas.microsoft.com/office/drawing/2014/main" id="{5695DFDA-C736-7E48-987E-C1341BB81CC7}"/>
              </a:ext>
            </a:extLst>
          </p:cNvPr>
          <p:cNvPicPr>
            <a:picLocks noGrp="1" noChangeAspect="1"/>
          </p:cNvPicPr>
          <p:nvPr>
            <p:ph idx="1"/>
          </p:nvPr>
        </p:nvPicPr>
        <p:blipFill>
          <a:blip r:embed="rId2"/>
          <a:stretch>
            <a:fillRect/>
          </a:stretch>
        </p:blipFill>
        <p:spPr>
          <a:xfrm>
            <a:off x="696453" y="1286759"/>
            <a:ext cx="11104898" cy="4557972"/>
          </a:xfrm>
          <a:prstGeom prst="rect">
            <a:avLst/>
          </a:prstGeom>
        </p:spPr>
      </p:pic>
    </p:spTree>
    <p:extLst>
      <p:ext uri="{BB962C8B-B14F-4D97-AF65-F5344CB8AC3E}">
        <p14:creationId xmlns:p14="http://schemas.microsoft.com/office/powerpoint/2010/main" val="1010902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210AB-4100-9C43-9F59-1CB5E98EB359}"/>
              </a:ext>
            </a:extLst>
          </p:cNvPr>
          <p:cNvSpPr>
            <a:spLocks noGrp="1"/>
          </p:cNvSpPr>
          <p:nvPr>
            <p:ph type="title"/>
          </p:nvPr>
        </p:nvSpPr>
        <p:spPr/>
        <p:txBody>
          <a:bodyPr/>
          <a:lstStyle/>
          <a:p>
            <a:r>
              <a:rPr lang="en-US" sz="2800" b="1" dirty="0">
                <a:effectLst/>
                <a:latin typeface="Times New Roman" panose="02020603050405020304" pitchFamily="18" charset="0"/>
                <a:ea typeface="Calibri" panose="020F0502020204030204" pitchFamily="34" charset="0"/>
              </a:rPr>
              <a:t>ABSTRACT</a:t>
            </a:r>
            <a:r>
              <a:rPr lang="en-NG" dirty="0">
                <a:effectLst/>
              </a:rPr>
              <a:t> </a:t>
            </a:r>
            <a:endParaRPr lang="en-NG" dirty="0"/>
          </a:p>
        </p:txBody>
      </p:sp>
      <p:sp>
        <p:nvSpPr>
          <p:cNvPr id="3" name="Content Placeholder 2">
            <a:extLst>
              <a:ext uri="{FF2B5EF4-FFF2-40B4-BE49-F238E27FC236}">
                <a16:creationId xmlns:a16="http://schemas.microsoft.com/office/drawing/2014/main" id="{F7D3446E-7D9B-F74B-AF1F-B7EB2C77C582}"/>
              </a:ext>
            </a:extLst>
          </p:cNvPr>
          <p:cNvSpPr>
            <a:spLocks noGrp="1"/>
          </p:cNvSpPr>
          <p:nvPr>
            <p:ph idx="1"/>
          </p:nvPr>
        </p:nvSpPr>
        <p:spPr/>
        <p:txBody>
          <a:bodyPr>
            <a:noAutofit/>
          </a:bodyPr>
          <a:lstStyle/>
          <a:p>
            <a:pPr marL="0" indent="0">
              <a:buNone/>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Coronavirus disease known as COVID-19 is </a:t>
            </a:r>
            <a:r>
              <a:rPr lang="en-US"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infectious disease caused by a new virus. The disease causes respiratory illness (like the flu) with symptoms such as a cough, fever, and in more severe cases, difficulty breathing. The spread of the virus has become a pandemic, having 961,749 active cases and 48,165 death cases all over the world. To tackle the spread of the virus firstly the </a:t>
            </a: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development of environmental health engineering facilities, equipment, sensors and public health systems would be considered and this will be discussed in this term paper.</a:t>
            </a:r>
            <a:endParaRPr lang="en-NG"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704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8E9EC-3D36-FD42-AEA2-A5912796C3C1}"/>
              </a:ext>
            </a:extLst>
          </p:cNvPr>
          <p:cNvSpPr>
            <a:spLocks noGrp="1"/>
          </p:cNvSpPr>
          <p:nvPr>
            <p:ph type="title"/>
          </p:nvPr>
        </p:nvSpPr>
        <p:spPr/>
        <p:txBody>
          <a:bodyPr/>
          <a:lstStyle/>
          <a:p>
            <a:r>
              <a:rPr lang="en-US" dirty="0"/>
              <a:t>INTRODUCTION</a:t>
            </a:r>
            <a:endParaRPr lang="en-NG" dirty="0"/>
          </a:p>
        </p:txBody>
      </p:sp>
      <p:sp>
        <p:nvSpPr>
          <p:cNvPr id="3" name="Content Placeholder 2">
            <a:extLst>
              <a:ext uri="{FF2B5EF4-FFF2-40B4-BE49-F238E27FC236}">
                <a16:creationId xmlns:a16="http://schemas.microsoft.com/office/drawing/2014/main" id="{13354F4F-0AB4-C647-BA44-D98A283E818C}"/>
              </a:ext>
            </a:extLst>
          </p:cNvPr>
          <p:cNvSpPr>
            <a:spLocks noGrp="1"/>
          </p:cNvSpPr>
          <p:nvPr>
            <p:ph idx="1"/>
          </p:nvPr>
        </p:nvSpPr>
        <p:spPr>
          <a:xfrm>
            <a:off x="1175133" y="1389893"/>
            <a:ext cx="10178322" cy="3593591"/>
          </a:xfrm>
        </p:spPr>
        <p:txBody>
          <a:bodyPr/>
          <a:lstStyle/>
          <a:p>
            <a:pPr marL="0" indent="0">
              <a:buNone/>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Coronavirus disease (COVID-19) pandemic (caused by the virus SARS-CoV-2) has increased demand for medicines, vaccines, diagnostics and reagents, all related to COVID-19, creating an opportunity for the chemical engineers and all other fields in engineering to create avenue for the development of environmental health engineering facilities, sensors and public health system to aid in providing this. </a:t>
            </a:r>
            <a:endParaRPr lang="en-NG"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G" dirty="0"/>
          </a:p>
        </p:txBody>
      </p:sp>
      <p:pic>
        <p:nvPicPr>
          <p:cNvPr id="6" name="Picture 5" descr="FAQ on Anesthesia Machine Use, Protection, and Decontamination ...">
            <a:extLst>
              <a:ext uri="{FF2B5EF4-FFF2-40B4-BE49-F238E27FC236}">
                <a16:creationId xmlns:a16="http://schemas.microsoft.com/office/drawing/2014/main" id="{2EFBFB0D-C4D8-AD4B-96B5-BC01EC46C6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698269" y="2882025"/>
            <a:ext cx="8430964" cy="3402032"/>
          </a:xfrm>
          <a:prstGeom prst="rect">
            <a:avLst/>
          </a:prstGeom>
          <a:noFill/>
          <a:ln>
            <a:noFill/>
          </a:ln>
        </p:spPr>
      </p:pic>
    </p:spTree>
    <p:extLst>
      <p:ext uri="{BB962C8B-B14F-4D97-AF65-F5344CB8AC3E}">
        <p14:creationId xmlns:p14="http://schemas.microsoft.com/office/powerpoint/2010/main" val="236732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62736-BC84-A343-9D01-073C8A86A1A3}"/>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ED68A163-F8F3-2949-8684-470E081D80BD}"/>
              </a:ext>
            </a:extLst>
          </p:cNvPr>
          <p:cNvSpPr>
            <a:spLocks noGrp="1"/>
          </p:cNvSpPr>
          <p:nvPr>
            <p:ph idx="1"/>
          </p:nvPr>
        </p:nvSpPr>
        <p:spPr/>
        <p:txBody>
          <a:bodyPr/>
          <a:lstStyle/>
          <a:p>
            <a:pPr marL="0" indent="0">
              <a:buNone/>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During this worldwide crisis, the chemical process industries (CPI) continue to operate to provide products and services that are part of our critical infrastructure. </a:t>
            </a:r>
            <a:r>
              <a:rPr lang="en-US"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Goggles, face shield, and gowns, as well as items for specific procedures-filtering face piece respirators (i.eN95 or FFP2 or FFP3 standard or equivalent)-hereafter referred to as “respirators"-and aprons. </a:t>
            </a: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Public health has always been, and remains, an interdisciplinary field, and engineering was closely aligned with public health for many years. Indeed, the branch of engineering that has been known at various times as sanitary engineering, public health engineering, or environmental engineering was integral to the emergence of public health as a distinct discipline.</a:t>
            </a:r>
          </a:p>
          <a:p>
            <a:pPr marL="0" indent="0">
              <a:buNone/>
            </a:pPr>
            <a:r>
              <a:rPr lang="en-US" sz="1800" dirty="0">
                <a:solidFill>
                  <a:schemeClr val="tx1"/>
                </a:solidFill>
                <a:effectLst/>
                <a:latin typeface="Times New Roman" panose="02020603050405020304" pitchFamily="18" charset="0"/>
                <a:ea typeface="Times New Roman" panose="02020603050405020304" pitchFamily="18" charset="0"/>
              </a:rPr>
              <a:t>The provision of safe water, sanitation and hygienic conditions is essential to protecting human health during all infectious disease outbreaks, including the COVID-19 outbreak. Ensuring good and consistently applied WASH and waste management practices in communities, homes, schools, marketplaces and health care facilities will further help to prevent human-to-human transmission of the COVID-19 virus.</a:t>
            </a:r>
            <a:endParaRPr lang="en-NG" sz="1800" dirty="0">
              <a:solidFill>
                <a:schemeClr val="tx1"/>
              </a:solidFill>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231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3A34-8563-BA4F-A655-63C05B8D0633}"/>
              </a:ext>
            </a:extLst>
          </p:cNvPr>
          <p:cNvSpPr>
            <a:spLocks noGrp="1"/>
          </p:cNvSpPr>
          <p:nvPr>
            <p:ph type="title"/>
          </p:nvPr>
        </p:nvSpPr>
        <p:spPr/>
        <p:txBody>
          <a:bodyPr/>
          <a:lstStyle/>
          <a:p>
            <a:endParaRPr lang="en-NG"/>
          </a:p>
        </p:txBody>
      </p:sp>
      <p:sp>
        <p:nvSpPr>
          <p:cNvPr id="3" name="Content Placeholder 2">
            <a:extLst>
              <a:ext uri="{FF2B5EF4-FFF2-40B4-BE49-F238E27FC236}">
                <a16:creationId xmlns:a16="http://schemas.microsoft.com/office/drawing/2014/main" id="{73640D2D-5F2A-AE4F-AE7C-DFB8D96E11A3}"/>
              </a:ext>
            </a:extLst>
          </p:cNvPr>
          <p:cNvSpPr>
            <a:spLocks noGrp="1"/>
          </p:cNvSpPr>
          <p:nvPr>
            <p:ph idx="1"/>
          </p:nvPr>
        </p:nvSpPr>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Engineering is obviously found in other content areas and occupations within public health beyond environmental applications. For example, biomedical engineering is prominent within the Food and Drug Administration (FDA), as is safety engineering and industrial hygiene in the National Institute of Occupational Safety and Health (NIOSH) [</a:t>
            </a:r>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3</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this paper, however, we specifically focus on the aspects of engineering that were most closely aligned with the emergence of public health, and that have been known at various times as sanitary engineering, public health engineering, and environmental engineering. We believe that there is a current need to strengthen the connection between this type of engineering and the practice of public health, and an appropriate moniker for this profession is “public health engineering”</a:t>
            </a:r>
            <a:r>
              <a:rPr lang="en-NG" dirty="0">
                <a:effectLst/>
              </a:rPr>
              <a:t> </a:t>
            </a:r>
            <a:endParaRPr lang="en-NG" dirty="0"/>
          </a:p>
        </p:txBody>
      </p:sp>
    </p:spTree>
    <p:extLst>
      <p:ext uri="{BB962C8B-B14F-4D97-AF65-F5344CB8AC3E}">
        <p14:creationId xmlns:p14="http://schemas.microsoft.com/office/powerpoint/2010/main" val="27089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180B-EDCA-354C-BDE7-F0746E63531C}"/>
              </a:ext>
            </a:extLst>
          </p:cNvPr>
          <p:cNvSpPr>
            <a:spLocks noGrp="1"/>
          </p:cNvSpPr>
          <p:nvPr>
            <p:ph type="title"/>
          </p:nvPr>
        </p:nvSpPr>
        <p:spPr/>
        <p:txBody>
          <a:bodyPr>
            <a:normAutofit/>
          </a:bodyPr>
          <a:lstStyle/>
          <a:p>
            <a:r>
              <a:rPr lang="en-US" sz="4800" b="1" dirty="0"/>
              <a:t>What is corona virus (COVID-19)?</a:t>
            </a:r>
            <a:endParaRPr lang="en-NG" sz="4800" b="1" dirty="0"/>
          </a:p>
        </p:txBody>
      </p:sp>
      <p:sp>
        <p:nvSpPr>
          <p:cNvPr id="3" name="Content Placeholder 2">
            <a:extLst>
              <a:ext uri="{FF2B5EF4-FFF2-40B4-BE49-F238E27FC236}">
                <a16:creationId xmlns:a16="http://schemas.microsoft.com/office/drawing/2014/main" id="{F5017985-F896-BE4D-BAE4-0E9DE5A1E593}"/>
              </a:ext>
            </a:extLst>
          </p:cNvPr>
          <p:cNvSpPr>
            <a:spLocks noGrp="1"/>
          </p:cNvSpPr>
          <p:nvPr>
            <p:ph idx="1"/>
          </p:nvPr>
        </p:nvSpPr>
        <p:spPr>
          <a:xfrm>
            <a:off x="1142431" y="853464"/>
            <a:ext cx="10178322" cy="3593591"/>
          </a:xfrm>
        </p:spPr>
        <p:txBody>
          <a:bodyPr/>
          <a:lstStyle/>
          <a:p>
            <a:endParaRPr lang="en-US" dirty="0"/>
          </a:p>
          <a:p>
            <a:pPr marL="0" indent="0">
              <a:buNone/>
            </a:pPr>
            <a:r>
              <a:rPr lang="en-US" sz="1800" dirty="0">
                <a:solidFill>
                  <a:schemeClr val="tx1"/>
                </a:solidFill>
                <a:effectLst/>
                <a:latin typeface="Times New Roman" panose="02020603050405020304" pitchFamily="18" charset="0"/>
                <a:ea typeface="Times New Roman" panose="02020603050405020304" pitchFamily="18" charset="0"/>
              </a:rPr>
              <a:t>Coronavirus disease (COVID-19) is an infectious disease caused by a newly discovered coronavirus.</a:t>
            </a:r>
            <a:endParaRPr lang="en-NG" sz="1800" dirty="0">
              <a:solidFill>
                <a:schemeClr val="tx1"/>
              </a:solidFill>
              <a:effectLst/>
              <a:latin typeface="Times New Roman" panose="02020603050405020304" pitchFamily="18" charset="0"/>
              <a:ea typeface="Times New Roman" panose="02020603050405020304" pitchFamily="18" charset="0"/>
            </a:endParaRPr>
          </a:p>
          <a:p>
            <a:pPr marL="0" indent="0">
              <a:buNone/>
            </a:pPr>
            <a:r>
              <a:rPr lang="en-US" sz="1800" dirty="0">
                <a:solidFill>
                  <a:schemeClr val="tx1"/>
                </a:solidFill>
                <a:effectLst/>
                <a:latin typeface="Times New Roman" panose="02020603050405020304" pitchFamily="18" charset="0"/>
                <a:ea typeface="Times New Roman" panose="02020603050405020304" pitchFamily="18" charset="0"/>
              </a:rPr>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a:t>
            </a:r>
            <a:endParaRPr lang="en-US" sz="1800" dirty="0">
              <a:solidFill>
                <a:schemeClr val="tx1"/>
              </a:solidFill>
              <a:latin typeface="Times New Roman" panose="02020603050405020304" pitchFamily="18" charset="0"/>
              <a:ea typeface="Times New Roman" panose="02020603050405020304" pitchFamily="18" charset="0"/>
            </a:endParaRPr>
          </a:p>
          <a:p>
            <a:endParaRPr lang="en-NG" sz="1800"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29C6A1FE-B780-554F-A869-57D64215138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403275" y="2990646"/>
            <a:ext cx="7046617" cy="3484970"/>
          </a:xfrm>
          <a:prstGeom prst="rect">
            <a:avLst/>
          </a:prstGeom>
          <a:noFill/>
          <a:ln>
            <a:noFill/>
          </a:ln>
        </p:spPr>
      </p:pic>
    </p:spTree>
    <p:extLst>
      <p:ext uri="{BB962C8B-B14F-4D97-AF65-F5344CB8AC3E}">
        <p14:creationId xmlns:p14="http://schemas.microsoft.com/office/powerpoint/2010/main" val="4049028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B8A8-F779-5A45-B6DD-4BA6BB0DF32C}"/>
              </a:ext>
            </a:extLst>
          </p:cNvPr>
          <p:cNvSpPr>
            <a:spLocks noGrp="1"/>
          </p:cNvSpPr>
          <p:nvPr>
            <p:ph type="title"/>
          </p:nvPr>
        </p:nvSpPr>
        <p:spPr/>
        <p:txBody>
          <a:bodyPr/>
          <a:lstStyle/>
          <a:p>
            <a:r>
              <a:rPr lang="en-US" b="1" dirty="0"/>
              <a:t>What is environmental health?</a:t>
            </a:r>
            <a:endParaRPr lang="en-NG" dirty="0"/>
          </a:p>
        </p:txBody>
      </p:sp>
      <p:sp>
        <p:nvSpPr>
          <p:cNvPr id="3" name="Content Placeholder 2">
            <a:extLst>
              <a:ext uri="{FF2B5EF4-FFF2-40B4-BE49-F238E27FC236}">
                <a16:creationId xmlns:a16="http://schemas.microsoft.com/office/drawing/2014/main" id="{DF8D2D0A-A7B0-094C-9C23-11EADA936F8E}"/>
              </a:ext>
            </a:extLst>
          </p:cNvPr>
          <p:cNvSpPr>
            <a:spLocks noGrp="1"/>
          </p:cNvSpPr>
          <p:nvPr>
            <p:ph idx="1"/>
          </p:nvPr>
        </p:nvSpPr>
        <p:spPr>
          <a:xfrm>
            <a:off x="1251678" y="1389893"/>
            <a:ext cx="10178322" cy="3593591"/>
          </a:xfrm>
        </p:spPr>
        <p:txBody>
          <a:bodyPr>
            <a:normAutofit fontScale="92500" lnSpcReduction="10000"/>
          </a:bodyPr>
          <a:lstStyle/>
          <a:p>
            <a:pPr marL="0" indent="0">
              <a:buNone/>
            </a:pPr>
            <a:endParaRPr lang="en-US" dirty="0">
              <a:solidFill>
                <a:schemeClr val="tx1"/>
              </a:solidFill>
            </a:endParaRPr>
          </a:p>
          <a:p>
            <a:pPr marL="0" indent="0">
              <a:buNone/>
            </a:pPr>
            <a:r>
              <a:rPr lang="en-GB" b="0" i="0" dirty="0">
                <a:solidFill>
                  <a:schemeClr val="tx1"/>
                </a:solidFill>
                <a:effectLst/>
                <a:latin typeface="Times New Roman" panose="02020603050405020304" pitchFamily="18" charset="0"/>
              </a:rPr>
              <a:t>Environmental health is the branch of </a:t>
            </a:r>
            <a:r>
              <a:rPr lang="en-GB" b="1" i="0" dirty="0">
                <a:solidFill>
                  <a:schemeClr val="tx1"/>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public health</a:t>
            </a:r>
            <a:r>
              <a:rPr lang="en-GB" b="0" i="0" dirty="0">
                <a:solidFill>
                  <a:schemeClr val="tx1"/>
                </a:solidFill>
                <a:effectLst/>
                <a:latin typeface="Times New Roman" panose="02020603050405020304" pitchFamily="18" charset="0"/>
              </a:rPr>
              <a:t> concerned with all aspects of the </a:t>
            </a:r>
            <a:r>
              <a:rPr lang="en-GB" b="1" i="0" dirty="0">
                <a:solidFill>
                  <a:schemeClr val="tx1"/>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natural</a:t>
            </a:r>
            <a:r>
              <a:rPr lang="en-GB" b="0" i="0" dirty="0">
                <a:solidFill>
                  <a:schemeClr val="tx1"/>
                </a:solidFill>
                <a:effectLst/>
                <a:latin typeface="Times New Roman" panose="02020603050405020304" pitchFamily="18" charset="0"/>
              </a:rPr>
              <a:t> and </a:t>
            </a:r>
            <a:r>
              <a:rPr lang="en-GB" b="1" i="0" dirty="0">
                <a:solidFill>
                  <a:schemeClr val="tx1"/>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built</a:t>
            </a:r>
            <a:r>
              <a:rPr lang="en-GB" b="0" i="0" dirty="0">
                <a:solidFill>
                  <a:schemeClr val="tx1"/>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 </a:t>
            </a:r>
            <a:r>
              <a:rPr lang="en-GB" b="1" i="0" dirty="0">
                <a:solidFill>
                  <a:schemeClr val="tx1"/>
                </a:solidFill>
                <a:effectLst/>
                <a:latin typeface="Times New Roman" panose="02020603050405020304" pitchFamily="18" charset="0"/>
                <a:hlinkClick r:id="rId4">
                  <a:extLst>
                    <a:ext uri="{A12FA001-AC4F-418D-AE19-62706E023703}">
                      <ahyp:hlinkClr xmlns:ahyp="http://schemas.microsoft.com/office/drawing/2018/hyperlinkcolor" val="tx"/>
                    </a:ext>
                  </a:extLst>
                </a:hlinkClick>
              </a:rPr>
              <a:t>environment</a:t>
            </a:r>
            <a:r>
              <a:rPr lang="en-GB" b="0" i="0" dirty="0">
                <a:solidFill>
                  <a:schemeClr val="tx1"/>
                </a:solidFill>
                <a:effectLst/>
                <a:latin typeface="Times New Roman" panose="02020603050405020304" pitchFamily="18" charset="0"/>
              </a:rPr>
              <a:t> affecting human health. Environmental health is focused on the natural and built environments for the benefit of human health. The major </a:t>
            </a:r>
            <a:r>
              <a:rPr lang="en-GB" b="0" i="0" dirty="0" err="1">
                <a:solidFill>
                  <a:schemeClr val="tx1"/>
                </a:solidFill>
                <a:effectLst/>
                <a:latin typeface="Times New Roman" panose="02020603050405020304" pitchFamily="18" charset="0"/>
              </a:rPr>
              <a:t>subdisciplines</a:t>
            </a:r>
            <a:r>
              <a:rPr lang="en-GB" b="0" i="0" dirty="0">
                <a:solidFill>
                  <a:schemeClr val="tx1"/>
                </a:solidFill>
                <a:effectLst/>
                <a:latin typeface="Times New Roman" panose="02020603050405020304" pitchFamily="18" charset="0"/>
              </a:rPr>
              <a:t> of environmental health are: </a:t>
            </a:r>
            <a:r>
              <a:rPr lang="en-GB" b="1" i="0" dirty="0">
                <a:solidFill>
                  <a:schemeClr val="tx1"/>
                </a:solidFill>
                <a:effectLst/>
                <a:latin typeface="Times New Roman" panose="02020603050405020304" pitchFamily="18" charset="0"/>
                <a:hlinkClick r:id="rId5">
                  <a:extLst>
                    <a:ext uri="{A12FA001-AC4F-418D-AE19-62706E023703}">
                      <ahyp:hlinkClr xmlns:ahyp="http://schemas.microsoft.com/office/drawing/2018/hyperlinkcolor" val="tx"/>
                    </a:ext>
                  </a:extLst>
                </a:hlinkClick>
              </a:rPr>
              <a:t>environmental science</a:t>
            </a:r>
            <a:r>
              <a:rPr lang="en-GB" b="0" i="0" dirty="0">
                <a:solidFill>
                  <a:schemeClr val="tx1"/>
                </a:solidFill>
                <a:effectLst/>
                <a:latin typeface="Times New Roman" panose="02020603050405020304" pitchFamily="18" charset="0"/>
              </a:rPr>
              <a:t>; environmental and occupational medicine, </a:t>
            </a:r>
            <a:r>
              <a:rPr lang="en-GB" b="1" i="0" dirty="0">
                <a:solidFill>
                  <a:schemeClr val="tx1"/>
                </a:solidFill>
                <a:effectLst/>
                <a:latin typeface="Times New Roman" panose="02020603050405020304" pitchFamily="18" charset="0"/>
                <a:hlinkClick r:id="rId6">
                  <a:extLst>
                    <a:ext uri="{A12FA001-AC4F-418D-AE19-62706E023703}">
                      <ahyp:hlinkClr xmlns:ahyp="http://schemas.microsoft.com/office/drawing/2018/hyperlinkcolor" val="tx"/>
                    </a:ext>
                  </a:extLst>
                </a:hlinkClick>
              </a:rPr>
              <a:t>toxicology</a:t>
            </a:r>
            <a:r>
              <a:rPr lang="en-GB" b="0" i="0" dirty="0">
                <a:solidFill>
                  <a:schemeClr val="tx1"/>
                </a:solidFill>
                <a:effectLst/>
                <a:latin typeface="Times New Roman" panose="02020603050405020304" pitchFamily="18" charset="0"/>
              </a:rPr>
              <a:t> and </a:t>
            </a:r>
            <a:r>
              <a:rPr lang="en-GB" b="1" i="0" dirty="0">
                <a:solidFill>
                  <a:schemeClr val="tx1"/>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epidemiology</a:t>
            </a:r>
            <a:r>
              <a:rPr lang="en-GB" b="0" i="0" dirty="0">
                <a:solidFill>
                  <a:schemeClr val="tx1"/>
                </a:solidFill>
                <a:effectLst/>
                <a:latin typeface="Times New Roman" panose="02020603050405020304" pitchFamily="18" charset="0"/>
              </a:rPr>
              <a:t>.</a:t>
            </a:r>
            <a:endParaRPr lang="en-GB" dirty="0">
              <a:solidFill>
                <a:schemeClr val="tx1"/>
              </a:solidFill>
              <a:effectLst/>
              <a:latin typeface="Times New Roman" panose="02020603050405020304" pitchFamily="18" charset="0"/>
            </a:endParaRPr>
          </a:p>
          <a:p>
            <a:pPr marL="0" indent="0">
              <a:buNone/>
            </a:pPr>
            <a:r>
              <a:rPr lang="en-GB" b="0" i="0" dirty="0">
                <a:solidFill>
                  <a:schemeClr val="tx1"/>
                </a:solidFill>
                <a:effectLst/>
                <a:latin typeface="Times New Roman" panose="02020603050405020304" pitchFamily="18" charset="0"/>
              </a:rPr>
              <a:t>As of 2016 the WHO website on environmental health states "Environmental health addresses all the physical, chemical, and biological factors external to a person, and all the related factors impacting behaviours. It encompasses the assessment and control of those environmental factors that can potentially affect health. It is targeted towards preventing disease and creating health-supportive environments. This definition excludes behaviour not related to environment, as well as behaviour related to the social and cultural environment, as well as genetics.</a:t>
            </a:r>
            <a:endParaRPr lang="en-GB" dirty="0">
              <a:solidFill>
                <a:schemeClr val="tx1"/>
              </a:solidFill>
              <a:effectLst/>
              <a:latin typeface="Times New Roman" panose="02020603050405020304" pitchFamily="18" charset="0"/>
            </a:endParaRPr>
          </a:p>
          <a:p>
            <a:pPr marL="0" indent="0">
              <a:buNone/>
            </a:pPr>
            <a:endParaRPr lang="en-NG" dirty="0"/>
          </a:p>
        </p:txBody>
      </p:sp>
    </p:spTree>
    <p:extLst>
      <p:ext uri="{BB962C8B-B14F-4D97-AF65-F5344CB8AC3E}">
        <p14:creationId xmlns:p14="http://schemas.microsoft.com/office/powerpoint/2010/main" val="373208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8E12-DE74-B74C-800E-734C5654FDF9}"/>
              </a:ext>
            </a:extLst>
          </p:cNvPr>
          <p:cNvSpPr>
            <a:spLocks noGrp="1"/>
          </p:cNvSpPr>
          <p:nvPr>
            <p:ph type="title"/>
          </p:nvPr>
        </p:nvSpPr>
        <p:spPr/>
        <p:txBody>
          <a:bodyPr/>
          <a:lstStyle/>
          <a:p>
            <a:r>
              <a:rPr lang="en-US" b="1" dirty="0"/>
              <a:t>What is public health?</a:t>
            </a:r>
            <a:endParaRPr lang="en-NG" dirty="0"/>
          </a:p>
        </p:txBody>
      </p:sp>
      <p:sp>
        <p:nvSpPr>
          <p:cNvPr id="3" name="Content Placeholder 2">
            <a:extLst>
              <a:ext uri="{FF2B5EF4-FFF2-40B4-BE49-F238E27FC236}">
                <a16:creationId xmlns:a16="http://schemas.microsoft.com/office/drawing/2014/main" id="{A37D58C0-531F-BB43-804D-D73FB4AC5308}"/>
              </a:ext>
            </a:extLst>
          </p:cNvPr>
          <p:cNvSpPr>
            <a:spLocks noGrp="1"/>
          </p:cNvSpPr>
          <p:nvPr>
            <p:ph idx="1"/>
          </p:nvPr>
        </p:nvSpPr>
        <p:spPr>
          <a:xfrm>
            <a:off x="1251678" y="1289119"/>
            <a:ext cx="10178322" cy="3593591"/>
          </a:xfrm>
        </p:spPr>
        <p:txBody>
          <a:bodyPr>
            <a:normAutofit fontScale="55000" lnSpcReduction="20000"/>
          </a:bodyPr>
          <a:lstStyle/>
          <a:p>
            <a:pPr marL="0" indent="0">
              <a:buNone/>
            </a:pPr>
            <a:endParaRPr lang="en-US" b="1" dirty="0"/>
          </a:p>
          <a:p>
            <a:pPr marL="0" indent="0">
              <a:buNone/>
            </a:pPr>
            <a:r>
              <a:rPr lang="en-GB" sz="3400" b="0" i="0" dirty="0">
                <a:solidFill>
                  <a:srgbClr val="000000"/>
                </a:solidFill>
                <a:effectLst/>
                <a:latin typeface="Times New Roman" panose="02020603050405020304" pitchFamily="18" charset="0"/>
              </a:rPr>
              <a:t>Public health is the science of protecting and improving the health of people and their communities. This work is achieved by promoting healthy lifestyles, researching disease and injury prevention, and detecting, preventing and responding to infectious diseases.</a:t>
            </a:r>
            <a:endParaRPr lang="en-GB" sz="3400" dirty="0">
              <a:solidFill>
                <a:srgbClr val="000000"/>
              </a:solidFill>
              <a:effectLst/>
              <a:latin typeface="Times New Roman" panose="02020603050405020304" pitchFamily="18" charset="0"/>
            </a:endParaRPr>
          </a:p>
          <a:p>
            <a:pPr marL="0" indent="0">
              <a:buNone/>
            </a:pPr>
            <a:r>
              <a:rPr lang="en-GB" sz="3400" b="0" i="0" dirty="0">
                <a:solidFill>
                  <a:srgbClr val="000000"/>
                </a:solidFill>
                <a:effectLst/>
                <a:latin typeface="Times New Roman" panose="02020603050405020304" pitchFamily="18" charset="0"/>
              </a:rPr>
              <a:t>Overall, public health is concerned with protecting the health of entire populations. These populations can be as small as a local </a:t>
            </a:r>
            <a:r>
              <a:rPr lang="en-GB" sz="3400" b="0" i="0" dirty="0" err="1">
                <a:solidFill>
                  <a:srgbClr val="000000"/>
                </a:solidFill>
                <a:effectLst/>
                <a:latin typeface="Times New Roman" panose="02020603050405020304" pitchFamily="18" charset="0"/>
              </a:rPr>
              <a:t>neighborhood</a:t>
            </a:r>
            <a:r>
              <a:rPr lang="en-GB" sz="3400" b="0" i="0" dirty="0">
                <a:solidFill>
                  <a:srgbClr val="000000"/>
                </a:solidFill>
                <a:effectLst/>
                <a:latin typeface="Times New Roman" panose="02020603050405020304" pitchFamily="18" charset="0"/>
              </a:rPr>
              <a:t>, or as big as an entire country or region of the world.</a:t>
            </a:r>
            <a:endParaRPr lang="en-GB" sz="3400" dirty="0">
              <a:solidFill>
                <a:srgbClr val="000000"/>
              </a:solidFill>
              <a:effectLst/>
              <a:latin typeface="Times New Roman" panose="02020603050405020304" pitchFamily="18" charset="0"/>
            </a:endParaRPr>
          </a:p>
          <a:p>
            <a:pPr marL="0" indent="0">
              <a:buNone/>
            </a:pPr>
            <a:r>
              <a:rPr lang="en-GB" sz="3400" b="0" i="0" dirty="0">
                <a:solidFill>
                  <a:srgbClr val="000000"/>
                </a:solidFill>
                <a:effectLst/>
                <a:latin typeface="Times New Roman" panose="02020603050405020304" pitchFamily="18" charset="0"/>
              </a:rPr>
              <a:t>Public health professionals try to prevent problems from happening or recurring through implementing educational programs, recommending policies, administering services and conducting research—in contrast to clinical professionals like doctors and nurses, who focus primarily on treating individuals after they become sick or injured. Public health also works to limit health disparities. A large part of public health is promoting healthcare equity, quality and accessibility.</a:t>
            </a:r>
            <a:endParaRPr lang="en-GB" sz="3400" dirty="0">
              <a:solidFill>
                <a:srgbClr val="000000"/>
              </a:solidFill>
              <a:effectLst/>
              <a:latin typeface="Times New Roman" panose="02020603050405020304" pitchFamily="18" charset="0"/>
            </a:endParaRPr>
          </a:p>
          <a:p>
            <a:endParaRPr lang="en-NG" dirty="0"/>
          </a:p>
        </p:txBody>
      </p:sp>
    </p:spTree>
    <p:extLst>
      <p:ext uri="{BB962C8B-B14F-4D97-AF65-F5344CB8AC3E}">
        <p14:creationId xmlns:p14="http://schemas.microsoft.com/office/powerpoint/2010/main" val="2790783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0904-E313-664E-ACF3-9698B954DB46}"/>
              </a:ext>
            </a:extLst>
          </p:cNvPr>
          <p:cNvSpPr>
            <a:spLocks noGrp="1"/>
          </p:cNvSpPr>
          <p:nvPr>
            <p:ph type="title"/>
          </p:nvPr>
        </p:nvSpPr>
        <p:spPr/>
        <p:txBody>
          <a:bodyPr>
            <a:normAutofit/>
          </a:bodyPr>
          <a:lstStyle/>
          <a:p>
            <a:r>
              <a:rPr lang="en-US" sz="2800" b="1" dirty="0"/>
              <a:t>RELATIONSHIP BETWEEN PUBLIC HEALTH AND ENVIRONMENTAL HEALTH </a:t>
            </a:r>
            <a:endParaRPr lang="en-NG" sz="2800" b="1" dirty="0"/>
          </a:p>
        </p:txBody>
      </p:sp>
      <p:sp>
        <p:nvSpPr>
          <p:cNvPr id="3" name="Content Placeholder 2">
            <a:extLst>
              <a:ext uri="{FF2B5EF4-FFF2-40B4-BE49-F238E27FC236}">
                <a16:creationId xmlns:a16="http://schemas.microsoft.com/office/drawing/2014/main" id="{CBE5778E-BE44-BD48-BFB0-48B78047F65D}"/>
              </a:ext>
            </a:extLst>
          </p:cNvPr>
          <p:cNvSpPr>
            <a:spLocks noGrp="1"/>
          </p:cNvSpPr>
          <p:nvPr>
            <p:ph idx="1"/>
          </p:nvPr>
        </p:nvSpPr>
        <p:spPr/>
        <p:txBody>
          <a:bodyPr/>
          <a:lstStyle/>
          <a:p>
            <a:endParaRPr lang="en-US" b="1" dirty="0"/>
          </a:p>
          <a:p>
            <a:endParaRPr lang="en-NG" b="1" dirty="0"/>
          </a:p>
        </p:txBody>
      </p:sp>
      <p:pic>
        <p:nvPicPr>
          <p:cNvPr id="6" name="Picture 5">
            <a:extLst>
              <a:ext uri="{FF2B5EF4-FFF2-40B4-BE49-F238E27FC236}">
                <a16:creationId xmlns:a16="http://schemas.microsoft.com/office/drawing/2014/main" id="{7EDC91C7-0C7C-054F-B4EC-9125E78EFB63}"/>
              </a:ext>
            </a:extLst>
          </p:cNvPr>
          <p:cNvPicPr>
            <a:picLocks noChangeAspect="1"/>
          </p:cNvPicPr>
          <p:nvPr/>
        </p:nvPicPr>
        <p:blipFill>
          <a:blip r:embed="rId2"/>
          <a:stretch>
            <a:fillRect/>
          </a:stretch>
        </p:blipFill>
        <p:spPr>
          <a:xfrm>
            <a:off x="716098" y="2220940"/>
            <a:ext cx="4425107" cy="4271935"/>
          </a:xfrm>
          <a:prstGeom prst="rect">
            <a:avLst/>
          </a:prstGeom>
        </p:spPr>
      </p:pic>
      <p:pic>
        <p:nvPicPr>
          <p:cNvPr id="9" name="Picture 8">
            <a:extLst>
              <a:ext uri="{FF2B5EF4-FFF2-40B4-BE49-F238E27FC236}">
                <a16:creationId xmlns:a16="http://schemas.microsoft.com/office/drawing/2014/main" id="{F06B3F6E-1365-7B40-AC90-EF5E3BE1C7EB}"/>
              </a:ext>
            </a:extLst>
          </p:cNvPr>
          <p:cNvPicPr>
            <a:picLocks noChangeAspect="1"/>
          </p:cNvPicPr>
          <p:nvPr/>
        </p:nvPicPr>
        <p:blipFill>
          <a:blip r:embed="rId3"/>
          <a:stretch>
            <a:fillRect/>
          </a:stretch>
        </p:blipFill>
        <p:spPr>
          <a:xfrm>
            <a:off x="5321559" y="2534852"/>
            <a:ext cx="5851887" cy="3642111"/>
          </a:xfrm>
          <a:prstGeom prst="rect">
            <a:avLst/>
          </a:prstGeom>
        </p:spPr>
      </p:pic>
    </p:spTree>
    <p:extLst>
      <p:ext uri="{BB962C8B-B14F-4D97-AF65-F5344CB8AC3E}">
        <p14:creationId xmlns:p14="http://schemas.microsoft.com/office/powerpoint/2010/main" val="281814954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19</Slides>
  <Notes>0</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Badge</vt:lpstr>
      <vt:lpstr>DEVELOPMENT OF ENVIRONMENTAL HEALTH ENGINEERING FACILITIES, EQUIPMENT, SENSORS AND PUBLIC HEALTH SYSTEMS FOR TACKLING COVID-19 PANDEMIC </vt:lpstr>
      <vt:lpstr>ABSTRACT </vt:lpstr>
      <vt:lpstr>INTRODUCTION</vt:lpstr>
      <vt:lpstr>PowerPoint Presentation</vt:lpstr>
      <vt:lpstr>PowerPoint Presentation</vt:lpstr>
      <vt:lpstr>What is corona virus (COVID-19)?</vt:lpstr>
      <vt:lpstr>What is environmental health?</vt:lpstr>
      <vt:lpstr>What is public health?</vt:lpstr>
      <vt:lpstr>RELATIONSHIP BETWEEN PUBLIC HEALTH AND ENVIRONMENTAL HEALTH </vt:lpstr>
      <vt:lpstr>CHALLENGES FACED BY PUBLIC AND ENVIRONMENTAL HEALTH DURING COVID-19 PANDEMIC </vt:lpstr>
      <vt:lpstr> SOLUTION TO CHALLENGES   </vt:lpstr>
      <vt:lpstr>LACK OF EQUIPMENT FOR TREATMENT AND TEST</vt:lpstr>
      <vt:lpstr>AIR PURIFICATION</vt:lpstr>
      <vt:lpstr>PowerPoint Presentation</vt:lpstr>
      <vt:lpstr>PROPER SANITIZATION OF INFECTED AREA:</vt:lpstr>
      <vt:lpstr>PowerPoint Presentation</vt:lpstr>
      <vt:lpstr>PowerPoint Presentation</vt:lpstr>
      <vt:lpstr>CONCLUSION</vt:lpstr>
      <vt:lpstr>THANK YOU FOR READING, BYE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ENVIRONMENTAL HEALTH ENGINEERING FACILITIES, EQUIPMENT, SENSORS AND PUBLIC HEALTH SYSTEMS FOR TACKLING COVID-19 PANDEMIC </dc:title>
  <dc:creator>nathasia22@gmail.com</dc:creator>
  <cp:lastModifiedBy>nathasia22@gmail.com</cp:lastModifiedBy>
  <cp:revision>1</cp:revision>
  <dcterms:created xsi:type="dcterms:W3CDTF">2020-04-13T10:44:28Z</dcterms:created>
  <dcterms:modified xsi:type="dcterms:W3CDTF">2020-04-13T16:05:53Z</dcterms:modified>
</cp:coreProperties>
</file>