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159376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280723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567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3122757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751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369497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2433125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22854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115892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B5A654-A4E8-4CF7-8C4E-DA0E0FC8C067}"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3203262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B5A654-A4E8-4CF7-8C4E-DA0E0FC8C067}"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184326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B5A654-A4E8-4CF7-8C4E-DA0E0FC8C067}"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3669761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B5A654-A4E8-4CF7-8C4E-DA0E0FC8C067}"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2712242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5A654-A4E8-4CF7-8C4E-DA0E0FC8C067}"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2587306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B5A654-A4E8-4CF7-8C4E-DA0E0FC8C067}"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393144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B5A654-A4E8-4CF7-8C4E-DA0E0FC8C067}"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E42E2-0F18-49D1-8042-35AEF8FC6F09}" type="slidenum">
              <a:rPr lang="en-US" smtClean="0"/>
              <a:t>‹#›</a:t>
            </a:fld>
            <a:endParaRPr lang="en-US"/>
          </a:p>
        </p:txBody>
      </p:sp>
    </p:spTree>
    <p:extLst>
      <p:ext uri="{BB962C8B-B14F-4D97-AF65-F5344CB8AC3E}">
        <p14:creationId xmlns:p14="http://schemas.microsoft.com/office/powerpoint/2010/main" val="2093929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B5A654-A4E8-4CF7-8C4E-DA0E0FC8C067}" type="datetimeFigureOut">
              <a:rPr lang="en-US" smtClean="0"/>
              <a:t>4/12/2020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4E42E2-0F18-49D1-8042-35AEF8FC6F09}" type="slidenum">
              <a:rPr lang="en-US" smtClean="0"/>
              <a:t>‹#›</a:t>
            </a:fld>
            <a:endParaRPr lang="en-US"/>
          </a:p>
        </p:txBody>
      </p:sp>
    </p:spTree>
    <p:extLst>
      <p:ext uri="{BB962C8B-B14F-4D97-AF65-F5344CB8AC3E}">
        <p14:creationId xmlns:p14="http://schemas.microsoft.com/office/powerpoint/2010/main" val="93677557"/>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ngineering" TargetMode="External"/><Relationship Id="rId2" Type="http://schemas.openxmlformats.org/officeDocument/2006/relationships/hyperlink" Target="https://en.wikipedia.org/wiki/Law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smtClean="0"/>
              <a:t>ENG 384:</a:t>
            </a:r>
            <a:r>
              <a:rPr lang="en-US" sz="4000" dirty="0"/>
              <a:t> ENGINEERING LAW AND MANAGERIAL ECONOMICS FOR INFRASTRUCTURE DEVELOPMENT IN NIGERIA.CHALLENGES AND WAY FORWARD</a:t>
            </a:r>
          </a:p>
        </p:txBody>
      </p:sp>
      <p:sp>
        <p:nvSpPr>
          <p:cNvPr id="3" name="Subtitle 2"/>
          <p:cNvSpPr>
            <a:spLocks noGrp="1"/>
          </p:cNvSpPr>
          <p:nvPr>
            <p:ph type="subTitle" idx="1"/>
          </p:nvPr>
        </p:nvSpPr>
        <p:spPr/>
        <p:txBody>
          <a:bodyPr>
            <a:noAutofit/>
          </a:bodyPr>
          <a:lstStyle/>
          <a:p>
            <a:r>
              <a:rPr lang="en-US" sz="2000" dirty="0" smtClean="0"/>
              <a:t>BELLO FOLASHADE SHAKIRATU</a:t>
            </a:r>
          </a:p>
          <a:p>
            <a:r>
              <a:rPr lang="en-US" sz="2000" dirty="0" smtClean="0"/>
              <a:t>17/MHS01/083</a:t>
            </a:r>
          </a:p>
          <a:p>
            <a:r>
              <a:rPr lang="en-US" sz="2000" dirty="0" smtClean="0"/>
              <a:t>CIVIL ENGINEERING</a:t>
            </a:r>
          </a:p>
          <a:p>
            <a:r>
              <a:rPr lang="en-US" sz="2000" dirty="0" smtClean="0"/>
              <a:t>COLLEGE OF ENGINEERING</a:t>
            </a:r>
          </a:p>
          <a:p>
            <a:r>
              <a:rPr lang="en-US" sz="2000" dirty="0" smtClean="0"/>
              <a:t>AFEBABALOLA UNIVERSITY</a:t>
            </a:r>
          </a:p>
          <a:p>
            <a:r>
              <a:rPr lang="en-US" sz="2000" dirty="0" smtClean="0"/>
              <a:t>ADO EKITI</a:t>
            </a:r>
            <a:endParaRPr lang="en-US" sz="2000" dirty="0"/>
          </a:p>
        </p:txBody>
      </p:sp>
    </p:spTree>
    <p:extLst>
      <p:ext uri="{BB962C8B-B14F-4D97-AF65-F5344CB8AC3E}">
        <p14:creationId xmlns:p14="http://schemas.microsoft.com/office/powerpoint/2010/main" val="611172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br>
              <a:rPr lang="en-US" dirty="0"/>
            </a:br>
            <a:r>
              <a:rPr lang="en-US" dirty="0"/>
              <a:t>   PPP procurement strategies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PPP procurement strategies could come through bilateral or multilateral funding assistance such as the World Bank, European Commission in collaboration with the private sector. Countries can benefit tremendously through such schemes. In return, the nation will enjoy access to strong infrastructure base, which has a multiplying effect on development and aggregate output. Such as:  </a:t>
            </a:r>
          </a:p>
          <a:p>
            <a:r>
              <a:rPr lang="en-US" dirty="0"/>
              <a:t> </a:t>
            </a:r>
          </a:p>
          <a:p>
            <a:r>
              <a:rPr lang="en-US" dirty="0"/>
              <a:t>- Increased agriculture output of farmers through improved roads</a:t>
            </a:r>
          </a:p>
          <a:p>
            <a:r>
              <a:rPr lang="en-US" dirty="0"/>
              <a:t> - creation of a sea ports</a:t>
            </a:r>
          </a:p>
          <a:p>
            <a:r>
              <a:rPr lang="en-US" dirty="0"/>
              <a:t> - Rail links.</a:t>
            </a:r>
          </a:p>
          <a:p>
            <a:r>
              <a:rPr lang="en-US" dirty="0"/>
              <a:t> - Electrical generation, transmission and distribution.</a:t>
            </a:r>
          </a:p>
          <a:p>
            <a:r>
              <a:rPr lang="en-US" dirty="0"/>
              <a:t> - Water and irrigation projects - Increase quality of life of its citizens</a:t>
            </a:r>
          </a:p>
          <a:p>
            <a:r>
              <a:rPr lang="en-US" dirty="0"/>
              <a:t> - Urbanization of different areas. </a:t>
            </a:r>
            <a:endParaRPr lang="en-US" dirty="0"/>
          </a:p>
        </p:txBody>
      </p:sp>
    </p:spTree>
    <p:extLst>
      <p:ext uri="{BB962C8B-B14F-4D97-AF65-F5344CB8AC3E}">
        <p14:creationId xmlns:p14="http://schemas.microsoft.com/office/powerpoint/2010/main" val="1775374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 affecting Private investments</a:t>
            </a:r>
            <a:endParaRPr lang="en-US" dirty="0"/>
          </a:p>
        </p:txBody>
      </p:sp>
      <p:sp>
        <p:nvSpPr>
          <p:cNvPr id="3" name="Content Placeholder 2"/>
          <p:cNvSpPr>
            <a:spLocks noGrp="1"/>
          </p:cNvSpPr>
          <p:nvPr>
            <p:ph idx="1"/>
          </p:nvPr>
        </p:nvSpPr>
        <p:spPr/>
        <p:txBody>
          <a:bodyPr/>
          <a:lstStyle/>
          <a:p>
            <a:r>
              <a:rPr lang="en-US" dirty="0"/>
              <a:t>However, certain reforms have to be in place to attract private investment. External risks appear to be the main risk preventing organizations / financial institutions from investing in long concession contracts in Africa.  </a:t>
            </a:r>
          </a:p>
          <a:p>
            <a:r>
              <a:rPr lang="en-US" dirty="0"/>
              <a:t> There are those that are widely known and are listed below:  </a:t>
            </a:r>
          </a:p>
          <a:p>
            <a:r>
              <a:rPr lang="en-US" dirty="0"/>
              <a:t>- Political risk </a:t>
            </a:r>
          </a:p>
          <a:p>
            <a:r>
              <a:rPr lang="en-US" dirty="0"/>
              <a:t> - Economic risk </a:t>
            </a:r>
          </a:p>
          <a:p>
            <a:r>
              <a:rPr lang="en-US" dirty="0"/>
              <a:t> - Social risk </a:t>
            </a:r>
          </a:p>
          <a:p>
            <a:r>
              <a:rPr lang="en-US" dirty="0"/>
              <a:t>- Technology risk</a:t>
            </a:r>
          </a:p>
          <a:p>
            <a:r>
              <a:rPr lang="en-US" dirty="0"/>
              <a:t> - Legal risk  </a:t>
            </a:r>
          </a:p>
          <a:p>
            <a:endParaRPr lang="en-US" dirty="0"/>
          </a:p>
        </p:txBody>
      </p:sp>
    </p:spTree>
    <p:extLst>
      <p:ext uri="{BB962C8B-B14F-4D97-AF65-F5344CB8AC3E}">
        <p14:creationId xmlns:p14="http://schemas.microsoft.com/office/powerpoint/2010/main" val="83551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Engineering Challenges in Nigeria</a:t>
            </a:r>
            <a:endParaRPr lang="en-US" dirty="0"/>
          </a:p>
        </p:txBody>
      </p:sp>
      <p:sp>
        <p:nvSpPr>
          <p:cNvPr id="3" name="Content Placeholder 2"/>
          <p:cNvSpPr>
            <a:spLocks noGrp="1"/>
          </p:cNvSpPr>
          <p:nvPr>
            <p:ph idx="1"/>
          </p:nvPr>
        </p:nvSpPr>
        <p:spPr/>
        <p:txBody>
          <a:bodyPr/>
          <a:lstStyle/>
          <a:p>
            <a:r>
              <a:rPr lang="en-US" dirty="0" smtClean="0"/>
              <a:t>Corruption</a:t>
            </a:r>
          </a:p>
          <a:p>
            <a:r>
              <a:rPr lang="en-US" dirty="0"/>
              <a:t>Non-Engineers  carrying  out  engineering  contracts  using  engineering  </a:t>
            </a:r>
            <a:r>
              <a:rPr lang="en-US" dirty="0" smtClean="0"/>
              <a:t>credentials</a:t>
            </a:r>
          </a:p>
          <a:p>
            <a:r>
              <a:rPr lang="en-US" dirty="0" smtClean="0"/>
              <a:t>Politics</a:t>
            </a:r>
          </a:p>
          <a:p>
            <a:r>
              <a:rPr lang="en-US" dirty="0"/>
              <a:t>Attitude towards </a:t>
            </a:r>
            <a:r>
              <a:rPr lang="en-US" dirty="0" smtClean="0"/>
              <a:t>maintenance</a:t>
            </a:r>
          </a:p>
          <a:p>
            <a:r>
              <a:rPr lang="en-US" dirty="0"/>
              <a:t>Research  and  Development</a:t>
            </a:r>
            <a:endParaRPr lang="en-US" dirty="0"/>
          </a:p>
        </p:txBody>
      </p:sp>
    </p:spTree>
    <p:extLst>
      <p:ext uri="{BB962C8B-B14F-4D97-AF65-F5344CB8AC3E}">
        <p14:creationId xmlns:p14="http://schemas.microsoft.com/office/powerpoint/2010/main" val="134397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solutions and the way forward</a:t>
            </a:r>
            <a:endParaRPr lang="en-US" dirty="0"/>
          </a:p>
        </p:txBody>
      </p:sp>
      <p:sp>
        <p:nvSpPr>
          <p:cNvPr id="3" name="Content Placeholder 2"/>
          <p:cNvSpPr>
            <a:spLocks noGrp="1"/>
          </p:cNvSpPr>
          <p:nvPr>
            <p:ph idx="1"/>
          </p:nvPr>
        </p:nvSpPr>
        <p:spPr/>
        <p:txBody>
          <a:bodyPr>
            <a:normAutofit fontScale="92500" lnSpcReduction="10000"/>
          </a:bodyPr>
          <a:lstStyle/>
          <a:p>
            <a:r>
              <a:rPr lang="en-US" dirty="0"/>
              <a:t>Different  engineering  personnel  in  various  fields  should  be  employed  in  all  engineering </a:t>
            </a:r>
            <a:r>
              <a:rPr lang="en-US" dirty="0"/>
              <a:t>d</a:t>
            </a:r>
            <a:r>
              <a:rPr lang="en-US" dirty="0" smtClean="0"/>
              <a:t>epartments </a:t>
            </a:r>
            <a:r>
              <a:rPr lang="en-US" dirty="0"/>
              <a:t>in both government and private establishments, so that specific jobs can be given to </a:t>
            </a:r>
            <a:r>
              <a:rPr lang="en-US" dirty="0" smtClean="0"/>
              <a:t>an </a:t>
            </a:r>
            <a:r>
              <a:rPr lang="en-US" dirty="0"/>
              <a:t>engineer in his/her chosen area of specialization. That is, there should be division of labor. </a:t>
            </a:r>
          </a:p>
          <a:p>
            <a:r>
              <a:rPr lang="en-US" dirty="0"/>
              <a:t>  The pay package of engineers in Nigeria should be commensurate with their counterparts in </a:t>
            </a:r>
            <a:r>
              <a:rPr lang="en-US" dirty="0" smtClean="0"/>
              <a:t>Europe </a:t>
            </a:r>
            <a:r>
              <a:rPr lang="en-US" dirty="0"/>
              <a:t>and America, so that they will not be tempted to eat the capital of any project. </a:t>
            </a:r>
          </a:p>
          <a:p>
            <a:r>
              <a:rPr lang="en-US" dirty="0"/>
              <a:t>Engineers should be discipline and avoid non-engineers using them to achieve their selfish </a:t>
            </a:r>
            <a:r>
              <a:rPr lang="en-US" dirty="0" smtClean="0"/>
              <a:t>aim they </a:t>
            </a:r>
            <a:r>
              <a:rPr lang="en-US" dirty="0"/>
              <a:t>should only tender their certificate when they are involved in a project. And </a:t>
            </a:r>
            <a:r>
              <a:rPr lang="en-US" dirty="0" smtClean="0"/>
              <a:t>establishments</a:t>
            </a:r>
            <a:r>
              <a:rPr lang="en-US" dirty="0"/>
              <a:t> </a:t>
            </a:r>
            <a:r>
              <a:rPr lang="en-US" dirty="0" smtClean="0"/>
              <a:t>should  </a:t>
            </a:r>
            <a:r>
              <a:rPr lang="en-US" dirty="0"/>
              <a:t>be mandated  by  the Nigerian  society of  engineers,  to employ  at least  one registered </a:t>
            </a:r>
            <a:r>
              <a:rPr lang="en-US" dirty="0" smtClean="0"/>
              <a:t>engineer</a:t>
            </a:r>
            <a:r>
              <a:rPr lang="en-US" dirty="0"/>
              <a:t>. </a:t>
            </a:r>
          </a:p>
          <a:p>
            <a:r>
              <a:rPr lang="en-US" dirty="0"/>
              <a:t>Existing engineering facilities and infrastructures should be upgraded with the present-day state </a:t>
            </a:r>
            <a:r>
              <a:rPr lang="en-US" dirty="0" smtClean="0"/>
              <a:t>of </a:t>
            </a:r>
            <a:r>
              <a:rPr lang="en-US" dirty="0"/>
              <a:t>the art facilities in order to meet up with the present-day demand. </a:t>
            </a:r>
          </a:p>
          <a:p>
            <a:endParaRPr lang="en-US" dirty="0"/>
          </a:p>
        </p:txBody>
      </p:sp>
    </p:spTree>
    <p:extLst>
      <p:ext uri="{BB962C8B-B14F-4D97-AF65-F5344CB8AC3E}">
        <p14:creationId xmlns:p14="http://schemas.microsoft.com/office/powerpoint/2010/main" val="3466016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4031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ENGINEERING</a:t>
            </a:r>
            <a:endParaRPr lang="en-US" dirty="0"/>
          </a:p>
        </p:txBody>
      </p:sp>
      <p:sp>
        <p:nvSpPr>
          <p:cNvPr id="3" name="Content Placeholder 2"/>
          <p:cNvSpPr>
            <a:spLocks noGrp="1"/>
          </p:cNvSpPr>
          <p:nvPr>
            <p:ph idx="1"/>
          </p:nvPr>
        </p:nvSpPr>
        <p:spPr/>
        <p:txBody>
          <a:bodyPr>
            <a:normAutofit/>
          </a:bodyPr>
          <a:lstStyle/>
          <a:p>
            <a:r>
              <a:rPr lang="en-US" dirty="0"/>
              <a:t>It can be defined as the scientific understanding of the natural world and using it to invent, design and build things to solve problems and achieve practical goals. This include the development of roads , bridges, cars , planes, machines , tools , processes, and </a:t>
            </a:r>
            <a:r>
              <a:rPr lang="en-US" dirty="0" smtClean="0"/>
              <a:t>computer.</a:t>
            </a:r>
          </a:p>
          <a:p>
            <a:r>
              <a:rPr lang="en-US" dirty="0"/>
              <a:t> </a:t>
            </a:r>
            <a:r>
              <a:rPr lang="en-US" dirty="0" smtClean="0"/>
              <a:t>BRANCHES OF ENGINEERING </a:t>
            </a:r>
          </a:p>
          <a:p>
            <a:pPr lvl="0"/>
            <a:r>
              <a:rPr lang="en-US" dirty="0"/>
              <a:t>Civil engineering</a:t>
            </a:r>
          </a:p>
          <a:p>
            <a:pPr lvl="0"/>
            <a:r>
              <a:rPr lang="en-US" dirty="0"/>
              <a:t>Mechanical engineering</a:t>
            </a:r>
          </a:p>
          <a:p>
            <a:pPr lvl="0"/>
            <a:r>
              <a:rPr lang="en-US" dirty="0"/>
              <a:t>Electrical engineering </a:t>
            </a:r>
          </a:p>
          <a:p>
            <a:pPr lvl="0"/>
            <a:r>
              <a:rPr lang="en-US" dirty="0"/>
              <a:t>Chemical engineering</a:t>
            </a:r>
          </a:p>
          <a:p>
            <a:pPr lvl="0"/>
            <a:r>
              <a:rPr lang="en-US" dirty="0"/>
              <a:t>Mechatronics engineering </a:t>
            </a:r>
          </a:p>
          <a:p>
            <a:endParaRPr lang="en-US" dirty="0"/>
          </a:p>
        </p:txBody>
      </p:sp>
    </p:spTree>
    <p:extLst>
      <p:ext uri="{BB962C8B-B14F-4D97-AF65-F5344CB8AC3E}">
        <p14:creationId xmlns:p14="http://schemas.microsoft.com/office/powerpoint/2010/main" val="199640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ENGINEERING LAW</a:t>
            </a:r>
            <a:endParaRPr lang="en-US" dirty="0"/>
          </a:p>
        </p:txBody>
      </p:sp>
      <p:sp>
        <p:nvSpPr>
          <p:cNvPr id="3" name="Content Placeholder 2"/>
          <p:cNvSpPr>
            <a:spLocks noGrp="1"/>
          </p:cNvSpPr>
          <p:nvPr>
            <p:ph idx="1"/>
          </p:nvPr>
        </p:nvSpPr>
        <p:spPr/>
        <p:txBody>
          <a:bodyPr/>
          <a:lstStyle/>
          <a:p>
            <a:r>
              <a:rPr lang="en-US" b="1" dirty="0"/>
              <a:t>Engineering law</a:t>
            </a:r>
            <a:r>
              <a:rPr lang="en-US" dirty="0"/>
              <a:t> refers to the application of </a:t>
            </a:r>
            <a:r>
              <a:rPr lang="en-US" u="sng" dirty="0">
                <a:hlinkClick r:id="rId2" tooltip="Laws"/>
              </a:rPr>
              <a:t>laws</a:t>
            </a:r>
            <a:r>
              <a:rPr lang="en-US" dirty="0"/>
              <a:t> applying to the practice of professional </a:t>
            </a:r>
            <a:r>
              <a:rPr lang="en-US" u="sng" dirty="0">
                <a:hlinkClick r:id="rId3" tooltip="Engineering"/>
              </a:rPr>
              <a:t>engineering</a:t>
            </a:r>
            <a:r>
              <a:rPr lang="en-US" dirty="0"/>
              <a:t>. Engineering law is the study of how ethics and legal frameworks should be adopted to ensure public safety surrounding the practice of engineering</a:t>
            </a:r>
          </a:p>
          <a:p>
            <a:endParaRPr lang="en-US" dirty="0"/>
          </a:p>
        </p:txBody>
      </p:sp>
    </p:spTree>
    <p:extLst>
      <p:ext uri="{BB962C8B-B14F-4D97-AF65-F5344CB8AC3E}">
        <p14:creationId xmlns:p14="http://schemas.microsoft.com/office/powerpoint/2010/main" val="1741416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 A DEFINITION</a:t>
            </a:r>
          </a:p>
        </p:txBody>
      </p:sp>
      <p:sp>
        <p:nvSpPr>
          <p:cNvPr id="3" name="Content Placeholder 2"/>
          <p:cNvSpPr>
            <a:spLocks noGrp="1"/>
          </p:cNvSpPr>
          <p:nvPr>
            <p:ph idx="1"/>
          </p:nvPr>
        </p:nvSpPr>
        <p:spPr/>
        <p:txBody>
          <a:bodyPr/>
          <a:lstStyle/>
          <a:p>
            <a:r>
              <a:rPr lang="en-US" dirty="0" err="1"/>
              <a:t>Oyegoke</a:t>
            </a:r>
            <a:r>
              <a:rPr lang="en-US" dirty="0"/>
              <a:t>, (2010) refers to Miller (2002) to have defined infrastructure as comprising of capital facilities, transportation, public services and utilities and environmental restoration. </a:t>
            </a:r>
            <a:r>
              <a:rPr lang="en-US" dirty="0" err="1"/>
              <a:t>Howes</a:t>
            </a:r>
            <a:r>
              <a:rPr lang="en-US" dirty="0"/>
              <a:t> and Robinson (2005) cited </a:t>
            </a:r>
            <a:r>
              <a:rPr lang="en-US" dirty="0" err="1"/>
              <a:t>Jochimesen</a:t>
            </a:r>
            <a:r>
              <a:rPr lang="en-US" dirty="0"/>
              <a:t> (1966) as having described infrastructure as “the sum of all basic materials, structures, institutional conditions and human resources available to the society, needed for the proper functioning of the economic sector</a:t>
            </a:r>
          </a:p>
        </p:txBody>
      </p:sp>
    </p:spTree>
    <p:extLst>
      <p:ext uri="{BB962C8B-B14F-4D97-AF65-F5344CB8AC3E}">
        <p14:creationId xmlns:p14="http://schemas.microsoft.com/office/powerpoint/2010/main" val="2035531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 AS A CATALYST FOR ECONOMIC GROWTH</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25861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and Economic Development</a:t>
            </a:r>
          </a:p>
        </p:txBody>
      </p:sp>
      <p:sp>
        <p:nvSpPr>
          <p:cNvPr id="3" name="Content Placeholder 2"/>
          <p:cNvSpPr>
            <a:spLocks noGrp="1"/>
          </p:cNvSpPr>
          <p:nvPr>
            <p:ph idx="1"/>
          </p:nvPr>
        </p:nvSpPr>
        <p:spPr/>
        <p:txBody>
          <a:bodyPr/>
          <a:lstStyle/>
          <a:p>
            <a:r>
              <a:rPr lang="en-US" dirty="0"/>
              <a:t>Infrastructure contributes to economic development by increasing productivity and providing amenities which enhance the quality of life. The services generated as a result of an adequate infrastructure base will translate to an increase in aggregate </a:t>
            </a:r>
            <a:r>
              <a:rPr lang="en-US" dirty="0" smtClean="0"/>
              <a:t>output.</a:t>
            </a:r>
            <a:endParaRPr lang="en-US" dirty="0"/>
          </a:p>
        </p:txBody>
      </p:sp>
    </p:spTree>
    <p:extLst>
      <p:ext uri="{BB962C8B-B14F-4D97-AF65-F5344CB8AC3E}">
        <p14:creationId xmlns:p14="http://schemas.microsoft.com/office/powerpoint/2010/main" val="513594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to direct investment</a:t>
            </a:r>
          </a:p>
        </p:txBody>
      </p:sp>
      <p:sp>
        <p:nvSpPr>
          <p:cNvPr id="3" name="Content Placeholder 2"/>
          <p:cNvSpPr>
            <a:spLocks noGrp="1"/>
          </p:cNvSpPr>
          <p:nvPr>
            <p:ph idx="1"/>
          </p:nvPr>
        </p:nvSpPr>
        <p:spPr/>
        <p:txBody>
          <a:bodyPr/>
          <a:lstStyle/>
          <a:p>
            <a:r>
              <a:rPr lang="en-US" dirty="0"/>
              <a:t>- Investment in infrastructure services, such as transportation (roads), electricity and water are intermediate inputs to production.  </a:t>
            </a:r>
          </a:p>
          <a:p>
            <a:r>
              <a:rPr lang="en-US" dirty="0"/>
              <a:t>- Infrastructure services tend to raise productivity of other factors. Infrastructure is often termed the “unpaid factor of production”. Investment in infrastructure in a given location often attracts additional flow of resources. </a:t>
            </a:r>
          </a:p>
          <a:p>
            <a:endParaRPr lang="en-US" dirty="0"/>
          </a:p>
        </p:txBody>
      </p:sp>
    </p:spTree>
    <p:extLst>
      <p:ext uri="{BB962C8B-B14F-4D97-AF65-F5344CB8AC3E}">
        <p14:creationId xmlns:p14="http://schemas.microsoft.com/office/powerpoint/2010/main" val="143711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Infrastructure Procurement Strategies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huge cost associated with infrastructure investment could be overwhelming. To address this, a procurement strategy different from the traditional approach, seems a more optimal route to go. Traditional procurement methods remain the major vehicle for procuring infrastructure projects within Nigerian and Africa in general</a:t>
            </a:r>
            <a:r>
              <a:rPr lang="en-US" dirty="0" smtClean="0"/>
              <a:t>.</a:t>
            </a:r>
            <a:r>
              <a:rPr lang="en-US" dirty="0"/>
              <a:t> However there are risks inherent with them often in the areas of schedule completion delays and cost overruns.</a:t>
            </a:r>
            <a:endParaRPr lang="en-US" dirty="0"/>
          </a:p>
        </p:txBody>
      </p:sp>
    </p:spTree>
    <p:extLst>
      <p:ext uri="{BB962C8B-B14F-4D97-AF65-F5344CB8AC3E}">
        <p14:creationId xmlns:p14="http://schemas.microsoft.com/office/powerpoint/2010/main" val="1201398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term strategic impact includes: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 Poor maintenance cultures of governments preclude efficient and adequate maintenance and operation of infrastructure.</a:t>
            </a:r>
          </a:p>
          <a:p>
            <a:r>
              <a:rPr lang="en-US" dirty="0"/>
              <a:t> • Financial risk: Excessive advance payment (mobilization) to contractors places a huge risk on public funds in light of weak public institutional capacity responsible for providing contractual oversight.  </a:t>
            </a:r>
          </a:p>
          <a:p>
            <a:r>
              <a:rPr lang="en-US" dirty="0"/>
              <a:t> • Short term gains. Traditional approach provides minimal post construction service after the defect liability period (</a:t>
            </a:r>
            <a:r>
              <a:rPr lang="en-US" dirty="0" err="1"/>
              <a:t>Uff</a:t>
            </a:r>
            <a:r>
              <a:rPr lang="en-US" dirty="0"/>
              <a:t>, 2005). </a:t>
            </a:r>
          </a:p>
          <a:p>
            <a:r>
              <a:rPr lang="en-US" dirty="0"/>
              <a:t>• Long term revenue generation risks due to </a:t>
            </a:r>
            <a:r>
              <a:rPr lang="en-US" dirty="0" err="1"/>
              <a:t>undercollection</a:t>
            </a:r>
            <a:r>
              <a:rPr lang="en-US" dirty="0"/>
              <a:t>. High amongst inefficient government run infrastructures like the power sector. The result is inadequate funding for operations and maintenance. (V. Foster and C. </a:t>
            </a:r>
            <a:r>
              <a:rPr lang="en-US" dirty="0" err="1"/>
              <a:t>Briceno-Garmendia</a:t>
            </a:r>
            <a:r>
              <a:rPr lang="en-US" dirty="0"/>
              <a:t>, 2010) </a:t>
            </a:r>
          </a:p>
          <a:p>
            <a:r>
              <a:rPr lang="en-US" dirty="0"/>
              <a:t> </a:t>
            </a:r>
          </a:p>
          <a:p>
            <a:endParaRPr lang="en-US" dirty="0"/>
          </a:p>
        </p:txBody>
      </p:sp>
    </p:spTree>
    <p:extLst>
      <p:ext uri="{BB962C8B-B14F-4D97-AF65-F5344CB8AC3E}">
        <p14:creationId xmlns:p14="http://schemas.microsoft.com/office/powerpoint/2010/main" val="1603772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148</TotalTime>
  <Words>785</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ENG 384: ENGINEERING LAW AND MANAGERIAL ECONOMICS FOR INFRASTRUCTURE DEVELOPMENT IN NIGERIA.CHALLENGES AND WAY FORWARD</vt:lpstr>
      <vt:lpstr>DEFINITION OF ENGINEERING</vt:lpstr>
      <vt:lpstr>DEFINITION OF ENGINEERING LAW</vt:lpstr>
      <vt:lpstr>INFRASTRUCTURE – A DEFINITION</vt:lpstr>
      <vt:lpstr>INFRASTRUCTURE – AS A CATALYST FOR ECONOMIC GROWTH</vt:lpstr>
      <vt:lpstr>Infrastructure and Economic Development</vt:lpstr>
      <vt:lpstr>benefits to direct investment</vt:lpstr>
      <vt:lpstr>Infrastructure Procurement Strategies </vt:lpstr>
      <vt:lpstr>long term strategic impact includes:  </vt:lpstr>
      <vt:lpstr>     PPP procurement strategies</vt:lpstr>
      <vt:lpstr>Risk factors affecting Private investments</vt:lpstr>
      <vt:lpstr>Engineering Challenges in Nigeria</vt:lpstr>
      <vt:lpstr>Possible solutions and the way forward</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 384:</dc:title>
  <dc:creator>Dell</dc:creator>
  <cp:lastModifiedBy>Dell</cp:lastModifiedBy>
  <cp:revision>9</cp:revision>
  <dcterms:created xsi:type="dcterms:W3CDTF">2020-04-13T04:59:25Z</dcterms:created>
  <dcterms:modified xsi:type="dcterms:W3CDTF">2020-04-13T07:27:25Z</dcterms:modified>
</cp:coreProperties>
</file>