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1" r:id="rId1"/>
  </p:sldMasterIdLst>
  <p:notesMasterIdLst>
    <p:notesMasterId r:id="rId36"/>
  </p:notesMasterIdLst>
  <p:sldIdLst>
    <p:sldId id="289" r:id="rId2"/>
    <p:sldId id="29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p:restoredTop sz="94674"/>
  </p:normalViewPr>
  <p:slideViewPr>
    <p:cSldViewPr snapToGrid="0" snapToObjects="1">
      <p:cViewPr varScale="1">
        <p:scale>
          <a:sx n="104" d="100"/>
          <a:sy n="104" d="100"/>
        </p:scale>
        <p:origin x="224"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EDA4A5-7643-4A44-8069-495139802EFB}" type="datetimeFigureOut">
              <a:rPr lang="en-US" smtClean="0"/>
              <a:t>4/13/20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DB7E68-89F7-9A4E-9003-F950D24C2526}" type="slidenum">
              <a:rPr lang="en-US" smtClean="0"/>
              <a:t>‹#›</a:t>
            </a:fld>
            <a:endParaRPr lang="en-US"/>
          </a:p>
        </p:txBody>
      </p:sp>
    </p:spTree>
    <p:extLst>
      <p:ext uri="{BB962C8B-B14F-4D97-AF65-F5344CB8AC3E}">
        <p14:creationId xmlns:p14="http://schemas.microsoft.com/office/powerpoint/2010/main" val="178625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7E64E493-C8B2-5E41-8330-0AB57AB2538F}" type="datetimeFigureOut">
              <a:rPr lang="en-US" smtClean="0"/>
              <a:t>4/13/20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BC8D862-E770-D347-8EE0-A4BED764A374}" type="slidenum">
              <a:rPr lang="en-US" smtClean="0"/>
              <a:t>‹#›</a:t>
            </a:fld>
            <a:endParaRPr lang="en-US"/>
          </a:p>
        </p:txBody>
      </p:sp>
    </p:spTree>
    <p:extLst>
      <p:ext uri="{BB962C8B-B14F-4D97-AF65-F5344CB8AC3E}">
        <p14:creationId xmlns:p14="http://schemas.microsoft.com/office/powerpoint/2010/main" val="174701478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2710127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64E493-C8B2-5E41-8330-0AB57AB2538F}"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259357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64E493-C8B2-5E41-8330-0AB57AB2538F}" type="datetimeFigureOut">
              <a:rPr lang="en-US" smtClean="0"/>
              <a:t>4/13/20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2792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7E64E493-C8B2-5E41-8330-0AB57AB2538F}" type="datetimeFigureOut">
              <a:rPr lang="en-US" smtClean="0"/>
              <a:t>4/13/20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161154560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64E493-C8B2-5E41-8330-0AB57AB2538F}"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323495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64E493-C8B2-5E41-8330-0AB57AB2538F}" type="datetimeFigureOut">
              <a:rPr lang="en-US" smtClean="0"/>
              <a:t>4/13/20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257413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64E493-C8B2-5E41-8330-0AB57AB2538F}" type="datetimeFigureOut">
              <a:rPr lang="en-US" smtClean="0"/>
              <a:t>4/13/20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318869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4E493-C8B2-5E41-8330-0AB57AB2538F}" type="datetimeFigureOut">
              <a:rPr lang="en-US" smtClean="0"/>
              <a:t>4/13/20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C8D862-E770-D347-8EE0-A4BED764A374}" type="slidenum">
              <a:rPr lang="en-US" smtClean="0"/>
              <a:t>‹#›</a:t>
            </a:fld>
            <a:endParaRPr lang="en-US"/>
          </a:p>
        </p:txBody>
      </p:sp>
    </p:spTree>
    <p:extLst>
      <p:ext uri="{BB962C8B-B14F-4D97-AF65-F5344CB8AC3E}">
        <p14:creationId xmlns:p14="http://schemas.microsoft.com/office/powerpoint/2010/main" val="2405861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7E64E493-C8B2-5E41-8330-0AB57AB2538F}" type="datetimeFigureOut">
              <a:rPr lang="en-US" smtClean="0"/>
              <a:t>4/13/20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BC8D862-E770-D347-8EE0-A4BED764A374}"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002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E64E493-C8B2-5E41-8330-0AB57AB2538F}" type="datetimeFigureOut">
              <a:rPr lang="en-US" smtClean="0"/>
              <a:t>4/13/20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BC8D862-E770-D347-8EE0-A4BED764A374}"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499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E64E493-C8B2-5E41-8330-0AB57AB2538F}" type="datetimeFigureOut">
              <a:rPr lang="en-US" smtClean="0"/>
              <a:t>4/13/20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BC8D862-E770-D347-8EE0-A4BED764A374}" type="slidenum">
              <a:rPr lang="en-US" smtClean="0"/>
              <a:t>‹#›</a:t>
            </a:fld>
            <a:endParaRPr lang="en-US"/>
          </a:p>
        </p:txBody>
      </p:sp>
    </p:spTree>
    <p:extLst>
      <p:ext uri="{BB962C8B-B14F-4D97-AF65-F5344CB8AC3E}">
        <p14:creationId xmlns:p14="http://schemas.microsoft.com/office/powerpoint/2010/main" val="515233799"/>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c.gov/coronavirus/2019-ncov/need-extra-precautions/people-at-higher-risk.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file:////var/folders/9h/_tms9fy55hj0jfkqb2w8_w440000gn/T/com.microsoft.Word/WebArchiveCopyPasteTempFiles/2Q=="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Environmental_epidemiology#cite_note-2" TargetMode="External"/><Relationship Id="rId3" Type="http://schemas.openxmlformats.org/officeDocument/2006/relationships/hyperlink" Target="https://en.wikipedia.org/wiki/Natural_environment" TargetMode="External"/><Relationship Id="rId7" Type="http://schemas.openxmlformats.org/officeDocument/2006/relationships/hyperlink" Target="https://en.wikipedia.org/wiki/Epidemiology" TargetMode="External"/><Relationship Id="rId2" Type="http://schemas.openxmlformats.org/officeDocument/2006/relationships/hyperlink" Target="https://en.wikipedia.org/wiki/Public_health" TargetMode="External"/><Relationship Id="rId1" Type="http://schemas.openxmlformats.org/officeDocument/2006/relationships/slideLayout" Target="../slideLayouts/slideLayout2.xml"/><Relationship Id="rId6" Type="http://schemas.openxmlformats.org/officeDocument/2006/relationships/hyperlink" Target="https://en.wikipedia.org/wiki/Toxicology" TargetMode="External"/><Relationship Id="rId5" Type="http://schemas.openxmlformats.org/officeDocument/2006/relationships/hyperlink" Target="https://en.wikipedia.org/wiki/Environmental_science" TargetMode="External"/><Relationship Id="rId4" Type="http://schemas.openxmlformats.org/officeDocument/2006/relationships/hyperlink" Target="https://en.wikipedia.org/wiki/Built_environment"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file:////var/folders/9h/_tms9fy55hj0jfkqb2w8_w440000gn/T/com.microsoft.Word/WebArchiveCopyPasteTempFiles/Z"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file:////var/folders/9h/_tms9fy55hj0jfkqb2w8_w440000gn/T/com.microsoft.Word/WebArchiveCopyPasteTempFiles/images%3fq=tbn%253AANd9GcS88eugyL6VNpLmXJBgFG5CGLRtDN9SDuVVjDTWByjkGM-rCUiE&amp;usqp=CAU"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https://encrypted-tbn0.gstatic.com/images?q=tbn%3AANd9GcRS5YWaYANr_vu02hXLBHvcFMKlzj2PG613jIlyaKXFXNO8gVhQ&amp;usqp=CAU"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https://encrypted-tbn0.gstatic.com/images?q=tbn%3AANd9GcRiGUALFmLCXNRdr-xQ2zBluyAacCo9Gdm3RPji0n8dyyZIALAF&amp;usqp=CAU"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en.wikipedia.org/wiki/Forensic_epidemiology" TargetMode="External"/><Relationship Id="rId3" Type="http://schemas.openxmlformats.org/officeDocument/2006/relationships/hyperlink" Target="https://en.wikipedia.org/wiki/Population" TargetMode="External"/><Relationship Id="rId7" Type="http://schemas.openxmlformats.org/officeDocument/2006/relationships/hyperlink" Target="https://en.wikipedia.org/wiki/Environmental_epidemiology" TargetMode="External"/><Relationship Id="rId2" Type="http://schemas.openxmlformats.org/officeDocument/2006/relationships/hyperlink" Target="https://en.wikipedia.org/wiki/Risk_factor" TargetMode="External"/><Relationship Id="rId1" Type="http://schemas.openxmlformats.org/officeDocument/2006/relationships/slideLayout" Target="../slideLayouts/slideLayout2.xml"/><Relationship Id="rId6" Type="http://schemas.openxmlformats.org/officeDocument/2006/relationships/hyperlink" Target="https://en.wikipedia.org/wiki/Disease_surveillance" TargetMode="External"/><Relationship Id="rId5" Type="http://schemas.openxmlformats.org/officeDocument/2006/relationships/hyperlink" Target="https://en.wikipedia.org/wiki/Outbreak" TargetMode="External"/><Relationship Id="rId10" Type="http://schemas.openxmlformats.org/officeDocument/2006/relationships/hyperlink" Target="https://en.wikipedia.org/wiki/Screening_(medicine)" TargetMode="External"/><Relationship Id="rId4" Type="http://schemas.openxmlformats.org/officeDocument/2006/relationships/hyperlink" Target="https://en.wikipedia.org/wiki/Transmission_(medicine)" TargetMode="External"/><Relationship Id="rId9" Type="http://schemas.openxmlformats.org/officeDocument/2006/relationships/hyperlink" Target="https://en.wikipedia.org/wiki/Occupational_epidemiology"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Biology" TargetMode="External"/><Relationship Id="rId7" Type="http://schemas.openxmlformats.org/officeDocument/2006/relationships/hyperlink" Target="https://en.wikipedia.org/wiki/Exposure_assessment" TargetMode="External"/><Relationship Id="rId2" Type="http://schemas.openxmlformats.org/officeDocument/2006/relationships/hyperlink" Target="https://en.wikipedia.org/wiki/Clinical_trials" TargetMode="External"/><Relationship Id="rId1" Type="http://schemas.openxmlformats.org/officeDocument/2006/relationships/slideLayout" Target="../slideLayouts/slideLayout2.xml"/><Relationship Id="rId6" Type="http://schemas.openxmlformats.org/officeDocument/2006/relationships/hyperlink" Target="https://en.wikipedia.org/wiki/Engineering" TargetMode="External"/><Relationship Id="rId5" Type="http://schemas.openxmlformats.org/officeDocument/2006/relationships/hyperlink" Target="https://en.wikipedia.org/wiki/Social_science" TargetMode="External"/><Relationship Id="rId4" Type="http://schemas.openxmlformats.org/officeDocument/2006/relationships/hyperlink" Target="https://en.wikipedia.org/wiki/Statistics"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google.com/url?sa=i&amp;url=https://www.superstar-med.net/s1600-icu-ventilator.html&amp;psig=AOvVaw3xmd-E_JJJlWvGufAyKzN1&amp;ust=1586826363041000&amp;source=images&amp;cd=vfe&amp;ved=0CAIQjRxqFwoTCOjyhIib5OgCFQAAAAAdAAAAABA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applewebdata://B6D4BBEB-7EE3-4DD1-9B6E-16FECA099289/#_Toc37607123" TargetMode="External"/><Relationship Id="rId13" Type="http://schemas.openxmlformats.org/officeDocument/2006/relationships/hyperlink" Target="applewebdata://B6D4BBEB-7EE3-4DD1-9B6E-16FECA099289/#_Toc37607128" TargetMode="External"/><Relationship Id="rId18" Type="http://schemas.openxmlformats.org/officeDocument/2006/relationships/hyperlink" Target="applewebdata://B6D4BBEB-7EE3-4DD1-9B6E-16FECA099289/#_Toc37607133" TargetMode="External"/><Relationship Id="rId3" Type="http://schemas.openxmlformats.org/officeDocument/2006/relationships/hyperlink" Target="applewebdata://B6D4BBEB-7EE3-4DD1-9B6E-16FECA099289/#_Toc37607118" TargetMode="External"/><Relationship Id="rId21" Type="http://schemas.openxmlformats.org/officeDocument/2006/relationships/hyperlink" Target="applewebdata://B6D4BBEB-7EE3-4DD1-9B6E-16FECA099289/#_Toc37607136" TargetMode="External"/><Relationship Id="rId7" Type="http://schemas.openxmlformats.org/officeDocument/2006/relationships/hyperlink" Target="applewebdata://B6D4BBEB-7EE3-4DD1-9B6E-16FECA099289/#_Toc37607122" TargetMode="External"/><Relationship Id="rId12" Type="http://schemas.openxmlformats.org/officeDocument/2006/relationships/hyperlink" Target="applewebdata://B6D4BBEB-7EE3-4DD1-9B6E-16FECA099289/#_Toc37607127" TargetMode="External"/><Relationship Id="rId17" Type="http://schemas.openxmlformats.org/officeDocument/2006/relationships/hyperlink" Target="applewebdata://B6D4BBEB-7EE3-4DD1-9B6E-16FECA099289/#_Toc37607132" TargetMode="External"/><Relationship Id="rId2" Type="http://schemas.openxmlformats.org/officeDocument/2006/relationships/hyperlink" Target="applewebdata://B6D4BBEB-7EE3-4DD1-9B6E-16FECA099289/#_Toc37607117" TargetMode="External"/><Relationship Id="rId16" Type="http://schemas.openxmlformats.org/officeDocument/2006/relationships/hyperlink" Target="applewebdata://B6D4BBEB-7EE3-4DD1-9B6E-16FECA099289/#_Toc37607131" TargetMode="External"/><Relationship Id="rId20" Type="http://schemas.openxmlformats.org/officeDocument/2006/relationships/hyperlink" Target="applewebdata://B6D4BBEB-7EE3-4DD1-9B6E-16FECA099289/#_Toc37607135" TargetMode="External"/><Relationship Id="rId1" Type="http://schemas.openxmlformats.org/officeDocument/2006/relationships/slideLayout" Target="../slideLayouts/slideLayout2.xml"/><Relationship Id="rId6" Type="http://schemas.openxmlformats.org/officeDocument/2006/relationships/hyperlink" Target="applewebdata://B6D4BBEB-7EE3-4DD1-9B6E-16FECA099289/#_Toc37607121" TargetMode="External"/><Relationship Id="rId11" Type="http://schemas.openxmlformats.org/officeDocument/2006/relationships/hyperlink" Target="applewebdata://B6D4BBEB-7EE3-4DD1-9B6E-16FECA099289/#_Toc37607126" TargetMode="External"/><Relationship Id="rId5" Type="http://schemas.openxmlformats.org/officeDocument/2006/relationships/hyperlink" Target="applewebdata://B6D4BBEB-7EE3-4DD1-9B6E-16FECA099289/#_Toc37607120" TargetMode="External"/><Relationship Id="rId15" Type="http://schemas.openxmlformats.org/officeDocument/2006/relationships/hyperlink" Target="applewebdata://B6D4BBEB-7EE3-4DD1-9B6E-16FECA099289/#_Toc37607130" TargetMode="External"/><Relationship Id="rId10" Type="http://schemas.openxmlformats.org/officeDocument/2006/relationships/hyperlink" Target="applewebdata://B6D4BBEB-7EE3-4DD1-9B6E-16FECA099289/#_Toc37607125" TargetMode="External"/><Relationship Id="rId19" Type="http://schemas.openxmlformats.org/officeDocument/2006/relationships/hyperlink" Target="applewebdata://B6D4BBEB-7EE3-4DD1-9B6E-16FECA099289/#_Toc37607134" TargetMode="External"/><Relationship Id="rId4" Type="http://schemas.openxmlformats.org/officeDocument/2006/relationships/hyperlink" Target="applewebdata://B6D4BBEB-7EE3-4DD1-9B6E-16FECA099289/#_Toc37607119" TargetMode="External"/><Relationship Id="rId9" Type="http://schemas.openxmlformats.org/officeDocument/2006/relationships/hyperlink" Target="applewebdata://B6D4BBEB-7EE3-4DD1-9B6E-16FECA099289/#_Toc37607124" TargetMode="External"/><Relationship Id="rId14" Type="http://schemas.openxmlformats.org/officeDocument/2006/relationships/hyperlink" Target="applewebdata://B6D4BBEB-7EE3-4DD1-9B6E-16FECA099289/#_Toc37607129" TargetMode="External"/><Relationship Id="rId22" Type="http://schemas.openxmlformats.org/officeDocument/2006/relationships/hyperlink" Target="applewebdata://B6D4BBEB-7EE3-4DD1-9B6E-16FECA099289/#_Toc37607137"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applewebdata://B6D4BBEB-7EE3-4DD1-9B6E-16FECA099289/#_Toc37607144" TargetMode="External"/><Relationship Id="rId3" Type="http://schemas.openxmlformats.org/officeDocument/2006/relationships/hyperlink" Target="applewebdata://B6D4BBEB-7EE3-4DD1-9B6E-16FECA099289/#_Toc37607139" TargetMode="External"/><Relationship Id="rId7" Type="http://schemas.openxmlformats.org/officeDocument/2006/relationships/hyperlink" Target="applewebdata://B6D4BBEB-7EE3-4DD1-9B6E-16FECA099289/#_Toc37607143" TargetMode="External"/><Relationship Id="rId2" Type="http://schemas.openxmlformats.org/officeDocument/2006/relationships/hyperlink" Target="applewebdata://B6D4BBEB-7EE3-4DD1-9B6E-16FECA099289/#_Toc37607138" TargetMode="External"/><Relationship Id="rId1" Type="http://schemas.openxmlformats.org/officeDocument/2006/relationships/slideLayout" Target="../slideLayouts/slideLayout2.xml"/><Relationship Id="rId6" Type="http://schemas.openxmlformats.org/officeDocument/2006/relationships/hyperlink" Target="applewebdata://B6D4BBEB-7EE3-4DD1-9B6E-16FECA099289/#_Toc37607142" TargetMode="External"/><Relationship Id="rId11" Type="http://schemas.openxmlformats.org/officeDocument/2006/relationships/hyperlink" Target="applewebdata://B6D4BBEB-7EE3-4DD1-9B6E-16FECA099289/#_Toc37607147" TargetMode="External"/><Relationship Id="rId5" Type="http://schemas.openxmlformats.org/officeDocument/2006/relationships/hyperlink" Target="applewebdata://B6D4BBEB-7EE3-4DD1-9B6E-16FECA099289/#_Toc37607141" TargetMode="External"/><Relationship Id="rId10" Type="http://schemas.openxmlformats.org/officeDocument/2006/relationships/hyperlink" Target="applewebdata://B6D4BBEB-7EE3-4DD1-9B6E-16FECA099289/#_Toc37607146" TargetMode="External"/><Relationship Id="rId4" Type="http://schemas.openxmlformats.org/officeDocument/2006/relationships/hyperlink" Target="applewebdata://B6D4BBEB-7EE3-4DD1-9B6E-16FECA099289/#_Toc37607140" TargetMode="External"/><Relationship Id="rId9" Type="http://schemas.openxmlformats.org/officeDocument/2006/relationships/hyperlink" Target="applewebdata://B6D4BBEB-7EE3-4DD1-9B6E-16FECA099289/#_Toc3760714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file:////var/folders/9h/_tms9fy55hj0jfkqb2w8_w440000gn/T/com.microsoft.Word/WebArchiveCopyPasteTempFiles/images%3fq=tbn%253AANd9GcQfAsjGgOvOEnwig4GPZRtwDEVEY5Q8S1bXh1XG-Z6SpClAMG4s&amp;usqp=CAU"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609C5C-E3CD-E44B-8D0E-3629C154F719}"/>
              </a:ext>
            </a:extLst>
          </p:cNvPr>
          <p:cNvSpPr>
            <a:spLocks noGrp="1"/>
          </p:cNvSpPr>
          <p:nvPr>
            <p:ph idx="1"/>
          </p:nvPr>
        </p:nvSpPr>
        <p:spPr>
          <a:xfrm>
            <a:off x="256854" y="1816443"/>
            <a:ext cx="11679773" cy="4757351"/>
          </a:xfrm>
        </p:spPr>
        <p:txBody>
          <a:bodyPr>
            <a:noAutofit/>
          </a:bodyPr>
          <a:lstStyle/>
          <a:p>
            <a:r>
              <a:rPr lang="en-GB" sz="4000" b="1" dirty="0"/>
              <a:t>ENGINEERING STRATEGIES FOR HANDLING   COVID-19 FOR</a:t>
            </a:r>
            <a:endParaRPr lang="en-US" sz="4000" dirty="0"/>
          </a:p>
          <a:p>
            <a:r>
              <a:rPr lang="en-GB" sz="4000" b="1" dirty="0"/>
              <a:t>ENVIRONMENTAL HEALTH AND ECONOMIC SUSTAINABILITY</a:t>
            </a:r>
            <a:endParaRPr lang="en-US" sz="4000" dirty="0"/>
          </a:p>
          <a:p>
            <a:r>
              <a:rPr lang="en-GB" sz="4000" b="1" dirty="0"/>
              <a:t>PREPARED BY</a:t>
            </a:r>
            <a:endParaRPr lang="en-US" sz="4000" dirty="0"/>
          </a:p>
          <a:p>
            <a:r>
              <a:rPr lang="en-GB" sz="4000" b="1" dirty="0"/>
              <a:t>ADESINA SODIQ OREOLUWA</a:t>
            </a:r>
            <a:endParaRPr lang="en-US" sz="4000" dirty="0"/>
          </a:p>
          <a:p>
            <a:r>
              <a:rPr lang="en-GB" sz="4000" b="1" dirty="0"/>
              <a:t>18/ENG02/103</a:t>
            </a:r>
            <a:endParaRPr lang="en-US" sz="4000" dirty="0"/>
          </a:p>
        </p:txBody>
      </p:sp>
      <p:pic>
        <p:nvPicPr>
          <p:cNvPr id="4" name="Picture 3">
            <a:extLst>
              <a:ext uri="{FF2B5EF4-FFF2-40B4-BE49-F238E27FC236}">
                <a16:creationId xmlns:a16="http://schemas.microsoft.com/office/drawing/2014/main" id="{86DDA96F-7C6E-BA47-B62A-12F201C9458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0915" y="271849"/>
            <a:ext cx="1771650" cy="1544594"/>
          </a:xfrm>
          <a:prstGeom prst="rect">
            <a:avLst/>
          </a:prstGeom>
          <a:noFill/>
          <a:ln>
            <a:noFill/>
          </a:ln>
        </p:spPr>
      </p:pic>
    </p:spTree>
    <p:extLst>
      <p:ext uri="{BB962C8B-B14F-4D97-AF65-F5344CB8AC3E}">
        <p14:creationId xmlns:p14="http://schemas.microsoft.com/office/powerpoint/2010/main" val="2902945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2B9F20-9A00-A84B-976D-9B50C1241381}"/>
              </a:ext>
            </a:extLst>
          </p:cNvPr>
          <p:cNvSpPr>
            <a:spLocks noGrp="1"/>
          </p:cNvSpPr>
          <p:nvPr>
            <p:ph idx="1"/>
          </p:nvPr>
        </p:nvSpPr>
        <p:spPr>
          <a:xfrm>
            <a:off x="534389" y="225631"/>
            <a:ext cx="11269683" cy="6377050"/>
          </a:xfrm>
        </p:spPr>
        <p:txBody>
          <a:bodyPr>
            <a:normAutofit/>
          </a:bodyPr>
          <a:lstStyle/>
          <a:p>
            <a:pPr lvl="2"/>
            <a:r>
              <a:rPr lang="en-GB" b="1" dirty="0"/>
              <a:t>CAUSES AND TRANSMISSION</a:t>
            </a:r>
            <a:endParaRPr lang="en-US" sz="1800" b="1" dirty="0"/>
          </a:p>
          <a:p>
            <a:r>
              <a:rPr lang="en-GB" dirty="0"/>
              <a:t>Human-to-human transmission has been confirmed during the 2019–20 coronavirus pandemic. Transmission occurs primarily via respiratory droplets from coughs and sneezes within a range of about 1.8 metres (6 ft.).</a:t>
            </a:r>
            <a:endParaRPr lang="en-US" dirty="0"/>
          </a:p>
          <a:p>
            <a:r>
              <a:rPr lang="en-GB" dirty="0"/>
              <a:t> Indirect contact via contaminated surfaces is another possible cause of infection. Preliminary research indicates that the virus may remain viable on plastic and steel for up to three days, but does not survive on cardboard for more than one day or on copper for more than four hours; the virus is inactivated by soap, which destabilises its lipid bilayer. Viral RNA has also been found in stool samples from infected people.</a:t>
            </a:r>
            <a:endParaRPr lang="en-US" dirty="0"/>
          </a:p>
          <a:p>
            <a:endParaRPr lang="en-US" dirty="0"/>
          </a:p>
        </p:txBody>
      </p:sp>
    </p:spTree>
    <p:extLst>
      <p:ext uri="{BB962C8B-B14F-4D97-AF65-F5344CB8AC3E}">
        <p14:creationId xmlns:p14="http://schemas.microsoft.com/office/powerpoint/2010/main" val="3537894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9971E2-872B-B747-8328-1A7D43DAAFF6}"/>
              </a:ext>
            </a:extLst>
          </p:cNvPr>
          <p:cNvSpPr>
            <a:spLocks noGrp="1"/>
          </p:cNvSpPr>
          <p:nvPr>
            <p:ph idx="1"/>
          </p:nvPr>
        </p:nvSpPr>
        <p:spPr>
          <a:xfrm>
            <a:off x="451261" y="237506"/>
            <a:ext cx="11317185" cy="6127668"/>
          </a:xfrm>
        </p:spPr>
        <p:txBody>
          <a:bodyPr>
            <a:normAutofit/>
          </a:bodyPr>
          <a:lstStyle/>
          <a:p>
            <a:pPr lvl="2"/>
            <a:r>
              <a:rPr lang="en-GB" b="1" u="sng" dirty="0"/>
              <a:t>PREVENTION</a:t>
            </a:r>
            <a:endParaRPr lang="en-US" sz="1800" b="1" dirty="0"/>
          </a:p>
          <a:p>
            <a:r>
              <a:rPr lang="en-GB" dirty="0"/>
              <a:t>Preventive measures include:</a:t>
            </a:r>
            <a:endParaRPr lang="en-US" dirty="0"/>
          </a:p>
          <a:p>
            <a:pPr lvl="0"/>
            <a:r>
              <a:rPr lang="en-US" dirty="0"/>
              <a:t>Avoid close contact (1 meter or 3 feet) with people who are unwell.</a:t>
            </a:r>
          </a:p>
          <a:p>
            <a:pPr lvl="0"/>
            <a:r>
              <a:rPr lang="en-US" dirty="0"/>
              <a:t>Stay home and self-isolate from others in the household if you feel unwell.</a:t>
            </a:r>
          </a:p>
          <a:p>
            <a:pPr lvl="0"/>
            <a:r>
              <a:rPr lang="en-US" dirty="0"/>
              <a:t>Don't touch your eyes, nose, or mouth if your hands are not clean.</a:t>
            </a:r>
          </a:p>
          <a:p>
            <a:pPr lvl="0"/>
            <a:r>
              <a:rPr lang="en-GB" dirty="0"/>
              <a:t>Frequently wash your hands with soap and water for at least 20 seconds. When soap and running water are unavailable, use an alcohol-based hand rub with at least 60% alcohol. Always wash hands that are visibly soiled.</a:t>
            </a:r>
            <a:endParaRPr lang="en-US" dirty="0"/>
          </a:p>
          <a:p>
            <a:pPr lvl="0"/>
            <a:r>
              <a:rPr lang="en-GB" dirty="0"/>
              <a:t>Practice good respiratory etiquette, including covering coughs and sneezes.</a:t>
            </a:r>
            <a:endParaRPr lang="en-US" dirty="0"/>
          </a:p>
          <a:p>
            <a:pPr lvl="0"/>
            <a:r>
              <a:rPr lang="en-GB" dirty="0"/>
              <a:t>Recognize personal risk factors. </a:t>
            </a:r>
            <a:r>
              <a:rPr lang="en-GB" u="sng" dirty="0">
                <a:hlinkClick r:id="rId2" tooltip="According to U.S. Centers for Disease Control and Prevention (CDC)"/>
              </a:rPr>
              <a:t>According to U.S. Centers for Disease Control and Prevention (CDC)</a:t>
            </a:r>
            <a:r>
              <a:rPr lang="en-GB" dirty="0"/>
              <a:t>, certain people, including older adults and those with underlying conditions such as heart or lung disease or diabetes, are at higher risk for developing more serious complications from COVID-19.</a:t>
            </a:r>
            <a:endParaRPr lang="en-US" dirty="0"/>
          </a:p>
          <a:p>
            <a:endParaRPr lang="en-US" dirty="0"/>
          </a:p>
        </p:txBody>
      </p:sp>
    </p:spTree>
    <p:extLst>
      <p:ext uri="{BB962C8B-B14F-4D97-AF65-F5344CB8AC3E}">
        <p14:creationId xmlns:p14="http://schemas.microsoft.com/office/powerpoint/2010/main" val="2243722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8C553D-98F8-BD4D-80D6-26D05C12943B}"/>
              </a:ext>
            </a:extLst>
          </p:cNvPr>
          <p:cNvSpPr>
            <a:spLocks noGrp="1"/>
          </p:cNvSpPr>
          <p:nvPr>
            <p:ph idx="1"/>
          </p:nvPr>
        </p:nvSpPr>
        <p:spPr>
          <a:xfrm>
            <a:off x="3450773" y="1827678"/>
            <a:ext cx="24468640" cy="5805031"/>
          </a:xfrm>
        </p:spPr>
        <p:txBody>
          <a:bodyPr/>
          <a:lstStyle/>
          <a:p>
            <a:endParaRPr lang="en-US" dirty="0"/>
          </a:p>
        </p:txBody>
      </p:sp>
      <p:sp>
        <p:nvSpPr>
          <p:cNvPr id="4" name="Rectangle 2">
            <a:extLst>
              <a:ext uri="{FF2B5EF4-FFF2-40B4-BE49-F238E27FC236}">
                <a16:creationId xmlns:a16="http://schemas.microsoft.com/office/drawing/2014/main" id="{1CD30606-C0D7-A746-8869-6C6F3483658C}"/>
              </a:ext>
            </a:extLst>
          </p:cNvPr>
          <p:cNvSpPr>
            <a:spLocks noChangeArrowheads="1"/>
          </p:cNvSpPr>
          <p:nvPr/>
        </p:nvSpPr>
        <p:spPr bwMode="auto">
          <a:xfrm>
            <a:off x="2612573" y="2053"/>
            <a:ext cx="2836943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5121" name="Picture 12" descr="/var/folders/9h/_tms9fy55hj0jfkqb2w8_w440000gn/T/com.microsoft.Word/WebArchiveCopyPasteTempFiles/2Q==">
            <a:extLst>
              <a:ext uri="{FF2B5EF4-FFF2-40B4-BE49-F238E27FC236}">
                <a16:creationId xmlns:a16="http://schemas.microsoft.com/office/drawing/2014/main" id="{A4837219-F671-F348-8B5C-A1ED0A7F7B1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612572" y="234778"/>
            <a:ext cx="6412675" cy="6351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287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3727D8-5A6F-884B-B04B-345C75DC5711}"/>
              </a:ext>
            </a:extLst>
          </p:cNvPr>
          <p:cNvSpPr>
            <a:spLocks noGrp="1"/>
          </p:cNvSpPr>
          <p:nvPr>
            <p:ph idx="1"/>
          </p:nvPr>
        </p:nvSpPr>
        <p:spPr>
          <a:xfrm>
            <a:off x="368134" y="368135"/>
            <a:ext cx="11590317" cy="6198920"/>
          </a:xfrm>
        </p:spPr>
        <p:txBody>
          <a:bodyPr>
            <a:normAutofit/>
          </a:bodyPr>
          <a:lstStyle/>
          <a:p>
            <a:pPr lvl="0"/>
            <a:r>
              <a:rPr lang="en-GB" b="1" u="sng" dirty="0"/>
              <a:t>LITERATURE REVIEW</a:t>
            </a:r>
            <a:endParaRPr lang="en-US" b="1" dirty="0"/>
          </a:p>
          <a:p>
            <a:pPr lvl="1"/>
            <a:r>
              <a:rPr lang="en-GB" b="1" u="sng" dirty="0"/>
              <a:t>ENVIRONMENTAL HEALTH</a:t>
            </a:r>
            <a:endParaRPr lang="en-US" sz="2000" b="1" dirty="0"/>
          </a:p>
          <a:p>
            <a:r>
              <a:rPr lang="en-GB" dirty="0"/>
              <a:t>Environmental health is the branch of </a:t>
            </a:r>
            <a:r>
              <a:rPr lang="en-GB" u="sng" dirty="0">
                <a:hlinkClick r:id="rId2" tooltip="Public health"/>
              </a:rPr>
              <a:t>public health</a:t>
            </a:r>
            <a:r>
              <a:rPr lang="en-GB" dirty="0"/>
              <a:t> concerned with all aspects of the </a:t>
            </a:r>
            <a:r>
              <a:rPr lang="en-GB" u="sng" dirty="0">
                <a:hlinkClick r:id="rId3" tooltip="Natural environment"/>
              </a:rPr>
              <a:t>natural</a:t>
            </a:r>
            <a:r>
              <a:rPr lang="en-GB" dirty="0"/>
              <a:t> and </a:t>
            </a:r>
            <a:r>
              <a:rPr lang="en-GB" u="sng" dirty="0">
                <a:hlinkClick r:id="rId4" tooltip="Built environment"/>
              </a:rPr>
              <a:t>built environment</a:t>
            </a:r>
            <a:r>
              <a:rPr lang="en-GB" dirty="0"/>
              <a:t> affecting human health. Environmental health is focused on the natural and built environments for the benefit of human health. The major sub disciplines of environmental health are: </a:t>
            </a:r>
            <a:r>
              <a:rPr lang="en-GB" u="sng" dirty="0">
                <a:hlinkClick r:id="rId5" tooltip="Environmental science"/>
              </a:rPr>
              <a:t>environmental science</a:t>
            </a:r>
            <a:r>
              <a:rPr lang="en-GB" dirty="0"/>
              <a:t>; environmental and occupational medicine, </a:t>
            </a:r>
            <a:r>
              <a:rPr lang="en-GB" u="sng" dirty="0">
                <a:hlinkClick r:id="rId6" tooltip="Toxicology"/>
              </a:rPr>
              <a:t>toxicology</a:t>
            </a:r>
            <a:r>
              <a:rPr lang="en-GB" dirty="0"/>
              <a:t> and </a:t>
            </a:r>
            <a:r>
              <a:rPr lang="en-GB" u="sng" dirty="0">
                <a:hlinkClick r:id="rId7" tooltip="Epidemiology"/>
              </a:rPr>
              <a:t>epidemiology</a:t>
            </a:r>
            <a:r>
              <a:rPr lang="en-GB" dirty="0"/>
              <a:t>.</a:t>
            </a:r>
            <a:endParaRPr lang="en-US" dirty="0"/>
          </a:p>
          <a:p>
            <a:r>
              <a:rPr lang="en-GB" dirty="0"/>
              <a:t>Five basic disciplines generally contribute to the field of environmental health: environmental epidemiology, toxicology, exposure science, environmental engineering, and environmental law. Each of these disciplines contributes different information to describe problems and solutions in environmental health, but there is some overlap among them.</a:t>
            </a:r>
            <a:endParaRPr lang="en-US" dirty="0"/>
          </a:p>
          <a:p>
            <a:pPr lvl="0"/>
            <a:r>
              <a:rPr lang="en-US" b="1" dirty="0"/>
              <a:t>Environmental epidemiology</a:t>
            </a:r>
            <a:r>
              <a:rPr lang="en-US" dirty="0"/>
              <a:t> is a branch of </a:t>
            </a:r>
            <a:r>
              <a:rPr lang="en-US" u="sng" dirty="0">
                <a:hlinkClick r:id="rId7" tooltip="Epidemiology"/>
              </a:rPr>
              <a:t>epidemiology</a:t>
            </a:r>
            <a:r>
              <a:rPr lang="en-US" dirty="0"/>
              <a:t> concerned with determining how environmental exposures impact human health.</a:t>
            </a:r>
            <a:r>
              <a:rPr lang="en-US" u="sng" baseline="30000" dirty="0">
                <a:hlinkClick r:id="rId8"/>
              </a:rPr>
              <a:t>[2]</a:t>
            </a:r>
            <a:r>
              <a:rPr lang="en-US" dirty="0"/>
              <a:t> This field seeks to understand how various external risk factors may predispose to or protect against disease, illness, injury, developmental abnormalities, or death. These factors may be naturally occurring or may be introduced into environments where people live, work, and play.</a:t>
            </a:r>
          </a:p>
          <a:p>
            <a:endParaRPr lang="en-US" dirty="0"/>
          </a:p>
        </p:txBody>
      </p:sp>
    </p:spTree>
    <p:extLst>
      <p:ext uri="{BB962C8B-B14F-4D97-AF65-F5344CB8AC3E}">
        <p14:creationId xmlns:p14="http://schemas.microsoft.com/office/powerpoint/2010/main" val="1683849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B5CB24-E554-1342-BC0B-C6ED2B28A4BC}"/>
              </a:ext>
            </a:extLst>
          </p:cNvPr>
          <p:cNvSpPr>
            <a:spLocks noGrp="1"/>
          </p:cNvSpPr>
          <p:nvPr>
            <p:ph idx="1"/>
          </p:nvPr>
        </p:nvSpPr>
        <p:spPr>
          <a:xfrm>
            <a:off x="2593768" y="2275584"/>
            <a:ext cx="26523077" cy="8006316"/>
          </a:xfrm>
        </p:spPr>
        <p:txBody>
          <a:bodyPr/>
          <a:lstStyle/>
          <a:p>
            <a:endParaRPr lang="en-US" dirty="0"/>
          </a:p>
        </p:txBody>
      </p:sp>
      <p:sp>
        <p:nvSpPr>
          <p:cNvPr id="4" name="Rectangle 2">
            <a:extLst>
              <a:ext uri="{FF2B5EF4-FFF2-40B4-BE49-F238E27FC236}">
                <a16:creationId xmlns:a16="http://schemas.microsoft.com/office/drawing/2014/main" id="{25BD1EC2-A70D-D84C-8B03-C08D05DE0A6E}"/>
              </a:ext>
            </a:extLst>
          </p:cNvPr>
          <p:cNvSpPr>
            <a:spLocks noChangeArrowheads="1"/>
          </p:cNvSpPr>
          <p:nvPr/>
        </p:nvSpPr>
        <p:spPr bwMode="auto">
          <a:xfrm>
            <a:off x="1755568" y="449958"/>
            <a:ext cx="307513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6145" name="Picture 13" descr="/var/folders/9h/_tms9fy55hj0jfkqb2w8_w440000gn/T/com.microsoft.Word/WebArchiveCopyPasteTempFiles/Z">
            <a:extLst>
              <a:ext uri="{FF2B5EF4-FFF2-40B4-BE49-F238E27FC236}">
                <a16:creationId xmlns:a16="http://schemas.microsoft.com/office/drawing/2014/main" id="{05973F23-E62B-0940-9C3B-09A28B45971B}"/>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755569" y="449959"/>
            <a:ext cx="8680862" cy="5958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320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2B48D6-9395-1A44-B178-59044995413C}"/>
              </a:ext>
            </a:extLst>
          </p:cNvPr>
          <p:cNvSpPr>
            <a:spLocks noGrp="1"/>
          </p:cNvSpPr>
          <p:nvPr>
            <p:ph idx="1"/>
          </p:nvPr>
        </p:nvSpPr>
        <p:spPr/>
        <p:txBody>
          <a:bodyPr/>
          <a:lstStyle/>
          <a:p>
            <a:r>
              <a:rPr lang="en-GB" b="1" dirty="0"/>
              <a:t>Figure 3:Air pollution is an example of an exposure that has been linked with negative health outcomes.</a:t>
            </a:r>
            <a:endParaRPr lang="en-US" b="1" dirty="0"/>
          </a:p>
          <a:p>
            <a:pPr lvl="0"/>
            <a:r>
              <a:rPr lang="en-GB" b="1" dirty="0"/>
              <a:t>Toxicology</a:t>
            </a:r>
            <a:r>
              <a:rPr lang="en-GB" dirty="0"/>
              <a:t> studies how environmental exposures lead to specific health outcomes, generally in animals, as a means to understand possible health outcomes in humans. Toxicology has the advantage of being able to conduct randomized controlled trials and other experimental studies because they can use animal subjects.</a:t>
            </a:r>
            <a:endParaRPr lang="en-US" dirty="0"/>
          </a:p>
          <a:p>
            <a:r>
              <a:rPr lang="en-US" dirty="0"/>
              <a:t> </a:t>
            </a:r>
          </a:p>
          <a:p>
            <a:pPr marL="0" indent="0">
              <a:buNone/>
            </a:pPr>
            <a:endParaRPr lang="en-US" dirty="0"/>
          </a:p>
        </p:txBody>
      </p:sp>
    </p:spTree>
    <p:extLst>
      <p:ext uri="{BB962C8B-B14F-4D97-AF65-F5344CB8AC3E}">
        <p14:creationId xmlns:p14="http://schemas.microsoft.com/office/powerpoint/2010/main" val="2196002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7653B8-E6CF-4344-88FA-D37C393F4709}"/>
              </a:ext>
            </a:extLst>
          </p:cNvPr>
          <p:cNvSpPr>
            <a:spLocks noGrp="1"/>
          </p:cNvSpPr>
          <p:nvPr>
            <p:ph idx="1"/>
          </p:nvPr>
        </p:nvSpPr>
        <p:spPr>
          <a:xfrm>
            <a:off x="3308266" y="1926564"/>
            <a:ext cx="24865981" cy="6654721"/>
          </a:xfrm>
        </p:spPr>
        <p:txBody>
          <a:bodyPr/>
          <a:lstStyle/>
          <a:p>
            <a:endParaRPr lang="en-US" dirty="0"/>
          </a:p>
        </p:txBody>
      </p:sp>
      <p:sp>
        <p:nvSpPr>
          <p:cNvPr id="4" name="Rectangle 2">
            <a:extLst>
              <a:ext uri="{FF2B5EF4-FFF2-40B4-BE49-F238E27FC236}">
                <a16:creationId xmlns:a16="http://schemas.microsoft.com/office/drawing/2014/main" id="{9B3A5C16-D9EA-EA44-89F8-D0C0290C7CDC}"/>
              </a:ext>
            </a:extLst>
          </p:cNvPr>
          <p:cNvSpPr>
            <a:spLocks noChangeArrowheads="1"/>
          </p:cNvSpPr>
          <p:nvPr/>
        </p:nvSpPr>
        <p:spPr bwMode="auto">
          <a:xfrm>
            <a:off x="2470066" y="100939"/>
            <a:ext cx="2883012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7169" name="Picture 14" descr="/var/folders/9h/_tms9fy55hj0jfkqb2w8_w440000gn/T/com.microsoft.Word/WebArchiveCopyPasteTempFiles/images?q=tbn%3AANd9GcS88eugyL6VNpLmXJBgFG5CGLRtDN9SDuVVjDTWByjkGM-rCUiE&amp;usqp=CAU">
            <a:extLst>
              <a:ext uri="{FF2B5EF4-FFF2-40B4-BE49-F238E27FC236}">
                <a16:creationId xmlns:a16="http://schemas.microsoft.com/office/drawing/2014/main" id="{D49A86FF-A93B-B741-89A3-B756F0FF1EC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470067" y="100940"/>
            <a:ext cx="6757060" cy="6757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4839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18E144-A759-5842-B009-62CBD94E25BC}"/>
              </a:ext>
            </a:extLst>
          </p:cNvPr>
          <p:cNvSpPr>
            <a:spLocks noGrp="1"/>
          </p:cNvSpPr>
          <p:nvPr>
            <p:ph idx="1"/>
          </p:nvPr>
        </p:nvSpPr>
        <p:spPr/>
        <p:txBody>
          <a:bodyPr/>
          <a:lstStyle/>
          <a:p>
            <a:r>
              <a:rPr lang="en-GB" b="1" dirty="0"/>
              <a:t>Exposure science</a:t>
            </a:r>
            <a:r>
              <a:rPr lang="en-GB" dirty="0"/>
              <a:t> studies human exposure to environmental contaminants by both identifying and quantifying exposures. Exposure science can be used to support environmental epidemiology by better describing environmental exposures that may lead to a particular health outcome, identify common exposures whose health outcomes may be better understood through a toxicology study. </a:t>
            </a:r>
            <a:endParaRPr lang="en-US" dirty="0"/>
          </a:p>
          <a:p>
            <a:endParaRPr lang="en-US" dirty="0"/>
          </a:p>
        </p:txBody>
      </p:sp>
    </p:spTree>
    <p:extLst>
      <p:ext uri="{BB962C8B-B14F-4D97-AF65-F5344CB8AC3E}">
        <p14:creationId xmlns:p14="http://schemas.microsoft.com/office/powerpoint/2010/main" val="846428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FBD068-8E83-5A44-B3A4-9986DAE14AC7}"/>
              </a:ext>
            </a:extLst>
          </p:cNvPr>
          <p:cNvSpPr>
            <a:spLocks noGrp="1"/>
          </p:cNvSpPr>
          <p:nvPr>
            <p:ph idx="1"/>
          </p:nvPr>
        </p:nvSpPr>
        <p:spPr>
          <a:xfrm>
            <a:off x="3284516" y="1825626"/>
            <a:ext cx="24647473" cy="6202634"/>
          </a:xfrm>
        </p:spPr>
        <p:txBody>
          <a:bodyPr/>
          <a:lstStyle/>
          <a:p>
            <a:endParaRPr lang="en-US" dirty="0"/>
          </a:p>
        </p:txBody>
      </p:sp>
      <p:sp>
        <p:nvSpPr>
          <p:cNvPr id="4" name="Rectangle 2">
            <a:extLst>
              <a:ext uri="{FF2B5EF4-FFF2-40B4-BE49-F238E27FC236}">
                <a16:creationId xmlns:a16="http://schemas.microsoft.com/office/drawing/2014/main" id="{E3527F4F-4A03-2041-9E7D-8AEA7BFC6349}"/>
              </a:ext>
            </a:extLst>
          </p:cNvPr>
          <p:cNvSpPr>
            <a:spLocks noChangeArrowheads="1"/>
          </p:cNvSpPr>
          <p:nvPr/>
        </p:nvSpPr>
        <p:spPr bwMode="auto">
          <a:xfrm>
            <a:off x="2446316" y="0"/>
            <a:ext cx="2857678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8193" name="Picture 15" descr="Exposure Science Film Hackathon - Home | Facebook">
            <a:extLst>
              <a:ext uri="{FF2B5EF4-FFF2-40B4-BE49-F238E27FC236}">
                <a16:creationId xmlns:a16="http://schemas.microsoft.com/office/drawing/2014/main" id="{50185F16-C2BF-8C40-BDB1-AD0EAFD52B4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446316" y="0"/>
            <a:ext cx="6697683" cy="6697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293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91E98E-52BF-CE4B-92F1-6685FD7488C9}"/>
              </a:ext>
            </a:extLst>
          </p:cNvPr>
          <p:cNvSpPr>
            <a:spLocks noGrp="1"/>
          </p:cNvSpPr>
          <p:nvPr>
            <p:ph idx="1"/>
          </p:nvPr>
        </p:nvSpPr>
        <p:spPr/>
        <p:txBody>
          <a:bodyPr/>
          <a:lstStyle/>
          <a:p>
            <a:r>
              <a:rPr lang="en-GB" dirty="0"/>
              <a:t>Environmental engineering applies scientific and engineering principles for protection of human populations from the effects of adverse environmental factors; protection of environments from potentially deleterious effects of natural and human activities; and general improvement of environmental quality.</a:t>
            </a:r>
            <a:endParaRPr lang="en-US" dirty="0"/>
          </a:p>
          <a:p>
            <a:endParaRPr lang="en-US" dirty="0"/>
          </a:p>
        </p:txBody>
      </p:sp>
    </p:spTree>
    <p:extLst>
      <p:ext uri="{BB962C8B-B14F-4D97-AF65-F5344CB8AC3E}">
        <p14:creationId xmlns:p14="http://schemas.microsoft.com/office/powerpoint/2010/main" val="3018962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1E5229-5E5F-9247-A178-7B4704AB677F}"/>
              </a:ext>
            </a:extLst>
          </p:cNvPr>
          <p:cNvSpPr>
            <a:spLocks noGrp="1"/>
          </p:cNvSpPr>
          <p:nvPr>
            <p:ph idx="1"/>
          </p:nvPr>
        </p:nvSpPr>
        <p:spPr>
          <a:xfrm>
            <a:off x="816769" y="100013"/>
            <a:ext cx="10558461" cy="6600825"/>
          </a:xfrm>
        </p:spPr>
        <p:txBody>
          <a:bodyPr>
            <a:noAutofit/>
          </a:bodyPr>
          <a:lstStyle/>
          <a:p>
            <a:r>
              <a:rPr lang="en-GB" sz="4000" b="1" dirty="0"/>
              <a:t>SUBMITTED TO</a:t>
            </a:r>
            <a:endParaRPr lang="en-US" sz="4000" dirty="0"/>
          </a:p>
          <a:p>
            <a:r>
              <a:rPr lang="en-GB" sz="4000" b="1" dirty="0"/>
              <a:t> </a:t>
            </a:r>
            <a:endParaRPr lang="en-US" sz="4000" dirty="0"/>
          </a:p>
          <a:p>
            <a:r>
              <a:rPr lang="en-GB" sz="4000" b="1" dirty="0"/>
              <a:t>THE DEPARTMENT OF ELECTRICAL ELECTRONICS ENGINEERING</a:t>
            </a:r>
            <a:endParaRPr lang="en-US" sz="4000" dirty="0"/>
          </a:p>
          <a:p>
            <a:r>
              <a:rPr lang="en-GB" sz="4000" b="1" dirty="0"/>
              <a:t> </a:t>
            </a:r>
            <a:endParaRPr lang="en-US" sz="4000" dirty="0"/>
          </a:p>
          <a:p>
            <a:r>
              <a:rPr lang="en-GB" sz="4000" b="1" dirty="0"/>
              <a:t>COLLEGE OF ENGINEERING,</a:t>
            </a:r>
            <a:endParaRPr lang="en-US" sz="4000" dirty="0"/>
          </a:p>
          <a:p>
            <a:r>
              <a:rPr lang="en-GB" sz="4000" b="1" dirty="0"/>
              <a:t> </a:t>
            </a:r>
            <a:endParaRPr lang="en-US" sz="4000" dirty="0"/>
          </a:p>
          <a:p>
            <a:r>
              <a:rPr lang="en-GB" sz="4000" b="1" dirty="0"/>
              <a:t>AFE BABALOLA UNIVERSITY, ADO-EKITI, EKITI STATE, NIGERIA</a:t>
            </a:r>
            <a:endParaRPr lang="en-US" sz="4000" dirty="0"/>
          </a:p>
        </p:txBody>
      </p:sp>
    </p:spTree>
    <p:extLst>
      <p:ext uri="{BB962C8B-B14F-4D97-AF65-F5344CB8AC3E}">
        <p14:creationId xmlns:p14="http://schemas.microsoft.com/office/powerpoint/2010/main" val="4049316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1092B0-C75F-9B49-A8CE-046D21BDF7E9}"/>
              </a:ext>
            </a:extLst>
          </p:cNvPr>
          <p:cNvSpPr>
            <a:spLocks noGrp="1"/>
          </p:cNvSpPr>
          <p:nvPr>
            <p:ph idx="1"/>
          </p:nvPr>
        </p:nvSpPr>
        <p:spPr>
          <a:xfrm>
            <a:off x="2510642" y="2737515"/>
            <a:ext cx="24664690" cy="10111769"/>
          </a:xfrm>
        </p:spPr>
        <p:txBody>
          <a:bodyPr/>
          <a:lstStyle/>
          <a:p>
            <a:endParaRPr lang="en-US" dirty="0"/>
          </a:p>
        </p:txBody>
      </p:sp>
      <p:sp>
        <p:nvSpPr>
          <p:cNvPr id="4" name="Rectangle 2">
            <a:extLst>
              <a:ext uri="{FF2B5EF4-FFF2-40B4-BE49-F238E27FC236}">
                <a16:creationId xmlns:a16="http://schemas.microsoft.com/office/drawing/2014/main" id="{61C52B55-24CC-3E4B-B020-BFDC4E095168}"/>
              </a:ext>
            </a:extLst>
          </p:cNvPr>
          <p:cNvSpPr>
            <a:spLocks noChangeArrowheads="1"/>
          </p:cNvSpPr>
          <p:nvPr/>
        </p:nvSpPr>
        <p:spPr bwMode="auto">
          <a:xfrm>
            <a:off x="1672442" y="911890"/>
            <a:ext cx="2859674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217" name="Picture 16" descr="Environmental Engineering Images, Stock Photos &amp; Vectors ...">
            <a:extLst>
              <a:ext uri="{FF2B5EF4-FFF2-40B4-BE49-F238E27FC236}">
                <a16:creationId xmlns:a16="http://schemas.microsoft.com/office/drawing/2014/main" id="{D2CDB670-5FDD-9546-B1B3-C8062FE287C0}"/>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672441" y="911891"/>
            <a:ext cx="8847117" cy="5034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806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AB4D57-B596-3B4B-859E-9CA49E307BD1}"/>
              </a:ext>
            </a:extLst>
          </p:cNvPr>
          <p:cNvSpPr>
            <a:spLocks noGrp="1"/>
          </p:cNvSpPr>
          <p:nvPr>
            <p:ph idx="1"/>
          </p:nvPr>
        </p:nvSpPr>
        <p:spPr/>
        <p:txBody>
          <a:bodyPr/>
          <a:lstStyle/>
          <a:p>
            <a:pPr lvl="0"/>
            <a:r>
              <a:rPr lang="en-GB" dirty="0"/>
              <a:t>Engineering law includes the network of treaties, statutes, regulations, common and customary laws addressing the effects of human activity on the natural environment.</a:t>
            </a:r>
            <a:endParaRPr lang="en-US" dirty="0"/>
          </a:p>
          <a:p>
            <a:r>
              <a:rPr lang="en-GB" dirty="0"/>
              <a:t> </a:t>
            </a:r>
            <a:endParaRPr lang="en-US" dirty="0"/>
          </a:p>
          <a:p>
            <a:endParaRPr lang="en-US" dirty="0"/>
          </a:p>
        </p:txBody>
      </p:sp>
    </p:spTree>
    <p:extLst>
      <p:ext uri="{BB962C8B-B14F-4D97-AF65-F5344CB8AC3E}">
        <p14:creationId xmlns:p14="http://schemas.microsoft.com/office/powerpoint/2010/main" val="3772115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ee the source image">
            <a:extLst>
              <a:ext uri="{FF2B5EF4-FFF2-40B4-BE49-F238E27FC236}">
                <a16:creationId xmlns:a16="http://schemas.microsoft.com/office/drawing/2014/main" id="{42EA679D-D3C9-B74E-AB2D-80FE769FC47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9423" y="439387"/>
            <a:ext cx="8253351" cy="6008914"/>
          </a:xfrm>
          <a:prstGeom prst="rect">
            <a:avLst/>
          </a:prstGeom>
          <a:noFill/>
          <a:ln>
            <a:noFill/>
          </a:ln>
        </p:spPr>
      </p:pic>
    </p:spTree>
    <p:extLst>
      <p:ext uri="{BB962C8B-B14F-4D97-AF65-F5344CB8AC3E}">
        <p14:creationId xmlns:p14="http://schemas.microsoft.com/office/powerpoint/2010/main" val="3235964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D7AC03-1628-7649-849F-4A844FA61050}"/>
              </a:ext>
            </a:extLst>
          </p:cNvPr>
          <p:cNvSpPr>
            <a:spLocks noGrp="1"/>
          </p:cNvSpPr>
          <p:nvPr>
            <p:ph idx="1"/>
          </p:nvPr>
        </p:nvSpPr>
        <p:spPr>
          <a:xfrm>
            <a:off x="154379" y="448087"/>
            <a:ext cx="11448803" cy="5798333"/>
          </a:xfrm>
        </p:spPr>
        <p:txBody>
          <a:bodyPr/>
          <a:lstStyle/>
          <a:p>
            <a:pPr lvl="2"/>
            <a:r>
              <a:rPr lang="en-GB" b="1" dirty="0"/>
              <a:t>CONCERNS</a:t>
            </a:r>
            <a:endParaRPr lang="en-US" sz="1800" b="1" dirty="0"/>
          </a:p>
          <a:p>
            <a:r>
              <a:rPr lang="en-GB" dirty="0"/>
              <a:t>Environmental health addresses all human-health-related aspects of the natural environment and the built environment. Environmental health concerns include: </a:t>
            </a:r>
            <a:endParaRPr lang="en-US" dirty="0"/>
          </a:p>
          <a:p>
            <a:pPr lvl="0"/>
            <a:r>
              <a:rPr lang="en-GB" dirty="0"/>
              <a:t>Air quality, including both ambient outdoor air and indoor air quality, which also comprises concerns about environmental tobacco smoke.</a:t>
            </a:r>
            <a:endParaRPr lang="en-US" dirty="0"/>
          </a:p>
          <a:p>
            <a:pPr lvl="0"/>
            <a:r>
              <a:rPr lang="en-GB" dirty="0"/>
              <a:t>Biosafety</a:t>
            </a:r>
            <a:endParaRPr lang="en-US" dirty="0"/>
          </a:p>
          <a:p>
            <a:pPr lvl="0"/>
            <a:r>
              <a:rPr lang="en-GB" dirty="0"/>
              <a:t>Disaster preparedness and response.</a:t>
            </a:r>
            <a:endParaRPr lang="en-US" dirty="0"/>
          </a:p>
          <a:p>
            <a:pPr lvl="0"/>
            <a:r>
              <a:rPr lang="en-GB" dirty="0"/>
              <a:t>Climate change and its effects on health.</a:t>
            </a:r>
            <a:endParaRPr lang="en-US" dirty="0"/>
          </a:p>
          <a:p>
            <a:endParaRPr lang="en-US" dirty="0"/>
          </a:p>
        </p:txBody>
      </p:sp>
    </p:spTree>
    <p:extLst>
      <p:ext uri="{BB962C8B-B14F-4D97-AF65-F5344CB8AC3E}">
        <p14:creationId xmlns:p14="http://schemas.microsoft.com/office/powerpoint/2010/main" val="186358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F1434D-A92B-F042-A670-D90419A3B2C2}"/>
              </a:ext>
            </a:extLst>
          </p:cNvPr>
          <p:cNvSpPr>
            <a:spLocks noGrp="1"/>
          </p:cNvSpPr>
          <p:nvPr>
            <p:ph idx="1"/>
          </p:nvPr>
        </p:nvSpPr>
        <p:spPr>
          <a:xfrm>
            <a:off x="356259" y="391886"/>
            <a:ext cx="11542815" cy="6466114"/>
          </a:xfrm>
        </p:spPr>
        <p:txBody>
          <a:bodyPr>
            <a:normAutofit/>
          </a:bodyPr>
          <a:lstStyle/>
          <a:p>
            <a:pPr lvl="0"/>
            <a:r>
              <a:rPr lang="en-GB" dirty="0"/>
              <a:t>Environmental racism, wherein certain groups of people can be put at higher risk for environmental hazards, such as air, soil, and water pollution. This often happens due to marginalization, economic and political processes, and ultimately, racism. Environmental racism disproportionately affects different groups globally, however generally the most marginalized groups of any given region/nation.</a:t>
            </a:r>
            <a:endParaRPr lang="en-US" dirty="0"/>
          </a:p>
          <a:p>
            <a:pPr lvl="0"/>
            <a:r>
              <a:rPr lang="en-GB" dirty="0"/>
              <a:t>Food safety, including in agriculture, transportation, food processing, wholesale and retail distribution and sale.</a:t>
            </a:r>
            <a:endParaRPr lang="en-US" dirty="0"/>
          </a:p>
          <a:p>
            <a:pPr lvl="0"/>
            <a:r>
              <a:rPr lang="en-GB" dirty="0"/>
              <a:t>Hazardous materials management, including hazardous waste management, contaminated site remediation, the prevention of leaks from underground storage tanks and the prevention of hazardous materials releases to the environment and responses to emergency situations resulting from such releases.</a:t>
            </a:r>
            <a:endParaRPr lang="en-US" dirty="0"/>
          </a:p>
          <a:p>
            <a:pPr lvl="0"/>
            <a:r>
              <a:rPr lang="en-GB" dirty="0"/>
              <a:t>Housing, including substandard housing abatement and the inspection of jails and prisons.</a:t>
            </a:r>
            <a:endParaRPr lang="en-US" dirty="0"/>
          </a:p>
          <a:p>
            <a:pPr lvl="0"/>
            <a:r>
              <a:rPr lang="en-GB" dirty="0"/>
              <a:t>Childhood lead poisoning prevention.</a:t>
            </a:r>
            <a:endParaRPr lang="en-US" dirty="0"/>
          </a:p>
          <a:p>
            <a:pPr lvl="0"/>
            <a:r>
              <a:rPr lang="en-GB" dirty="0"/>
              <a:t>Land use planning, including smart growth.</a:t>
            </a:r>
            <a:endParaRPr lang="en-US" dirty="0"/>
          </a:p>
          <a:p>
            <a:pPr lvl="0"/>
            <a:r>
              <a:rPr lang="en-GB" dirty="0"/>
              <a:t>Liquid waste disposal, including city waste water treatment plants and on-site waste water disposal systems, such as septic tank systems and chemical toilets.</a:t>
            </a:r>
            <a:endParaRPr lang="en-US" dirty="0"/>
          </a:p>
          <a:p>
            <a:pPr lvl="0"/>
            <a:r>
              <a:rPr lang="en-GB" dirty="0"/>
              <a:t>Medical waste management and disposal.</a:t>
            </a:r>
            <a:endParaRPr lang="en-US" dirty="0"/>
          </a:p>
          <a:p>
            <a:pPr lvl="0"/>
            <a:r>
              <a:rPr lang="en-GB" dirty="0"/>
              <a:t>Noise pollution control.</a:t>
            </a:r>
            <a:endParaRPr lang="en-US" dirty="0"/>
          </a:p>
          <a:p>
            <a:endParaRPr lang="en-US" dirty="0"/>
          </a:p>
        </p:txBody>
      </p:sp>
    </p:spTree>
    <p:extLst>
      <p:ext uri="{BB962C8B-B14F-4D97-AF65-F5344CB8AC3E}">
        <p14:creationId xmlns:p14="http://schemas.microsoft.com/office/powerpoint/2010/main" val="2900400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7DB07A-C278-6F4D-B737-8F89CCC87483}"/>
              </a:ext>
            </a:extLst>
          </p:cNvPr>
          <p:cNvSpPr>
            <a:spLocks noGrp="1"/>
          </p:cNvSpPr>
          <p:nvPr>
            <p:ph idx="1"/>
          </p:nvPr>
        </p:nvSpPr>
        <p:spPr>
          <a:xfrm>
            <a:off x="475013" y="391886"/>
            <a:ext cx="11222181" cy="6175169"/>
          </a:xfrm>
        </p:spPr>
        <p:txBody>
          <a:bodyPr>
            <a:normAutofit/>
          </a:bodyPr>
          <a:lstStyle/>
          <a:p>
            <a:pPr lvl="0"/>
            <a:r>
              <a:rPr lang="en-GB" dirty="0"/>
              <a:t>Environmental racism, wherein certain groups of people can be put at higher risk for environmental hazards, such as air, soil, and water pollution. This often happens due to marginalization, economic and political processes, and ultimately, racism. Environmental racism disproportionately affects different groups globally, however generally the most marginalized groups of any given region/nation.</a:t>
            </a:r>
            <a:endParaRPr lang="en-US" dirty="0"/>
          </a:p>
          <a:p>
            <a:pPr lvl="0"/>
            <a:r>
              <a:rPr lang="en-GB" dirty="0"/>
              <a:t>Food safety, including in agriculture, transportation, food processing, wholesale and retail distribution and sale.</a:t>
            </a:r>
            <a:endParaRPr lang="en-US" dirty="0"/>
          </a:p>
          <a:p>
            <a:pPr lvl="0"/>
            <a:r>
              <a:rPr lang="en-GB" dirty="0"/>
              <a:t>Hazardous materials management, including hazardous waste management, contaminated site remediation, the prevention of leaks from underground storage tanks and the prevention of hazardous materials releases to the environment and responses to emergency situations resulting from such releases.</a:t>
            </a:r>
            <a:endParaRPr lang="en-US" dirty="0"/>
          </a:p>
          <a:p>
            <a:pPr lvl="0"/>
            <a:r>
              <a:rPr lang="en-GB" dirty="0"/>
              <a:t>Housing, including substandard housing abatement and the inspection of jails and prisons.</a:t>
            </a:r>
            <a:endParaRPr lang="en-US" dirty="0"/>
          </a:p>
          <a:p>
            <a:pPr lvl="0"/>
            <a:r>
              <a:rPr lang="en-GB" dirty="0"/>
              <a:t>Childhood lead poisoning prevention.</a:t>
            </a:r>
            <a:endParaRPr lang="en-US" dirty="0"/>
          </a:p>
          <a:p>
            <a:pPr lvl="0"/>
            <a:r>
              <a:rPr lang="en-GB" dirty="0"/>
              <a:t>Land use planning, including smart growth.</a:t>
            </a:r>
            <a:endParaRPr lang="en-US" dirty="0"/>
          </a:p>
          <a:p>
            <a:pPr lvl="0"/>
            <a:r>
              <a:rPr lang="en-GB" dirty="0"/>
              <a:t>Liquid waste disposal, including city waste water treatment plants and on-site waste water disposal systems, such as septic tank systems and chemical toilets.</a:t>
            </a:r>
            <a:endParaRPr lang="en-US" dirty="0"/>
          </a:p>
          <a:p>
            <a:endParaRPr lang="en-US" dirty="0"/>
          </a:p>
        </p:txBody>
      </p:sp>
    </p:spTree>
    <p:extLst>
      <p:ext uri="{BB962C8B-B14F-4D97-AF65-F5344CB8AC3E}">
        <p14:creationId xmlns:p14="http://schemas.microsoft.com/office/powerpoint/2010/main" val="435104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4E5ECE-AFCB-9F44-AE3E-294E01E1BC34}"/>
              </a:ext>
            </a:extLst>
          </p:cNvPr>
          <p:cNvSpPr>
            <a:spLocks noGrp="1"/>
          </p:cNvSpPr>
          <p:nvPr>
            <p:ph idx="1"/>
          </p:nvPr>
        </p:nvSpPr>
        <p:spPr>
          <a:xfrm>
            <a:off x="225631" y="0"/>
            <a:ext cx="11839699" cy="6858000"/>
          </a:xfrm>
        </p:spPr>
        <p:txBody>
          <a:bodyPr>
            <a:normAutofit lnSpcReduction="10000"/>
          </a:bodyPr>
          <a:lstStyle/>
          <a:p>
            <a:r>
              <a:rPr lang="en-GB" dirty="0"/>
              <a:t> </a:t>
            </a:r>
            <a:endParaRPr lang="en-US" sz="2400" dirty="0"/>
          </a:p>
          <a:p>
            <a:pPr lvl="0"/>
            <a:r>
              <a:rPr lang="en-GB" b="1" u="sng" dirty="0"/>
              <a:t>METHODOLOGY</a:t>
            </a:r>
            <a:endParaRPr lang="en-US" b="1" dirty="0"/>
          </a:p>
          <a:p>
            <a:pPr lvl="1"/>
            <a:r>
              <a:rPr lang="en-GB" b="1" u="sng" dirty="0"/>
              <a:t>ENGINEERING STRATEGIES</a:t>
            </a:r>
            <a:endParaRPr lang="en-US" sz="2000" b="1" dirty="0"/>
          </a:p>
          <a:p>
            <a:r>
              <a:rPr lang="en-GB" b="1" dirty="0"/>
              <a:t> </a:t>
            </a:r>
            <a:endParaRPr lang="en-US" dirty="0"/>
          </a:p>
          <a:p>
            <a:r>
              <a:rPr lang="en-GB" dirty="0"/>
              <a:t>The basic strategies in the control of an outbreak are containment and mitigation. Containment may be undertaken in the early stages of the outbreak, including contact tracing and isolating infected individuals to stop the disease from spreading to the rest of the population, other public health interventions on infection control, and therapeutic countermeasures such as vaccinations which may be effective if available. When it becomes apparent that it is no longer possible to contain the spread of the disease, management will then move on to the mitigation stage, in which measures are taken to slow the spread of the disease and mitigate its effects on society and the healthcare system. In reality, containment and mitigation measures may be undertaken simultaneously.</a:t>
            </a:r>
            <a:endParaRPr lang="en-US" dirty="0"/>
          </a:p>
          <a:p>
            <a:r>
              <a:rPr lang="en-GB" dirty="0"/>
              <a:t>Another strategy, suppression, requires more extreme long-term non-pharmaceutical interventions so as to reverse the pandemic by reducing the basic reproduction number to less than 1. The suppression strategy, which includes stringent population-wide social distancing, home isolation of cases, and household quarantine, was undertaken by China during the 2019–20 coronavirus pandemic where entire cities were placed under lockdown, but such strategy carries with it considerable social and economic costs.</a:t>
            </a:r>
            <a:endParaRPr lang="en-US" dirty="0"/>
          </a:p>
          <a:p>
            <a:r>
              <a:rPr lang="en-GB" dirty="0"/>
              <a:t>Some of the engineering strategies employed in this current situation are:</a:t>
            </a:r>
            <a:endParaRPr lang="en-US" dirty="0"/>
          </a:p>
          <a:p>
            <a:r>
              <a:rPr lang="en-GB" b="1" dirty="0"/>
              <a:t> Epidemiology</a:t>
            </a:r>
            <a:r>
              <a:rPr lang="en-GB" dirty="0"/>
              <a:t> is the study and analysis of the distribution (who, when, and where), patterns and </a:t>
            </a:r>
            <a:r>
              <a:rPr lang="en-GB" u="sng" dirty="0">
                <a:hlinkClick r:id="rId2" tooltip="Risk factor"/>
              </a:rPr>
              <a:t>determinants</a:t>
            </a:r>
            <a:r>
              <a:rPr lang="en-GB" dirty="0"/>
              <a:t> of health and disease conditions in defined </a:t>
            </a:r>
            <a:r>
              <a:rPr lang="en-GB" u="sng" dirty="0">
                <a:hlinkClick r:id="rId3" tooltip="Population"/>
              </a:rPr>
              <a:t>populations</a:t>
            </a:r>
            <a:r>
              <a:rPr lang="en-GB" dirty="0"/>
              <a:t>.</a:t>
            </a:r>
            <a:r>
              <a:rPr lang="en-GB" sz="2000" dirty="0"/>
              <a:t> </a:t>
            </a:r>
            <a:r>
              <a:rPr lang="en-GB" dirty="0"/>
              <a:t>Major areas of epidemiological study include disease causation, </a:t>
            </a:r>
            <a:r>
              <a:rPr lang="en-GB" u="sng" dirty="0">
                <a:hlinkClick r:id="rId4" tooltip="Transmission (medicine)"/>
              </a:rPr>
              <a:t>transmission</a:t>
            </a:r>
            <a:r>
              <a:rPr lang="en-GB" dirty="0"/>
              <a:t>, </a:t>
            </a:r>
            <a:r>
              <a:rPr lang="en-GB" u="sng" dirty="0">
                <a:hlinkClick r:id="rId5" tooltip="Outbreak"/>
              </a:rPr>
              <a:t>outbreak</a:t>
            </a:r>
            <a:r>
              <a:rPr lang="en-GB" dirty="0"/>
              <a:t> investigation, </a:t>
            </a:r>
            <a:r>
              <a:rPr lang="en-GB" u="sng" dirty="0">
                <a:hlinkClick r:id="rId6" tooltip="Disease surveillance"/>
              </a:rPr>
              <a:t>disease surveillance</a:t>
            </a:r>
            <a:r>
              <a:rPr lang="en-GB" dirty="0"/>
              <a:t>, </a:t>
            </a:r>
            <a:r>
              <a:rPr lang="en-GB" u="sng" dirty="0">
                <a:hlinkClick r:id="rId7" tooltip="Environmental epidemiology"/>
              </a:rPr>
              <a:t>environmental epidemiology</a:t>
            </a:r>
            <a:r>
              <a:rPr lang="en-GB" dirty="0"/>
              <a:t>, </a:t>
            </a:r>
            <a:r>
              <a:rPr lang="en-GB" u="sng" dirty="0">
                <a:hlinkClick r:id="rId8" tooltip="Forensic epidemiology"/>
              </a:rPr>
              <a:t>forensic epidemiology</a:t>
            </a:r>
            <a:r>
              <a:rPr lang="en-GB" dirty="0"/>
              <a:t>, </a:t>
            </a:r>
            <a:r>
              <a:rPr lang="en-GB" u="sng" dirty="0">
                <a:hlinkClick r:id="rId9" tooltip="Occupational epidemiology"/>
              </a:rPr>
              <a:t>occupational epidemiology</a:t>
            </a:r>
            <a:r>
              <a:rPr lang="en-GB" dirty="0"/>
              <a:t>, </a:t>
            </a:r>
            <a:r>
              <a:rPr lang="en-GB" u="sng" dirty="0">
                <a:hlinkClick r:id="rId10" tooltip="Screening (medicine)"/>
              </a:rPr>
              <a:t>screening</a:t>
            </a:r>
            <a:endParaRPr lang="en-US" dirty="0"/>
          </a:p>
        </p:txBody>
      </p:sp>
    </p:spTree>
    <p:extLst>
      <p:ext uri="{BB962C8B-B14F-4D97-AF65-F5344CB8AC3E}">
        <p14:creationId xmlns:p14="http://schemas.microsoft.com/office/powerpoint/2010/main" val="991839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D42527-F8AF-1F4D-88A1-7788AA1FFD7D}"/>
              </a:ext>
            </a:extLst>
          </p:cNvPr>
          <p:cNvSpPr>
            <a:spLocks noGrp="1"/>
          </p:cNvSpPr>
          <p:nvPr>
            <p:ph idx="1"/>
          </p:nvPr>
        </p:nvSpPr>
        <p:spPr/>
        <p:txBody>
          <a:bodyPr/>
          <a:lstStyle/>
          <a:p>
            <a:r>
              <a:rPr lang="en-GB" dirty="0"/>
              <a:t>of treatment effects such as in </a:t>
            </a:r>
            <a:r>
              <a:rPr lang="en-GB" dirty="0">
                <a:hlinkClick r:id="rId2" tooltip="Clinical trials"/>
              </a:rPr>
              <a:t>clinical trials</a:t>
            </a:r>
            <a:r>
              <a:rPr lang="en-GB" dirty="0"/>
              <a:t>. Epidemiologists rely on other scientific disciplines like </a:t>
            </a:r>
            <a:r>
              <a:rPr lang="en-GB" dirty="0">
                <a:hlinkClick r:id="rId3" tooltip="Biology"/>
              </a:rPr>
              <a:t>biology</a:t>
            </a:r>
            <a:r>
              <a:rPr lang="en-GB" dirty="0"/>
              <a:t> to better understand disease processes, </a:t>
            </a:r>
            <a:r>
              <a:rPr lang="en-GB" dirty="0">
                <a:hlinkClick r:id="rId4" tooltip="Statistics"/>
              </a:rPr>
              <a:t>statistics</a:t>
            </a:r>
            <a:r>
              <a:rPr lang="en-GB" dirty="0"/>
              <a:t> to make efficient use of the data and draw appropriate conclusions, </a:t>
            </a:r>
            <a:r>
              <a:rPr lang="en-GB" dirty="0">
                <a:hlinkClick r:id="rId5" tooltip="Social science"/>
              </a:rPr>
              <a:t>social sciences</a:t>
            </a:r>
            <a:r>
              <a:rPr lang="en-GB" dirty="0"/>
              <a:t> to better understand proximate and distal causes, and </a:t>
            </a:r>
            <a:r>
              <a:rPr lang="en-GB" dirty="0">
                <a:hlinkClick r:id="rId6" tooltip="Engineering"/>
              </a:rPr>
              <a:t>engineering</a:t>
            </a:r>
            <a:r>
              <a:rPr lang="en-GB" dirty="0"/>
              <a:t> for </a:t>
            </a:r>
            <a:r>
              <a:rPr lang="en-GB" dirty="0">
                <a:hlinkClick r:id="rId7" tooltip="Exposure assessment"/>
              </a:rPr>
              <a:t>exposure assessment</a:t>
            </a:r>
            <a:r>
              <a:rPr lang="en-GB" dirty="0"/>
              <a:t>.</a:t>
            </a:r>
            <a:endParaRPr lang="en-US" dirty="0"/>
          </a:p>
          <a:p>
            <a:endParaRPr lang="en-US" dirty="0"/>
          </a:p>
        </p:txBody>
      </p:sp>
    </p:spTree>
    <p:extLst>
      <p:ext uri="{BB962C8B-B14F-4D97-AF65-F5344CB8AC3E}">
        <p14:creationId xmlns:p14="http://schemas.microsoft.com/office/powerpoint/2010/main" val="3478748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ee the source image">
            <a:extLst>
              <a:ext uri="{FF2B5EF4-FFF2-40B4-BE49-F238E27FC236}">
                <a16:creationId xmlns:a16="http://schemas.microsoft.com/office/drawing/2014/main" id="{83C678EE-E5FC-7048-80D3-A60C0690C35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13808" y="1021278"/>
            <a:ext cx="7766462" cy="5272643"/>
          </a:xfrm>
          <a:prstGeom prst="rect">
            <a:avLst/>
          </a:prstGeom>
          <a:noFill/>
          <a:ln>
            <a:noFill/>
          </a:ln>
        </p:spPr>
      </p:pic>
    </p:spTree>
    <p:extLst>
      <p:ext uri="{BB962C8B-B14F-4D97-AF65-F5344CB8AC3E}">
        <p14:creationId xmlns:p14="http://schemas.microsoft.com/office/powerpoint/2010/main" val="979344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8E1E30-F670-CD4B-844E-C7CAE573D71F}"/>
              </a:ext>
            </a:extLst>
          </p:cNvPr>
          <p:cNvSpPr>
            <a:spLocks noGrp="1"/>
          </p:cNvSpPr>
          <p:nvPr>
            <p:ph idx="1"/>
          </p:nvPr>
        </p:nvSpPr>
        <p:spPr>
          <a:xfrm>
            <a:off x="831273" y="403761"/>
            <a:ext cx="10522527" cy="5773202"/>
          </a:xfrm>
        </p:spPr>
        <p:txBody>
          <a:bodyPr>
            <a:normAutofit/>
          </a:bodyPr>
          <a:lstStyle/>
          <a:p>
            <a:r>
              <a:rPr lang="en-GB" b="1" dirty="0"/>
              <a:t> </a:t>
            </a:r>
            <a:endParaRPr lang="en-US" dirty="0"/>
          </a:p>
          <a:p>
            <a:pPr lvl="0"/>
            <a:r>
              <a:rPr lang="en-GB" dirty="0"/>
              <a:t>MANUFACTURING:  </a:t>
            </a:r>
            <a:endParaRPr lang="en-US" dirty="0"/>
          </a:p>
          <a:p>
            <a:r>
              <a:rPr lang="en-GB" dirty="0"/>
              <a:t>Due to capacity limitations in the standard supply chains, some digital manufacturers are printing healthcare material such as nasal swabs and ventilator parts.</a:t>
            </a:r>
            <a:endParaRPr lang="en-US" dirty="0"/>
          </a:p>
          <a:p>
            <a:r>
              <a:rPr lang="en-GB" b="1" dirty="0"/>
              <a:t> </a:t>
            </a:r>
            <a:endParaRPr lang="en-US" dirty="0"/>
          </a:p>
          <a:p>
            <a:pPr lvl="0"/>
            <a:r>
              <a:rPr lang="en-GB" dirty="0"/>
              <a:t>EXPERIMENTAL TESTING: </a:t>
            </a:r>
            <a:endParaRPr lang="en-US" dirty="0"/>
          </a:p>
          <a:p>
            <a:r>
              <a:rPr lang="en-GB" dirty="0"/>
              <a:t>No medications are approved to treat the disease by the WHO although some are recommended by individual national medical authorities. 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endParaRPr lang="en-US" dirty="0"/>
          </a:p>
          <a:p>
            <a:endParaRPr lang="en-US" dirty="0"/>
          </a:p>
        </p:txBody>
      </p:sp>
    </p:spTree>
    <p:extLst>
      <p:ext uri="{BB962C8B-B14F-4D97-AF65-F5344CB8AC3E}">
        <p14:creationId xmlns:p14="http://schemas.microsoft.com/office/powerpoint/2010/main" val="379757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185D1D-76E4-374A-B979-76144CB1EB53}"/>
              </a:ext>
            </a:extLst>
          </p:cNvPr>
          <p:cNvSpPr>
            <a:spLocks noGrp="1"/>
          </p:cNvSpPr>
          <p:nvPr>
            <p:ph idx="1"/>
          </p:nvPr>
        </p:nvSpPr>
        <p:spPr>
          <a:xfrm>
            <a:off x="369870" y="237506"/>
            <a:ext cx="11731086" cy="6412676"/>
          </a:xfrm>
        </p:spPr>
        <p:txBody>
          <a:bodyPr>
            <a:normAutofit/>
          </a:bodyPr>
          <a:lstStyle/>
          <a:p>
            <a:r>
              <a:rPr lang="en-GB" b="1" dirty="0"/>
              <a:t>ABSTRACT</a:t>
            </a:r>
            <a:endParaRPr lang="en-US" b="1" dirty="0"/>
          </a:p>
          <a:p>
            <a:r>
              <a:rPr lang="en-GB" dirty="0"/>
              <a:t>This term paper describes the details of covid-19 and the strategies for handling the pandemic and managing environmental and economic sustainability as the disease endangers the lives and the economic conditions of a country and the control of the virus will come with an enormous economic and social price.</a:t>
            </a:r>
            <a:r>
              <a:rPr lang="en-US" dirty="0"/>
              <a:t> Focusing on pandemic influenza, this chapter approaches the planning for and response to such a major worldwide health event as a complex engineering systems problem. Action-oriented analysis of pandemics requires a broad inclusion of academic disciplines since no one domain can cover a significant fraction of the problem. Numerous research papers and action plans have treated pandemics as purely medical happenings, focusing on hospitals, health care professionals, creation and distribution of vaccines and anti-viral, etc. But human behavior regarding hygiene and social distancing constitutes a first-order partial brake or control of the spread and intensity of infection.</a:t>
            </a:r>
          </a:p>
          <a:p>
            <a:pPr marL="0" indent="0">
              <a:buNone/>
            </a:pPr>
            <a:endParaRPr lang="en-US" dirty="0"/>
          </a:p>
        </p:txBody>
      </p:sp>
    </p:spTree>
    <p:extLst>
      <p:ext uri="{BB962C8B-B14F-4D97-AF65-F5344CB8AC3E}">
        <p14:creationId xmlns:p14="http://schemas.microsoft.com/office/powerpoint/2010/main" val="4182133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E7FA6E-DDD9-D444-9DBE-538A4650DA78}"/>
              </a:ext>
            </a:extLst>
          </p:cNvPr>
          <p:cNvSpPr>
            <a:spLocks noGrp="1"/>
          </p:cNvSpPr>
          <p:nvPr>
            <p:ph idx="1"/>
          </p:nvPr>
        </p:nvSpPr>
        <p:spPr>
          <a:xfrm>
            <a:off x="234778" y="210064"/>
            <a:ext cx="11701849" cy="6647935"/>
          </a:xfrm>
        </p:spPr>
        <p:txBody>
          <a:bodyPr>
            <a:normAutofit/>
          </a:bodyPr>
          <a:lstStyle/>
          <a:p>
            <a:pPr lvl="0"/>
            <a:r>
              <a:rPr lang="en-GB" dirty="0"/>
              <a:t>INFORMATION TECHNOLOGY: </a:t>
            </a:r>
            <a:endParaRPr lang="en-US" dirty="0"/>
          </a:p>
          <a:p>
            <a:r>
              <a:rPr lang="en-GB" dirty="0"/>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If a potential risk is detected, the app not only recommends self-quarantine, it also alerts local health officials. Big data analytics on cell phone data, facial recognition technology, mobile phone tracking and artificial intelligence are used to track infected people and people whom they contacted in South Korea, Taiwan and Singapore. In March 2020, the Israeli government enabled security agencies to track mobile phone data of people supposed to have coronavirus. The measure was taken to enforce quarantine and protect those who may come into contact with infected citizens. </a:t>
            </a:r>
            <a:endParaRPr lang="en-US" dirty="0"/>
          </a:p>
          <a:p>
            <a:r>
              <a:rPr lang="en-GB" dirty="0"/>
              <a:t>Also in March 2020, Deutsche Telekom shared aggregated phone location data with the German federal government agency, Robert Koch Institute, in order to research and prevent the spread of the virus.</a:t>
            </a:r>
            <a:endParaRPr lang="en-US" dirty="0"/>
          </a:p>
          <a:p>
            <a:r>
              <a:rPr lang="en-GB" dirty="0"/>
              <a:t> Russia deployed facial recognition technology to detect quarantine breakers. Italian regional health commissioner Giulio </a:t>
            </a:r>
            <a:r>
              <a:rPr lang="en-GB" dirty="0" err="1"/>
              <a:t>Gallera</a:t>
            </a:r>
            <a:r>
              <a:rPr lang="en-GB" dirty="0"/>
              <a:t> said he has been informed by mobile phone operators that "40% of people are continuing to move around anyway". </a:t>
            </a:r>
            <a:endParaRPr lang="en-US" dirty="0"/>
          </a:p>
          <a:p>
            <a:r>
              <a:rPr lang="en-GB" dirty="0"/>
              <a:t>German government conducted a 48 hours weekend hackathon with more than 42.000 participants. Also the president of Estonia, </a:t>
            </a:r>
            <a:r>
              <a:rPr lang="en-GB" dirty="0" err="1"/>
              <a:t>Kersti</a:t>
            </a:r>
            <a:r>
              <a:rPr lang="en-GB" dirty="0"/>
              <a:t> </a:t>
            </a:r>
            <a:r>
              <a:rPr lang="en-GB" dirty="0" err="1"/>
              <a:t>Kaljulaid</a:t>
            </a:r>
            <a:r>
              <a:rPr lang="en-GB" dirty="0"/>
              <a:t>, made a global call for creative solutions against the spread of coronavirus.</a:t>
            </a:r>
            <a:endParaRPr lang="en-US" dirty="0"/>
          </a:p>
          <a:p>
            <a:endParaRPr lang="en-US" dirty="0"/>
          </a:p>
        </p:txBody>
      </p:sp>
    </p:spTree>
    <p:extLst>
      <p:ext uri="{BB962C8B-B14F-4D97-AF65-F5344CB8AC3E}">
        <p14:creationId xmlns:p14="http://schemas.microsoft.com/office/powerpoint/2010/main" val="2448452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8FEF3E-7986-1E4C-931F-BE1CCA6E3CC3}"/>
              </a:ext>
            </a:extLst>
          </p:cNvPr>
          <p:cNvSpPr>
            <a:spLocks noGrp="1"/>
          </p:cNvSpPr>
          <p:nvPr>
            <p:ph idx="1"/>
          </p:nvPr>
        </p:nvSpPr>
        <p:spPr>
          <a:xfrm>
            <a:off x="247134" y="259492"/>
            <a:ext cx="11726563" cy="6598508"/>
          </a:xfrm>
        </p:spPr>
        <p:txBody>
          <a:bodyPr>
            <a:normAutofit lnSpcReduction="10000"/>
          </a:bodyPr>
          <a:lstStyle/>
          <a:p>
            <a:r>
              <a:rPr lang="en-GB" b="1" dirty="0"/>
              <a:t>CHAPTER FOUR</a:t>
            </a:r>
            <a:endParaRPr lang="en-US" dirty="0"/>
          </a:p>
          <a:p>
            <a:pPr lvl="0"/>
            <a:r>
              <a:rPr lang="en-GB" b="1" dirty="0"/>
              <a:t>RESULTS</a:t>
            </a:r>
            <a:endParaRPr lang="en-US" b="1" dirty="0"/>
          </a:p>
          <a:p>
            <a:pPr lvl="0"/>
            <a:r>
              <a:rPr lang="en-GB" dirty="0"/>
              <a:t>GOOGLE, APPLE NEW CORONA VIRUS TRACKING SYSTEM:</a:t>
            </a:r>
            <a:endParaRPr lang="en-US" dirty="0"/>
          </a:p>
          <a:p>
            <a:r>
              <a:rPr lang="en-GB" dirty="0"/>
              <a:t> Apple and Google have announced they are developing a new system to track the spread of the novel coronavirus, which will help users share data via Bluetooth Low Energy (BLE) transmissions, and other apps approved by health organizations.</a:t>
            </a:r>
            <a:endParaRPr lang="en-US" dirty="0"/>
          </a:p>
          <a:p>
            <a:r>
              <a:rPr lang="en-GB" dirty="0"/>
              <a:t>The new tracking system will use short-range communications via Bluetooth to establish voluntary networks that trace recent contacts and archive extensive data on phones that have been in close proximity to one another, reports The Verge. Apps put out by public health authorities will also have full access to the data, and users who download the apps may report if they have been diagnosed with the COVID-19 illness. The new tracking system will also alert those who downloaded them to check if they've been in close contact with an infected person.</a:t>
            </a:r>
            <a:endParaRPr lang="en-US" dirty="0"/>
          </a:p>
          <a:p>
            <a:r>
              <a:rPr lang="en-GB" b="1" dirty="0"/>
              <a:t> </a:t>
            </a:r>
            <a:endParaRPr lang="en-US" dirty="0"/>
          </a:p>
          <a:p>
            <a:pPr lvl="0"/>
            <a:r>
              <a:rPr lang="en-GB" dirty="0"/>
              <a:t>INNOVATIVE FACE MASK FOR THE HEARING IMPAIRED:  </a:t>
            </a:r>
            <a:endParaRPr lang="en-US" dirty="0"/>
          </a:p>
          <a:p>
            <a:r>
              <a:rPr lang="en-GB" dirty="0"/>
              <a:t>The masks have a transparent section over the mouth for the hearing impaired to read lips. The masks also allow people to see the wearer's facial expressions, which is crucial when using Sign Language.</a:t>
            </a:r>
            <a:endParaRPr lang="en-US" dirty="0"/>
          </a:p>
          <a:p>
            <a:pPr lvl="0"/>
            <a:r>
              <a:rPr lang="en-GB" dirty="0"/>
              <a:t>MECHANICAL VENTILATION: </a:t>
            </a:r>
            <a:endParaRPr lang="en-US" dirty="0"/>
          </a:p>
          <a:p>
            <a:r>
              <a:rPr lang="en-GB" dirty="0"/>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dirty="0"/>
          </a:p>
          <a:p>
            <a:endParaRPr lang="en-US" dirty="0"/>
          </a:p>
        </p:txBody>
      </p:sp>
    </p:spTree>
    <p:extLst>
      <p:ext uri="{BB962C8B-B14F-4D97-AF65-F5344CB8AC3E}">
        <p14:creationId xmlns:p14="http://schemas.microsoft.com/office/powerpoint/2010/main" val="2149432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1600 ICU Ventilator Machine - Local Medical Surgical Machine Form ...">
            <a:hlinkClick r:id="rId2" tgtFrame="&quot;_blank&quot;"/>
            <a:extLst>
              <a:ext uri="{FF2B5EF4-FFF2-40B4-BE49-F238E27FC236}">
                <a16:creationId xmlns:a16="http://schemas.microsoft.com/office/drawing/2014/main" id="{6AAA6B96-D333-2745-839B-16DD82A2688A}"/>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4129881" y="2103438"/>
            <a:ext cx="3932237" cy="3932237"/>
          </a:xfrm>
          <a:prstGeom prst="rect">
            <a:avLst/>
          </a:prstGeom>
          <a:noFill/>
          <a:ln>
            <a:noFill/>
          </a:ln>
        </p:spPr>
      </p:pic>
    </p:spTree>
    <p:extLst>
      <p:ext uri="{BB962C8B-B14F-4D97-AF65-F5344CB8AC3E}">
        <p14:creationId xmlns:p14="http://schemas.microsoft.com/office/powerpoint/2010/main" val="89900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B1AA0-7A0D-7D43-9FD5-E371A5024B3D}"/>
              </a:ext>
            </a:extLst>
          </p:cNvPr>
          <p:cNvSpPr>
            <a:spLocks noGrp="1"/>
          </p:cNvSpPr>
          <p:nvPr>
            <p:ph idx="1"/>
          </p:nvPr>
        </p:nvSpPr>
        <p:spPr>
          <a:xfrm>
            <a:off x="222422" y="222422"/>
            <a:ext cx="11738919" cy="6635578"/>
          </a:xfrm>
        </p:spPr>
        <p:txBody>
          <a:bodyPr>
            <a:normAutofit fontScale="92500" lnSpcReduction="20000"/>
          </a:bodyPr>
          <a:lstStyle/>
          <a:p>
            <a:r>
              <a:rPr lang="en-GB" b="1" dirty="0"/>
              <a:t>CONCLUSION</a:t>
            </a:r>
            <a:endParaRPr lang="en-US" b="1" dirty="0"/>
          </a:p>
          <a:p>
            <a:pPr lvl="0"/>
            <a:r>
              <a:rPr lang="en-GB" b="1" dirty="0"/>
              <a:t>CONCLUSION AND RECOMMENDATION</a:t>
            </a:r>
            <a:endParaRPr lang="en-US" b="1" dirty="0"/>
          </a:p>
          <a:p>
            <a:r>
              <a:rPr lang="en-GB" dirty="0"/>
              <a:t>The study shows the positive impact of quarantine in decreasing the number of confirmed cases, which was effective after about 14 days, alongside the impact of environmental factors in confirmed cases of COVID-19 and the role of regression analysis and binary classification by using artificial intelligence in the investigations. we strongly believe that the above mentioned strategies of engineering in handling the pandemic situation are effectively been carried out to help the victims as well as the rest of the world in taking preventive measures.</a:t>
            </a:r>
            <a:endParaRPr lang="en-US" dirty="0"/>
          </a:p>
          <a:p>
            <a:r>
              <a:rPr lang="en-GB" dirty="0"/>
              <a:t>     </a:t>
            </a:r>
            <a:endParaRPr lang="en-US" dirty="0"/>
          </a:p>
          <a:p>
            <a:pPr lvl="1"/>
            <a:r>
              <a:rPr lang="en-GB" b="1" dirty="0"/>
              <a:t> RECOMMENDATION</a:t>
            </a:r>
            <a:endParaRPr lang="en-US" b="1" dirty="0"/>
          </a:p>
          <a:p>
            <a:r>
              <a:rPr lang="en-GB" dirty="0"/>
              <a:t>With respect to the current situation, I recommend the following:</a:t>
            </a:r>
            <a:endParaRPr lang="en-US" dirty="0"/>
          </a:p>
          <a:p>
            <a:pPr lvl="0"/>
            <a:r>
              <a:rPr lang="en-GB" dirty="0"/>
              <a:t>People should strictly adhere to the WHO instructions and guidance.</a:t>
            </a:r>
            <a:endParaRPr lang="en-US" dirty="0"/>
          </a:p>
          <a:p>
            <a:pPr lvl="0"/>
            <a:r>
              <a:rPr lang="en-GB" dirty="0"/>
              <a:t>People should follow and obey the country’s order and protocols.</a:t>
            </a:r>
            <a:endParaRPr lang="en-US" dirty="0"/>
          </a:p>
          <a:p>
            <a:pPr lvl="0"/>
            <a:r>
              <a:rPr lang="en-GB" dirty="0"/>
              <a:t>Governments in the country should take responsibility and provide for her citizens, especially those with little or no means of provision.   </a:t>
            </a:r>
            <a:endParaRPr lang="en-US" dirty="0"/>
          </a:p>
          <a:p>
            <a:pPr lvl="0"/>
            <a:r>
              <a:rPr lang="en-GB" dirty="0"/>
              <a:t>People should use this medium to be creative and engage in one form of activity (legal) or the other from their various homes.</a:t>
            </a:r>
            <a:endParaRPr lang="en-US" dirty="0"/>
          </a:p>
          <a:p>
            <a:pPr lvl="0"/>
            <a:r>
              <a:rPr lang="en-GB" dirty="0"/>
              <a:t>Provide isolation rooms that are well ventilated (wide open windows that open to the outside, away from other wards with doors closed and preferably with an ante-room. Rooms should provide air flow of at least 160 L/s per patient with at least 12 air exchanges per hour and controlled direction of air flow (air flow should be away from the healthcare worker towards the patient to the outside through the open window. Air should not flow from the patients room into the hallway or other rooms/wards.</a:t>
            </a:r>
            <a:endParaRPr lang="en-US" dirty="0"/>
          </a:p>
          <a:p>
            <a:br>
              <a:rPr lang="en-GB" b="1" dirty="0"/>
            </a:br>
            <a:endParaRPr lang="en-US" dirty="0"/>
          </a:p>
        </p:txBody>
      </p:sp>
    </p:spTree>
    <p:extLst>
      <p:ext uri="{BB962C8B-B14F-4D97-AF65-F5344CB8AC3E}">
        <p14:creationId xmlns:p14="http://schemas.microsoft.com/office/powerpoint/2010/main" val="2291203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DEA2E402-E294-7F4E-9AD8-A6148FD9A613}"/>
              </a:ext>
            </a:extLst>
          </p:cNvPr>
          <p:cNvSpPr>
            <a:spLocks noGrp="1" noChangeArrowheads="1"/>
          </p:cNvSpPr>
          <p:nvPr>
            <p:ph idx="1"/>
          </p:nvPr>
        </p:nvSpPr>
        <p:spPr bwMode="auto">
          <a:xfrm>
            <a:off x="427512" y="3024469"/>
            <a:ext cx="11365675" cy="158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152352"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REFERENCE</a:t>
            </a:r>
            <a:endParaRPr kumimoji="0" lang="en-GB" altLang="en-US" sz="14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corono virus diseas 2019</a:t>
            </a: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(2020, april 10). Retrieved april 10, 2020, from wikipedia: https://en.wikipedia.org/wiki/Coronavirus_disease_2019#Other</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environmental health</a:t>
            </a: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(2020, april 8). Retrieved april 10, 2020, from wikipedia: https://en.wikipedia.org/wiki/Environmental_health</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industry: interesting engineering</a:t>
            </a: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(2020, april 4). Retrieved april 11, 2020, from interesting engineering: https://interestingengineering.com</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pandemic</a:t>
            </a: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(2020, april 11). Retrieved april 11, 2020, from wikipedia: https://en.m.wikipedia.org/wiki/Pandemic</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200" b="0" i="1"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is economic sustainability?</a:t>
            </a: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(n.d.). Retrieved april 10, 2020, from wisegeek: https://www.wisegeek.com</a:t>
            </a:r>
            <a:endParaRPr kumimoji="0" lang="en-GB" altLang="en-US"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78334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7B681C-A0A5-624E-B513-4E1F4C55CD89}"/>
              </a:ext>
            </a:extLst>
          </p:cNvPr>
          <p:cNvSpPr>
            <a:spLocks noGrp="1"/>
          </p:cNvSpPr>
          <p:nvPr>
            <p:ph idx="1"/>
          </p:nvPr>
        </p:nvSpPr>
        <p:spPr/>
        <p:txBody>
          <a:bodyPr/>
          <a:lstStyle/>
          <a:p>
            <a:r>
              <a:rPr lang="en-GB" b="1" dirty="0"/>
              <a:t>ACKNOWLEDGEMENTS</a:t>
            </a:r>
            <a:endParaRPr lang="en-US" b="1" dirty="0"/>
          </a:p>
          <a:p>
            <a:r>
              <a:rPr lang="en-GB" dirty="0"/>
              <a:t>All glory and praise be to the Almighty God for his favour and grace upon my life and for the wisdom, knowledge and understanding he has given to me from onset till now. I would love to acknowledge my parents and family for their support and sacrifices they continually provide. </a:t>
            </a:r>
            <a:endParaRPr lang="en-US" dirty="0"/>
          </a:p>
          <a:p>
            <a:r>
              <a:rPr lang="en-US" dirty="0"/>
              <a:t> </a:t>
            </a:r>
          </a:p>
        </p:txBody>
      </p:sp>
    </p:spTree>
    <p:extLst>
      <p:ext uri="{BB962C8B-B14F-4D97-AF65-F5344CB8AC3E}">
        <p14:creationId xmlns:p14="http://schemas.microsoft.com/office/powerpoint/2010/main" val="101521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5D738DE-BF11-4446-8489-18833F06B0EE}"/>
              </a:ext>
            </a:extLst>
          </p:cNvPr>
          <p:cNvSpPr>
            <a:spLocks noGrp="1" noChangeArrowheads="1"/>
          </p:cNvSpPr>
          <p:nvPr>
            <p:ph idx="1"/>
          </p:nvPr>
        </p:nvSpPr>
        <p:spPr bwMode="auto">
          <a:xfrm>
            <a:off x="349320" y="1047179"/>
            <a:ext cx="11842679"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394325" algn="r"/>
              </a:tabLst>
              <a:defRPr>
                <a:solidFill>
                  <a:schemeClr val="tx1"/>
                </a:solidFill>
                <a:latin typeface="Arial" panose="020B0604020202020204" pitchFamily="34" charset="0"/>
              </a:defRPr>
            </a:lvl1pPr>
            <a:lvl2pPr eaLnBrk="0" fontAlgn="base" hangingPunct="0">
              <a:spcBef>
                <a:spcPct val="0"/>
              </a:spcBef>
              <a:spcAft>
                <a:spcPct val="0"/>
              </a:spcAft>
              <a:tabLst>
                <a:tab pos="5394325" algn="r"/>
              </a:tabLst>
              <a:defRPr>
                <a:solidFill>
                  <a:schemeClr val="tx1"/>
                </a:solidFill>
                <a:latin typeface="Arial" panose="020B0604020202020204" pitchFamily="34" charset="0"/>
              </a:defRPr>
            </a:lvl2pPr>
            <a:lvl3pPr eaLnBrk="0" fontAlgn="base" hangingPunct="0">
              <a:spcBef>
                <a:spcPct val="0"/>
              </a:spcBef>
              <a:spcAft>
                <a:spcPct val="0"/>
              </a:spcAft>
              <a:tabLst>
                <a:tab pos="5394325" algn="r"/>
              </a:tabLst>
              <a:defRPr>
                <a:solidFill>
                  <a:schemeClr val="tx1"/>
                </a:solidFill>
                <a:latin typeface="Arial" panose="020B0604020202020204" pitchFamily="34" charset="0"/>
              </a:defRPr>
            </a:lvl3pPr>
            <a:lvl4pPr eaLnBrk="0" fontAlgn="base" hangingPunct="0">
              <a:spcBef>
                <a:spcPct val="0"/>
              </a:spcBef>
              <a:spcAft>
                <a:spcPct val="0"/>
              </a:spcAft>
              <a:tabLst>
                <a:tab pos="5394325" algn="r"/>
              </a:tabLst>
              <a:defRPr>
                <a:solidFill>
                  <a:schemeClr val="tx1"/>
                </a:solidFill>
                <a:latin typeface="Arial" panose="020B0604020202020204" pitchFamily="34" charset="0"/>
              </a:defRPr>
            </a:lvl4pPr>
            <a:lvl5pPr eaLnBrk="0" fontAlgn="base" hangingPunct="0">
              <a:spcBef>
                <a:spcPct val="0"/>
              </a:spcBef>
              <a:spcAft>
                <a:spcPct val="0"/>
              </a:spcAft>
              <a:tabLst>
                <a:tab pos="5394325" algn="r"/>
              </a:tabLst>
              <a:defRPr>
                <a:solidFill>
                  <a:schemeClr val="tx1"/>
                </a:solidFill>
                <a:latin typeface="Arial" panose="020B0604020202020204" pitchFamily="34" charset="0"/>
              </a:defRPr>
            </a:lvl5pPr>
            <a:lvl6pPr eaLnBrk="0" fontAlgn="base" hangingPunct="0">
              <a:spcBef>
                <a:spcPct val="0"/>
              </a:spcBef>
              <a:spcAft>
                <a:spcPct val="0"/>
              </a:spcAft>
              <a:tabLst>
                <a:tab pos="5394325" algn="r"/>
              </a:tabLst>
              <a:defRPr>
                <a:solidFill>
                  <a:schemeClr val="tx1"/>
                </a:solidFill>
                <a:latin typeface="Arial" panose="020B0604020202020204" pitchFamily="34" charset="0"/>
              </a:defRPr>
            </a:lvl6pPr>
            <a:lvl7pPr eaLnBrk="0" fontAlgn="base" hangingPunct="0">
              <a:spcBef>
                <a:spcPct val="0"/>
              </a:spcBef>
              <a:spcAft>
                <a:spcPct val="0"/>
              </a:spcAft>
              <a:tabLst>
                <a:tab pos="5394325" algn="r"/>
              </a:tabLst>
              <a:defRPr>
                <a:solidFill>
                  <a:schemeClr val="tx1"/>
                </a:solidFill>
                <a:latin typeface="Arial" panose="020B0604020202020204" pitchFamily="34" charset="0"/>
              </a:defRPr>
            </a:lvl7pPr>
            <a:lvl8pPr eaLnBrk="0" fontAlgn="base" hangingPunct="0">
              <a:spcBef>
                <a:spcPct val="0"/>
              </a:spcBef>
              <a:spcAft>
                <a:spcPct val="0"/>
              </a:spcAft>
              <a:tabLst>
                <a:tab pos="5394325" algn="r"/>
              </a:tabLst>
              <a:defRPr>
                <a:solidFill>
                  <a:schemeClr val="tx1"/>
                </a:solidFill>
                <a:latin typeface="Arial" panose="020B0604020202020204" pitchFamily="34" charset="0"/>
              </a:defRPr>
            </a:lvl8pPr>
            <a:lvl9pPr eaLnBrk="0" fontAlgn="base" hangingPunct="0">
              <a:spcBef>
                <a:spcPct val="0"/>
              </a:spcBef>
              <a:spcAft>
                <a:spcPct val="0"/>
              </a:spcAft>
              <a:tabLst>
                <a:tab pos="539432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TABLE OF CONTENTS</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none"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2"/>
              </a:rPr>
              <a:t>CERTIFICATION</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none"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3"/>
              </a:rPr>
              <a:t>ABSTRACT</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4"/>
              </a:rPr>
              <a:t>ACKNOWLEDGEMENTS</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5"/>
              </a:rPr>
              <a:t>LIST OF FIGURES</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6"/>
              </a:rPr>
              <a:t>INTRODUCTION</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7"/>
              </a:rPr>
              <a:t>1.1</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7"/>
              </a:rPr>
              <a:t> WHAT IS CORONA VIRUS (COVID-19)?</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8"/>
              </a:rPr>
              <a:t>1.1.1</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8"/>
              </a:rPr>
              <a:t> SIGNS AND SYMPTOMS</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9"/>
              </a:rPr>
              <a:t>1.1.2</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9"/>
              </a:rPr>
              <a:t> CAUSES AND TRANSMISSION</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0"/>
              </a:rPr>
              <a:t>1.1.3</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0"/>
              </a:rPr>
              <a:t> PREVENTION</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1"/>
              </a:rPr>
              <a:t>2</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1"/>
              </a:rPr>
              <a:t> LITERATURE REVIEW</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2"/>
              </a:rPr>
              <a:t>2.1</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2"/>
              </a:rPr>
              <a:t> ENVIRONMENTAL HEALTH</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3"/>
              </a:rPr>
              <a:t>2.1.1</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3"/>
              </a:rPr>
              <a:t> DISCIPLINES</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4"/>
              </a:rPr>
              <a:t>2.1.2</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4"/>
              </a:rPr>
              <a:t> CONCERNS</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5"/>
              </a:rPr>
              <a:t>2.2</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5"/>
              </a:rPr>
              <a:t> ECONOMIC SUSTAINABILITY</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6"/>
              </a:rPr>
              <a:t>3</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6"/>
              </a:rPr>
              <a:t> METHODOLOGY</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7"/>
              </a:rPr>
              <a:t>3.1</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7"/>
              </a:rPr>
              <a:t> ENGINEERING STRATEGIES</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18"/>
              </a:rPr>
              <a:t>4</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8"/>
              </a:rPr>
              <a:t> RESULTS</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Calibri" panose="020F0502020204030204" pitchFamily="34" charset="0"/>
                <a:hlinkClick r:id="rId19"/>
              </a:rPr>
              <a:t>CONCLUSION</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0"/>
              </a:rPr>
              <a:t>5</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0"/>
              </a:rPr>
              <a:t> CONCLUSION AND RECOMMENDATION</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1"/>
              </a:rPr>
              <a:t>5.1</a:t>
            </a:r>
            <a:r>
              <a:rPr kumimoji="0" lang="en-GB" altLang="en-US" sz="12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1"/>
              </a:rPr>
              <a:t> RECOMMENDATION</a:t>
            </a:r>
            <a:endPar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2"/>
            </a:endParaRPr>
          </a:p>
          <a:p>
            <a:pPr marL="0" marR="0" lvl="0" indent="0" algn="l" defTabSz="914400" rtl="0" eaLnBrk="0" fontAlgn="base" latinLnBrk="0" hangingPunct="0">
              <a:lnSpc>
                <a:spcPct val="100000"/>
              </a:lnSpc>
              <a:spcBef>
                <a:spcPct val="0"/>
              </a:spcBef>
              <a:spcAft>
                <a:spcPct val="0"/>
              </a:spcAft>
              <a:buClrTx/>
              <a:buSzTx/>
              <a:buFontTx/>
              <a:buNone/>
              <a:tabLst>
                <a:tab pos="5394325" algn="r"/>
              </a:tabLst>
            </a:pPr>
            <a:r>
              <a:rPr kumimoji="0" lang="en-GB" altLang="en-US" sz="1200" b="0" i="0" u="sng" strike="noStrike" cap="none" normalizeH="0" baseline="0" dirty="0">
                <a:ln>
                  <a:noFill/>
                </a:ln>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2"/>
              </a:rPr>
              <a:t>6 REFERENCE</a:t>
            </a: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6</a:t>
            </a:r>
            <a:r>
              <a:rPr kumimoji="0" lang="en-GB" altLang="en-US" sz="1000" b="0" i="0" u="none" strike="noStrike" cap="none" normalizeH="0" baseline="0" dirty="0">
                <a:ln>
                  <a:noFill/>
                </a:ln>
                <a:solidFill>
                  <a:schemeClr val="tx1"/>
                </a:solidFill>
                <a:effectLst/>
                <a:latin typeface="Arial" panose="020B0604020202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25656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5972AE-9261-834C-9825-55F603BA33B2}"/>
              </a:ext>
            </a:extLst>
          </p:cNvPr>
          <p:cNvSpPr>
            <a:spLocks noGrp="1"/>
          </p:cNvSpPr>
          <p:nvPr>
            <p:ph idx="1"/>
          </p:nvPr>
        </p:nvSpPr>
        <p:spPr>
          <a:xfrm>
            <a:off x="629392" y="961901"/>
            <a:ext cx="10724408" cy="5215062"/>
          </a:xfrm>
        </p:spPr>
        <p:txBody>
          <a:bodyPr>
            <a:normAutofit/>
          </a:bodyPr>
          <a:lstStyle/>
          <a:p>
            <a:r>
              <a:rPr lang="en-GB" b="1" u="sng" dirty="0"/>
              <a:t>LIST OF FIGURES</a:t>
            </a:r>
            <a:endParaRPr lang="en-US" b="1" dirty="0"/>
          </a:p>
          <a:p>
            <a:r>
              <a:rPr lang="en-GB" u="sng" dirty="0">
                <a:hlinkClick r:id="rId2"/>
              </a:rPr>
              <a:t>Figure 1: corona virus	</a:t>
            </a:r>
            <a:endParaRPr lang="en-US" dirty="0"/>
          </a:p>
          <a:p>
            <a:r>
              <a:rPr lang="en-GB" u="sng" dirty="0">
                <a:hlinkClick r:id="rId3"/>
              </a:rPr>
              <a:t>Figure 2: preventions	</a:t>
            </a:r>
            <a:endParaRPr lang="en-US" dirty="0"/>
          </a:p>
          <a:p>
            <a:r>
              <a:rPr lang="en-GB" u="sng" dirty="0">
                <a:hlinkClick r:id="rId4"/>
              </a:rPr>
              <a:t>Figure 3:Air pollution is an example of an exposure that has been linked with negative health outcomes.	</a:t>
            </a:r>
            <a:endParaRPr lang="en-US" dirty="0"/>
          </a:p>
          <a:p>
            <a:r>
              <a:rPr lang="en-GB" u="sng" dirty="0">
                <a:hlinkClick r:id="rId5"/>
              </a:rPr>
              <a:t>Figure 4: toxicology	</a:t>
            </a:r>
            <a:endParaRPr lang="en-US" dirty="0"/>
          </a:p>
          <a:p>
            <a:r>
              <a:rPr lang="en-GB" u="sng" dirty="0">
                <a:hlinkClick r:id="rId6"/>
              </a:rPr>
              <a:t>Figure 5: Exposure science	</a:t>
            </a:r>
            <a:endParaRPr lang="en-US" dirty="0"/>
          </a:p>
          <a:p>
            <a:r>
              <a:rPr lang="en-GB" u="sng" dirty="0">
                <a:hlinkClick r:id="rId7"/>
              </a:rPr>
              <a:t>Figure 6: Environmental engineering	</a:t>
            </a:r>
            <a:endParaRPr lang="en-US" dirty="0"/>
          </a:p>
          <a:p>
            <a:r>
              <a:rPr lang="en-GB" u="sng" dirty="0">
                <a:hlinkClick r:id="rId8"/>
              </a:rPr>
              <a:t>Figure 7: Engineering law	</a:t>
            </a:r>
            <a:endParaRPr lang="en-US" dirty="0"/>
          </a:p>
          <a:p>
            <a:r>
              <a:rPr lang="en-GB" u="sng" dirty="0">
                <a:hlinkClick r:id="rId9"/>
              </a:rPr>
              <a:t>Figure 8: environmental health	</a:t>
            </a:r>
            <a:endParaRPr lang="en-US" dirty="0"/>
          </a:p>
          <a:p>
            <a:r>
              <a:rPr lang="en-GB" u="sng" dirty="0">
                <a:hlinkClick r:id="rId10"/>
              </a:rPr>
              <a:t>Figure 9:EPIDEMOLOGY	</a:t>
            </a:r>
            <a:endParaRPr lang="en-US" dirty="0"/>
          </a:p>
          <a:p>
            <a:r>
              <a:rPr lang="en-GB" u="sng" dirty="0">
                <a:hlinkClick r:id="rId11"/>
              </a:rPr>
              <a:t>Figure 10: mechanical ventilation	</a:t>
            </a:r>
            <a:endParaRPr lang="en-US" dirty="0"/>
          </a:p>
          <a:p>
            <a:r>
              <a:rPr lang="en-US" dirty="0"/>
              <a:t> </a:t>
            </a:r>
          </a:p>
        </p:txBody>
      </p:sp>
    </p:spTree>
    <p:extLst>
      <p:ext uri="{BB962C8B-B14F-4D97-AF65-F5344CB8AC3E}">
        <p14:creationId xmlns:p14="http://schemas.microsoft.com/office/powerpoint/2010/main" val="83264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AB5901-C787-3D46-98D8-636961BEC3B2}"/>
              </a:ext>
            </a:extLst>
          </p:cNvPr>
          <p:cNvSpPr>
            <a:spLocks noGrp="1"/>
          </p:cNvSpPr>
          <p:nvPr>
            <p:ph idx="1"/>
          </p:nvPr>
        </p:nvSpPr>
        <p:spPr>
          <a:xfrm>
            <a:off x="415635" y="510639"/>
            <a:ext cx="11554691" cy="5973287"/>
          </a:xfrm>
        </p:spPr>
        <p:txBody>
          <a:bodyPr>
            <a:normAutofit/>
          </a:bodyPr>
          <a:lstStyle/>
          <a:p>
            <a:r>
              <a:rPr lang="en-GB" b="1" dirty="0"/>
              <a:t>INTRODUCTION</a:t>
            </a:r>
            <a:endParaRPr lang="en-US" b="1" dirty="0"/>
          </a:p>
          <a:p>
            <a:pPr lvl="1"/>
            <a:r>
              <a:rPr lang="en-GB" b="1" dirty="0"/>
              <a:t>WHAT IS CORONA VIRUS (COVID-19)?</a:t>
            </a:r>
            <a:endParaRPr lang="en-US" sz="2000" b="1" dirty="0"/>
          </a:p>
          <a:p>
            <a:r>
              <a:rPr lang="en-US" dirty="0"/>
              <a:t>Coronavirus disease (COVID-19) is an infectious disease caused by a newly discovered coronavirus.</a:t>
            </a:r>
          </a:p>
          <a:p>
            <a:r>
              <a:rPr lang="en-US" dirty="0"/>
              <a:t>Most people infected with the COVID-19 virus will experience mild to moderate respiratory illness and recover without requiring special treatment.  Older people, and those with underlying medical problems like cardiovascular disease, diabetes, chronic respiratory disease, and cancer are more likely to develop serious illness.</a:t>
            </a:r>
          </a:p>
          <a:p>
            <a:r>
              <a:rPr lang="en-US" dirty="0"/>
              <a:t>The best way to prevent and slow down transmission is be well informed about the COVID-19 virus, the disease it causes and how it spreads. Protect yourself and others from infection by washing your hands or using an alcohol based rub frequently and not touching your face.  </a:t>
            </a:r>
          </a:p>
          <a:p>
            <a:r>
              <a:rPr lang="en-US" dirty="0"/>
              <a:t>The COVID-19 virus spreads primarily through droplets of saliva or discharge from the nose when an infected person coughs or sneezes, so it’s important that you also practice respiratory etiquette (for example, by coughing into a flexed elbow).</a:t>
            </a:r>
          </a:p>
          <a:p>
            <a:r>
              <a:rPr lang="en-US" dirty="0"/>
              <a:t>At this time, there are no specific vaccines or treatments for COVID-19. However, there are many ongoing clinical trials evaluating potential treatments. WHO will continue to provide updated information as soon as clinical findings become available.</a:t>
            </a:r>
          </a:p>
          <a:p>
            <a:r>
              <a:rPr lang="en-US" dirty="0"/>
              <a:t> </a:t>
            </a:r>
          </a:p>
        </p:txBody>
      </p:sp>
    </p:spTree>
    <p:extLst>
      <p:ext uri="{BB962C8B-B14F-4D97-AF65-F5344CB8AC3E}">
        <p14:creationId xmlns:p14="http://schemas.microsoft.com/office/powerpoint/2010/main" val="95874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BFE95B-87CC-954D-AD39-2AEEA3EC2F30}"/>
              </a:ext>
            </a:extLst>
          </p:cNvPr>
          <p:cNvSpPr>
            <a:spLocks noGrp="1"/>
          </p:cNvSpPr>
          <p:nvPr>
            <p:ph idx="1"/>
          </p:nvPr>
        </p:nvSpPr>
        <p:spPr>
          <a:xfrm>
            <a:off x="1676401" y="2502519"/>
            <a:ext cx="23395872" cy="10801652"/>
          </a:xfrm>
        </p:spPr>
        <p:txBody>
          <a:bodyPr/>
          <a:lstStyle/>
          <a:p>
            <a:endParaRPr lang="en-US" dirty="0"/>
          </a:p>
        </p:txBody>
      </p:sp>
      <p:sp>
        <p:nvSpPr>
          <p:cNvPr id="4" name="Rectangle 2">
            <a:extLst>
              <a:ext uri="{FF2B5EF4-FFF2-40B4-BE49-F238E27FC236}">
                <a16:creationId xmlns:a16="http://schemas.microsoft.com/office/drawing/2014/main" id="{A6D6EBF2-259E-EF45-ACC5-21A6ED30BB19}"/>
              </a:ext>
            </a:extLst>
          </p:cNvPr>
          <p:cNvSpPr>
            <a:spLocks noChangeArrowheads="1"/>
          </p:cNvSpPr>
          <p:nvPr/>
        </p:nvSpPr>
        <p:spPr bwMode="auto">
          <a:xfrm>
            <a:off x="838200" y="676893"/>
            <a:ext cx="27125649" cy="70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97" name="Picture 11" descr="/var/folders/9h/_tms9fy55hj0jfkqb2w8_w440000gn/T/com.microsoft.Word/WebArchiveCopyPasteTempFiles/images?q=tbn%3AANd9GcQfAsjGgOvOEnwig4GPZRtwDEVEY5Q8S1bXh1XG-Z6SpClAMG4s&amp;usqp=CAU">
            <a:extLst>
              <a:ext uri="{FF2B5EF4-FFF2-40B4-BE49-F238E27FC236}">
                <a16:creationId xmlns:a16="http://schemas.microsoft.com/office/drawing/2014/main" id="{82310C7D-CF14-6E4E-B7B7-A7EBCD46DB0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367076" y="676893"/>
            <a:ext cx="9457848" cy="5296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524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6CC448-B216-7545-80A4-ECBDEA91C1CD}"/>
              </a:ext>
            </a:extLst>
          </p:cNvPr>
          <p:cNvSpPr>
            <a:spLocks noGrp="1"/>
          </p:cNvSpPr>
          <p:nvPr>
            <p:ph idx="1"/>
          </p:nvPr>
        </p:nvSpPr>
        <p:spPr>
          <a:xfrm>
            <a:off x="570015" y="142504"/>
            <a:ext cx="11162805" cy="6590805"/>
          </a:xfrm>
        </p:spPr>
        <p:txBody>
          <a:bodyPr>
            <a:normAutofit/>
          </a:bodyPr>
          <a:lstStyle/>
          <a:p>
            <a:pPr lvl="2"/>
            <a:r>
              <a:rPr lang="en-GB" b="1" dirty="0"/>
              <a:t>SIGNS AND SYMPTOMS</a:t>
            </a:r>
            <a:endParaRPr lang="en-US" sz="1800" b="1" dirty="0"/>
          </a:p>
          <a:p>
            <a:r>
              <a:rPr lang="en-US" dirty="0"/>
              <a:t>The COVID-19 virus affects different people in different ways.  COVID-19 is a respiratory disease and most infected people will develop mild to moderate symptoms and recover without requiring special treatment.  People who have underlying medical conditions and those over 60 years old have a higher risk of developing severe disease and death.</a:t>
            </a:r>
          </a:p>
          <a:p>
            <a:r>
              <a:rPr lang="en-US" dirty="0"/>
              <a:t>Common symptoms include:</a:t>
            </a:r>
          </a:p>
          <a:p>
            <a:pPr lvl="0"/>
            <a:r>
              <a:rPr lang="en-US" dirty="0"/>
              <a:t>fever</a:t>
            </a:r>
          </a:p>
          <a:p>
            <a:pPr lvl="0"/>
            <a:r>
              <a:rPr lang="en-US" dirty="0"/>
              <a:t>tiredness</a:t>
            </a:r>
          </a:p>
          <a:p>
            <a:pPr lvl="0"/>
            <a:r>
              <a:rPr lang="en-US" dirty="0"/>
              <a:t>dry cough.</a:t>
            </a:r>
          </a:p>
          <a:p>
            <a:r>
              <a:rPr lang="en-US" dirty="0"/>
              <a:t>Other symptoms include:</a:t>
            </a:r>
          </a:p>
          <a:p>
            <a:pPr lvl="0"/>
            <a:r>
              <a:rPr lang="en-US" dirty="0"/>
              <a:t>shortness of breath</a:t>
            </a:r>
          </a:p>
          <a:p>
            <a:pPr lvl="0"/>
            <a:r>
              <a:rPr lang="en-US" dirty="0"/>
              <a:t>aches and pains</a:t>
            </a:r>
          </a:p>
          <a:p>
            <a:pPr lvl="0"/>
            <a:r>
              <a:rPr lang="en-US" dirty="0"/>
              <a:t>sore throat</a:t>
            </a:r>
          </a:p>
          <a:p>
            <a:pPr lvl="0"/>
            <a:r>
              <a:rPr lang="en-US" dirty="0"/>
              <a:t>and very few people will report diarrhea, nausea or a runny nose.</a:t>
            </a:r>
          </a:p>
          <a:p>
            <a:r>
              <a:rPr lang="en-US" dirty="0"/>
              <a:t>People with mild symptoms who are otherwise healthy should self-isolate and contact their medical provider or a COVID-19 information line for advice on testing and referral.</a:t>
            </a:r>
          </a:p>
          <a:p>
            <a:r>
              <a:rPr lang="en-US" dirty="0"/>
              <a:t>People with fever, cough or difficulty breathing should call their doctor and seek medical attention.</a:t>
            </a:r>
          </a:p>
          <a:p>
            <a:endParaRPr lang="en-US" dirty="0"/>
          </a:p>
        </p:txBody>
      </p:sp>
    </p:spTree>
    <p:extLst>
      <p:ext uri="{BB962C8B-B14F-4D97-AF65-F5344CB8AC3E}">
        <p14:creationId xmlns:p14="http://schemas.microsoft.com/office/powerpoint/2010/main" val="1909838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{B75F1EBD-4967-1F47-BE71-5C6DF273EF84}tf10001067</Template>
  <TotalTime>178</TotalTime>
  <Words>3190</Words>
  <Application>Microsoft Macintosh PowerPoint</Application>
  <PresentationFormat>Widescreen</PresentationFormat>
  <Paragraphs>165</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Century Gothic</vt:lpstr>
      <vt:lpstr>Garamond</vt:lpstr>
      <vt:lpstr>Times New Roman</vt:lpstr>
      <vt:lpstr>Savon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7</cp:revision>
  <cp:lastPrinted>2020-04-13T14:05:29Z</cp:lastPrinted>
  <dcterms:created xsi:type="dcterms:W3CDTF">2020-04-13T12:13:04Z</dcterms:created>
  <dcterms:modified xsi:type="dcterms:W3CDTF">2020-04-13T15:42:49Z</dcterms:modified>
</cp:coreProperties>
</file>