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6" r:id="rId6"/>
    <p:sldId id="260" r:id="rId7"/>
    <p:sldId id="261" r:id="rId8"/>
    <p:sldId id="262" r:id="rId9"/>
    <p:sldId id="263" r:id="rId10"/>
    <p:sldId id="264" r:id="rId11"/>
    <p:sldId id="265"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hyperlink" Target="https://en.wikipedia.org/wiki/Job" TargetMode="Externa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Lifetime_employment" TargetMode="External" /><Relationship Id="rId13" Type="http://schemas.openxmlformats.org/officeDocument/2006/relationships/hyperlink" Target="https://en.wikipedia.org/wiki/Termination_of_employment" TargetMode="External" /><Relationship Id="rId3" Type="http://schemas.openxmlformats.org/officeDocument/2006/relationships/hyperlink" Target="https://en.wikipedia.org/wiki/Money" TargetMode="External" /><Relationship Id="rId7" Type="http://schemas.openxmlformats.org/officeDocument/2006/relationships/hyperlink" Target="https://en.wikipedia.org/wiki/Parent" TargetMode="External" /><Relationship Id="rId12" Type="http://schemas.openxmlformats.org/officeDocument/2006/relationships/hyperlink" Target="https://en.wikipedia.org/wiki/Career" TargetMode="External" /><Relationship Id="rId2" Type="http://schemas.openxmlformats.org/officeDocument/2006/relationships/hyperlink" Target="https://en.wikipedia.org/wiki/Person" TargetMode="External" /><Relationship Id="rId1" Type="http://schemas.openxmlformats.org/officeDocument/2006/relationships/slideLayout" Target="../slideLayouts/slideLayout2.xml" /><Relationship Id="rId6" Type="http://schemas.openxmlformats.org/officeDocument/2006/relationships/hyperlink" Target="https://en.wikipedia.org/wiki/Business" TargetMode="External" /><Relationship Id="rId11" Type="http://schemas.openxmlformats.org/officeDocument/2006/relationships/hyperlink" Target="https://en.wikipedia.org/wiki/Profession" TargetMode="External" /><Relationship Id="rId5" Type="http://schemas.openxmlformats.org/officeDocument/2006/relationships/hyperlink" Target="https://en.wikipedia.org/wiki/Volunteering" TargetMode="External" /><Relationship Id="rId10" Type="http://schemas.openxmlformats.org/officeDocument/2006/relationships/hyperlink" Target="https://en.wikipedia.org/wiki/Wage_labour" TargetMode="External" /><Relationship Id="rId4" Type="http://schemas.openxmlformats.org/officeDocument/2006/relationships/hyperlink" Target="https://en.wikipedia.org/wiki/Employee" TargetMode="External" /><Relationship Id="rId9" Type="http://schemas.openxmlformats.org/officeDocument/2006/relationships/hyperlink" Target="https://en.wikipedia.org/wiki/Judge" TargetMode="Externa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B971B31-E4CA-1C42-B009-00BD9F695409}"/>
              </a:ext>
            </a:extLst>
          </p:cNvPr>
          <p:cNvSpPr>
            <a:spLocks noGrp="1"/>
          </p:cNvSpPr>
          <p:nvPr>
            <p:ph type="subTitle" idx="1"/>
          </p:nvPr>
        </p:nvSpPr>
        <p:spPr>
          <a:xfrm>
            <a:off x="2589213" y="4777381"/>
            <a:ext cx="8915399" cy="1126283"/>
          </a:xfrm>
        </p:spPr>
        <p:txBody>
          <a:bodyPr>
            <a:normAutofit/>
          </a:bodyPr>
          <a:lstStyle/>
          <a:p>
            <a:pPr lvl="1"/>
            <a:r>
              <a:rPr lang="en-US"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b="1">
                <a:solidFill>
                  <a:srgbClr val="000000"/>
                </a:solidFill>
                <a:effectLst/>
                <a:latin typeface="Calibri" panose="020F0502020204030204" pitchFamily="34" charset="0"/>
                <a:ea typeface="Calibri" panose="020F0502020204030204" pitchFamily="34" charset="0"/>
                <a:cs typeface="Calibri" panose="020F0502020204030204" pitchFamily="34" charset="0"/>
              </a:rPr>
              <a:t>PREPARED BY</a:t>
            </a:r>
            <a:endParaRPr lang="en-GB">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GB" b="1">
                <a:solidFill>
                  <a:srgbClr val="000000"/>
                </a:solidFill>
                <a:effectLst/>
                <a:latin typeface="Calibri" panose="020F0502020204030204" pitchFamily="34" charset="0"/>
                <a:ea typeface="Calibri" panose="020F0502020204030204" pitchFamily="34" charset="0"/>
                <a:cs typeface="Calibri" panose="020F0502020204030204" pitchFamily="34" charset="0"/>
              </a:rPr>
              <a:t>EZEKWONNA PASCHAL OKWUCHUKWU</a:t>
            </a:r>
            <a:endParaRPr lang="en-GB">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GB" b="1">
                <a:solidFill>
                  <a:srgbClr val="000000"/>
                </a:solidFill>
                <a:effectLst/>
                <a:latin typeface="Calibri" panose="020F0502020204030204" pitchFamily="34" charset="0"/>
                <a:ea typeface="Calibri" panose="020F0502020204030204" pitchFamily="34" charset="0"/>
                <a:cs typeface="Calibri" panose="020F0502020204030204" pitchFamily="34" charset="0"/>
              </a:rPr>
              <a:t>17/ENG06/034</a:t>
            </a:r>
            <a:endParaRPr lang="en-GB">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ABAEC96C-C041-5B49-8E51-4ACA05AE3F71}"/>
              </a:ext>
            </a:extLst>
          </p:cNvPr>
          <p:cNvSpPr txBox="1">
            <a:spLocks noGrp="1"/>
          </p:cNvSpPr>
          <p:nvPr>
            <p:ph type="ctrTitle"/>
          </p:nvPr>
        </p:nvSpPr>
        <p:spPr>
          <a:prstGeom prst="rect">
            <a:avLst/>
          </a:prstGeom>
        </p:spPr>
        <p:txBody>
          <a:bodyPr vert="horz" lIns="91440" tIns="45720" rIns="91440" bIns="45720" rtlCol="0" anchor="b">
            <a:normAutofit fontScale="9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a:solidFill>
                  <a:srgbClr val="000000"/>
                </a:solidFill>
                <a:latin typeface="Calibri" panose="020F0502020204030204" pitchFamily="34" charset="0"/>
                <a:ea typeface="Calibri" panose="020F0502020204030204" pitchFamily="34" charset="0"/>
                <a:cs typeface="Calibri" panose="020F0502020204030204" pitchFamily="34" charset="0"/>
              </a:rPr>
              <a:t>THE </a:t>
            </a:r>
            <a:r>
              <a:rPr lang="en-GB" sz="4000" b="1">
                <a:solidFill>
                  <a:srgbClr val="000000"/>
                </a:solidFill>
                <a:latin typeface="Calibri" panose="020F0502020204030204" pitchFamily="34" charset="0"/>
                <a:ea typeface="Calibri" panose="020F0502020204030204" pitchFamily="34" charset="0"/>
                <a:cs typeface="Calibri" panose="020F0502020204030204" pitchFamily="34" charset="0"/>
              </a:rPr>
              <a:t>ASSESMENT OF OCCUPATIONAL HAZARDS AND DEVELOPMENT OF ENGINEERING EQUIPMENT TO SUPPORT HEALTH WORKERS AGANIST COVID-19</a:t>
            </a:r>
            <a:endParaRPr lang="en-GB" sz="4000" b="1">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9013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B8BD1-0858-7248-8CC9-324C9B4B41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07DB94-CE5B-3F49-BE04-9CCB6BA96931}"/>
              </a:ext>
            </a:extLst>
          </p:cNvPr>
          <p:cNvSpPr>
            <a:spLocks noGrp="1"/>
          </p:cNvSpPr>
          <p:nvPr>
            <p:ph idx="1"/>
          </p:nvPr>
        </p:nvSpPr>
        <p:spPr/>
        <p:txBody>
          <a:bodyPr/>
          <a:lstStyle/>
          <a:p>
            <a:pPr marL="0" indent="0">
              <a:buNone/>
            </a:pPr>
            <a:r>
              <a:rPr lang="en-GB" sz="1800" b="1">
                <a:effectLst/>
                <a:latin typeface="Calibri" panose="020F0502020204030204" pitchFamily="34" charset="0"/>
                <a:ea typeface="Times New Roman" panose="02020603050405020304" pitchFamily="18" charset="0"/>
                <a:cs typeface="Calibri" panose="020F0502020204030204" pitchFamily="34" charset="0"/>
              </a:rPr>
              <a:t>PREVENTION</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Calibri" panose="020F0502020204030204" pitchFamily="34" charset="0"/>
                <a:ea typeface="Times New Roman" panose="02020603050405020304" pitchFamily="18" charset="0"/>
                <a:cs typeface="Times New Roman" panose="02020603050405020304" pitchFamily="18" charset="0"/>
              </a:rPr>
              <a:t>Preventive measures include:</a:t>
            </a:r>
          </a:p>
          <a:p>
            <a:pPr lvl="0"/>
            <a:r>
              <a:rPr lang="en-US" sz="1800">
                <a:solidFill>
                  <a:srgbClr val="424242"/>
                </a:solidFill>
                <a:effectLst/>
                <a:latin typeface="Calibri" panose="020F0502020204030204" pitchFamily="34" charset="0"/>
                <a:ea typeface="Times New Roman" panose="02020603050405020304" pitchFamily="18" charset="0"/>
                <a:cs typeface="Calibri" panose="020F0502020204030204" pitchFamily="34" charset="0"/>
              </a:rPr>
              <a:t>Wash your hands regularly for 20 seconds, with soap and water or alcohol-based hand rub.</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solidFill>
                  <a:srgbClr val="424242"/>
                </a:solidFill>
                <a:effectLst/>
                <a:latin typeface="Calibri" panose="020F0502020204030204" pitchFamily="34" charset="0"/>
                <a:ea typeface="Times New Roman" panose="02020603050405020304" pitchFamily="18" charset="0"/>
                <a:cs typeface="Calibri" panose="020F0502020204030204" pitchFamily="34" charset="0"/>
              </a:rPr>
              <a:t>Cover your nose and mouth with a disposable tissue or flexed elbow when you cough or sneeze.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solidFill>
                  <a:srgbClr val="424242"/>
                </a:solidFill>
                <a:effectLst/>
                <a:latin typeface="Calibri" panose="020F0502020204030204" pitchFamily="34" charset="0"/>
                <a:ea typeface="Times New Roman" panose="02020603050405020304" pitchFamily="18" charset="0"/>
                <a:cs typeface="Calibri" panose="020F0502020204030204" pitchFamily="34" charset="0"/>
              </a:rPr>
              <a:t>Avoid close contact (1 meter or 3 feet) with people who are unwell.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solidFill>
                  <a:srgbClr val="424242"/>
                </a:solidFill>
                <a:effectLst/>
                <a:latin typeface="Calibri" panose="020F0502020204030204" pitchFamily="34" charset="0"/>
                <a:ea typeface="Times New Roman" panose="02020603050405020304" pitchFamily="18" charset="0"/>
                <a:cs typeface="Calibri" panose="020F0502020204030204" pitchFamily="34" charset="0"/>
              </a:rPr>
              <a:t>Stay home and self-isolate from others in the household if you feel unwell.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solidFill>
                  <a:srgbClr val="424242"/>
                </a:solidFill>
                <a:effectLst/>
                <a:latin typeface="Calibri" panose="020F0502020204030204" pitchFamily="34" charset="0"/>
                <a:ea typeface="Times New Roman" panose="02020603050405020304" pitchFamily="18" charset="0"/>
                <a:cs typeface="Calibri" panose="020F0502020204030204" pitchFamily="34" charset="0"/>
              </a:rPr>
              <a:t>Don't touch your eyes, nose, or mouth if your hands are not clean.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3146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85C79-3F54-F748-9B04-5FB5AE331A7C}"/>
              </a:ext>
            </a:extLst>
          </p:cNvPr>
          <p:cNvSpPr>
            <a:spLocks noGrp="1"/>
          </p:cNvSpPr>
          <p:nvPr>
            <p:ph type="title"/>
          </p:nvPr>
        </p:nvSpPr>
        <p:spPr/>
        <p:txBody>
          <a:bodyPr>
            <a:normAutofit/>
          </a:bodyPr>
          <a:lstStyle/>
          <a:p>
            <a:r>
              <a:rPr lang="en-US" sz="2000" b="1">
                <a:effectLst/>
                <a:latin typeface="Times New Roman" panose="02020603050405020304" pitchFamily="18" charset="0"/>
                <a:ea typeface="Times New Roman" panose="02020603050405020304" pitchFamily="18" charset="0"/>
                <a:cs typeface="Times New Roman" panose="02020603050405020304" pitchFamily="18" charset="0"/>
              </a:rPr>
              <a:t>ASSESSMENT </a:t>
            </a:r>
            <a:r>
              <a:rPr lang="en-GB" sz="2000" b="1">
                <a:effectLst/>
                <a:latin typeface="Times New Roman" panose="02020603050405020304" pitchFamily="18" charset="0"/>
                <a:ea typeface="Times New Roman" panose="02020603050405020304" pitchFamily="18" charset="0"/>
                <a:cs typeface="Times New Roman" panose="02020603050405020304" pitchFamily="18" charset="0"/>
              </a:rPr>
              <a:t> OF OCCUPATIONAL HAZARDS FACED BY HEALTH WORKERS</a:t>
            </a:r>
            <a:br>
              <a:rPr lang="en-GB" sz="2000">
                <a:effectLst/>
                <a:latin typeface="Calibri" panose="020F0502020204030204" pitchFamily="34" charset="0"/>
                <a:ea typeface="Times New Roman" panose="02020603050405020304" pitchFamily="18" charset="0"/>
                <a:cs typeface="Times New Roman" panose="02020603050405020304" pitchFamily="18" charset="0"/>
              </a:rPr>
            </a:br>
            <a:endParaRPr lang="en-US" sz="2000"/>
          </a:p>
        </p:txBody>
      </p:sp>
      <p:sp>
        <p:nvSpPr>
          <p:cNvPr id="3" name="Content Placeholder 2">
            <a:extLst>
              <a:ext uri="{FF2B5EF4-FFF2-40B4-BE49-F238E27FC236}">
                <a16:creationId xmlns:a16="http://schemas.microsoft.com/office/drawing/2014/main" id="{E8C3F84F-6C25-EA4C-B0B1-75F33BB47EE0}"/>
              </a:ext>
            </a:extLst>
          </p:cNvPr>
          <p:cNvSpPr>
            <a:spLocks noGrp="1"/>
          </p:cNvSpPr>
          <p:nvPr>
            <p:ph idx="1"/>
          </p:nvPr>
        </p:nvSpPr>
        <p:spPr/>
        <p:txBody>
          <a:bodyPr>
            <a:normAutofit fontScale="92500" lnSpcReduction="10000"/>
          </a:bodyPr>
          <a:lstStyle/>
          <a:p>
            <a:pPr marL="0" indent="0">
              <a:buNone/>
            </a:pPr>
            <a:r>
              <a:rPr lang="en-GB" sz="1800" b="1">
                <a:effectLst/>
                <a:latin typeface="Times New Roman" panose="02020603050405020304" pitchFamily="18" charset="0"/>
                <a:ea typeface="Times New Roman" panose="02020603050405020304" pitchFamily="18" charset="0"/>
                <a:cs typeface="Times New Roman" panose="02020603050405020304" pitchFamily="18" charset="0"/>
              </a:rPr>
              <a:t>WHAT IS OCCUPATIONAL HAZARD?</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An occupational hazard is a hazard experienced in the workplace. Occupational hazards can encompass many types of hazards, including chemical hazards, biological hazards (biohazards), psychosocial hazards, and physical hazards. In the United States, the National Institute for Occupational Safety and Health (NIOSH) conduct workplace investigations and research addressing workplace health and safety hazards resulting in guidelines.[1] The Occupational Safety and Health Administration (OSHA) establishes enforceable standards to prevent workplace injuries and illnesses.[2] In the EU a similar role is taken by EU-OSHA.</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Occupational hazard as a term signifies both long-term and short-term risks associated with the workplace environment and is a field of study within occupational safety and health and public health.[3] Short term risks may include physical injury, while long-term risks may be increased risk of developing cancer or heart disease.</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2177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D960B-4AC4-4942-9FEC-911C21B228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5370BC-76BB-C447-B9B8-9CDC1AE51A19}"/>
              </a:ext>
            </a:extLst>
          </p:cNvPr>
          <p:cNvSpPr>
            <a:spLocks noGrp="1"/>
          </p:cNvSpPr>
          <p:nvPr>
            <p:ph idx="1"/>
          </p:nvPr>
        </p:nvSpPr>
        <p:spPr/>
        <p:txBody>
          <a:bodyPr>
            <a:normAutofit fontScale="70000" lnSpcReduction="20000"/>
          </a:bodyPr>
          <a:lstStyle/>
          <a:p>
            <a:pPr marL="0" indent="0">
              <a:buNone/>
            </a:pPr>
            <a:r>
              <a:rPr lang="en-GB" sz="1800" b="1" u="sng">
                <a:effectLst/>
                <a:latin typeface="Calibri" panose="020F0502020204030204" pitchFamily="34" charset="0"/>
                <a:ea typeface="Calibri" panose="020F0502020204030204" pitchFamily="34" charset="0"/>
                <a:cs typeface="Calibri" panose="020F0502020204030204" pitchFamily="34" charset="0"/>
              </a:rPr>
              <a:t>WORKPLACE HAZARD FOR THE CONTROL FOR COVID-19</a:t>
            </a:r>
            <a:r>
              <a:rPr lang="en-GB" sz="1800">
                <a:effectLst/>
                <a:latin typeface="Calibri" panose="020F0502020204030204" pitchFamily="34" charset="0"/>
                <a:ea typeface="Calibri" panose="020F0502020204030204" pitchFamily="34" charset="0"/>
                <a:cs typeface="Calibri" panose="020F0502020204030204" pitchFamily="34" charset="0"/>
              </a:rPr>
              <a:t> </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Calibri" panose="020F0502020204030204" pitchFamily="34" charset="0"/>
                <a:ea typeface="Calibri" panose="020F0502020204030204" pitchFamily="34" charset="0"/>
                <a:cs typeface="Calibri" panose="020F0502020204030204" pitchFamily="34" charset="0"/>
              </a:rPr>
              <a:t>Workplace hazard controls for COVID-19 are the application of occupational safety and health  methodologies for hazard controls to the prevention of coronavirus disease 2019 (COVID-19). The proper hazard controls in the workplace depend on the worksite and job task, based on a risk assessment of sources of exposure, disease severity in the community, and risk factors of individual workers who may be vulnerable to contracting COVID-19.</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Calibri" panose="020F0502020204030204" pitchFamily="34" charset="0"/>
                <a:ea typeface="Calibri" panose="020F0502020204030204" pitchFamily="34" charset="0"/>
                <a:cs typeface="Calibri" panose="020F0502020204030204" pitchFamily="34" charset="0"/>
              </a:rPr>
              <a:t>According to the U.S. Occupational Safety and Health Administration (OSHA), lower exposure risk jobs have minimal occupational contact with the public and other coworkers, for which basic infection prevention measures are recommended, including hand washing, encouraging workers to stay home if they are sick, respiratory etiquette, and maintaining routine cleaning and disinfecting of the work environment.</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Calibri" panose="020F0502020204030204" pitchFamily="34" charset="0"/>
                <a:ea typeface="Calibri" panose="020F0502020204030204" pitchFamily="34" charset="0"/>
                <a:cs typeface="Calibri" panose="020F0502020204030204" pitchFamily="34" charset="0"/>
              </a:rPr>
              <a:t>Medium exposure risk jobs include those that require frequent or close contact with people who are not known or suspected with COVID-19, but may be infected due to ongoing community transmission or international travel. This includes workers who have contact with the general public such as in schools, high-population-density work environments, and some high-volume retail settings. Hazard controls for this group, in addition to basic infection prevention measures, include ventilation using high-efficiency air filters, sneeze guards, and having personal protective equipment  available in case a person with COVID-19 is encountered.</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Calibri" panose="020F0502020204030204" pitchFamily="34" charset="0"/>
                <a:ea typeface="Calibri" panose="020F0502020204030204" pitchFamily="34" charset="0"/>
                <a:cs typeface="Calibri" panose="020F0502020204030204" pitchFamily="34" charset="0"/>
              </a:rPr>
              <a:t>OSHA considers healthcare and mortuary workers exposed to known or suspected person with COVID-19 to be at high exposure risk, which increases to very high exposure risk if workers perform aerosol-generating procedures on, or collect or handle specimens from, known or suspected person with COVID-19. Hazard controls appropriate for these workers include engineering controls such as negative pressure ventilation rooms, and personal protective equipment appropriate to the job task.</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1120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A11D5-7EBE-9345-B1B2-128D7E4E4BC1}"/>
              </a:ext>
            </a:extLst>
          </p:cNvPr>
          <p:cNvSpPr>
            <a:spLocks noGrp="1"/>
          </p:cNvSpPr>
          <p:nvPr>
            <p:ph type="title"/>
          </p:nvPr>
        </p:nvSpPr>
        <p:spPr/>
        <p:txBody>
          <a:bodyPr/>
          <a:lstStyle/>
          <a:p>
            <a:r>
              <a:rPr lang="en-GB"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ENGINEERING EQUIPMENTS AND HOW THEY SUPPORT HEALTH WORKERS</a:t>
            </a:r>
            <a:br>
              <a:rPr lang="en-GB" sz="1800">
                <a:effectLst/>
                <a:latin typeface="Calibri" panose="020F0502020204030204" pitchFamily="34" charset="0"/>
                <a:ea typeface="Times New Roman" panose="02020603050405020304" pitchFamily="18" charset="0"/>
                <a:cs typeface="Times New Roman" panose="02020603050405020304" pitchFamily="18" charset="0"/>
              </a:rPr>
            </a:br>
            <a:endParaRPr lang="en-US"/>
          </a:p>
        </p:txBody>
      </p:sp>
      <p:sp>
        <p:nvSpPr>
          <p:cNvPr id="3" name="Content Placeholder 2">
            <a:extLst>
              <a:ext uri="{FF2B5EF4-FFF2-40B4-BE49-F238E27FC236}">
                <a16:creationId xmlns:a16="http://schemas.microsoft.com/office/drawing/2014/main" id="{D451E943-2233-3446-9A55-1C485FD45867}"/>
              </a:ext>
            </a:extLst>
          </p:cNvPr>
          <p:cNvSpPr>
            <a:spLocks noGrp="1"/>
          </p:cNvSpPr>
          <p:nvPr>
            <p:ph idx="1"/>
          </p:nvPr>
        </p:nvSpPr>
        <p:spPr/>
        <p:txBody>
          <a:bodyPr>
            <a:normAutofit fontScale="70000" lnSpcReduction="20000"/>
          </a:bodyPr>
          <a:lstStyle/>
          <a:p>
            <a:pPr marL="0" indent="0">
              <a:buNone/>
            </a:pPr>
            <a:r>
              <a:rPr lang="en-GB" sz="1800" b="1">
                <a:effectLst/>
                <a:latin typeface="Times New Roman" panose="02020603050405020304" pitchFamily="18" charset="0"/>
                <a:ea typeface="Times New Roman" panose="02020603050405020304" pitchFamily="18" charset="0"/>
                <a:cs typeface="Times New Roman" panose="02020603050405020304" pitchFamily="18" charset="0"/>
              </a:rPr>
              <a:t>EQUIPMENTS</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Calibri" panose="020F0502020204030204" pitchFamily="34" charset="0"/>
                <a:ea typeface="Calibri" panose="020F0502020204030204" pitchFamily="34" charset="0"/>
                <a:cs typeface="Calibri" panose="020F0502020204030204" pitchFamily="34" charset="0"/>
              </a:rPr>
              <a:t>the set of articles or physical resources serving to equip a person or thing. </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Different </a:t>
            </a:r>
            <a:r>
              <a:rPr lang="en-GB" sz="1800" u="sng">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Job"/>
              </a:rPr>
              <a:t>jobs</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require different kinds of equipment.</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GB" sz="1800" b="1" u="sng">
                <a:effectLst/>
                <a:latin typeface="Calibri" panose="020F0502020204030204" pitchFamily="34" charset="0"/>
                <a:ea typeface="Calibri" panose="020F0502020204030204" pitchFamily="34" charset="0"/>
                <a:cs typeface="Calibri" panose="020F0502020204030204" pitchFamily="34" charset="0"/>
              </a:rPr>
              <a:t>ENGINEERING EQUIPMENT </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Calibri" panose="020F0502020204030204" pitchFamily="34" charset="0"/>
                <a:ea typeface="Calibri" panose="020F0502020204030204" pitchFamily="34" charset="0"/>
                <a:cs typeface="Calibri" panose="020F0502020204030204" pitchFamily="34" charset="0"/>
              </a:rPr>
              <a:t>engineering equipment means engineering plant and any other plant or equipment designed and constructed for the purpose of engineering operations. </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refers to the tools or set of tools and/or other objects used to achieve engineering objectives. </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Engineering controls are strategies designed to protect workers from hazardous conditions by placing a barrier between the worker and the hazard or by removing a hazardous substance through air ventilation. Engineering controls involve a physical change to the workplace itself, rather than relying on workers' behavior or requiring workers to wear protective clothing. Engineering controls is the third of five members of the hierarchy of hazard controls, which orders control strategies by their feasibility and effectiveness. Engineering controls are preferred over administrative controls and personal protective equipment (PPE) because they are designed to remove the hazard at the source, before it comes in contact with the worker. Well-designed engineering controls can be highly effective in protecting workers and will typically be independent of worker interactions to provide this high level of protection. The initial cost of engineering controls can be higher than the cost of administrative controls or PPE, but over the longer term, operating costs are frequently lower, and in some instances, can provide a cost savings in other areas of the process.</a:t>
            </a: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Elimination and substitution are usually considered to be separate levels of hazard controls, but in some schemes they are categorized as types of engineering control.</a:t>
            </a:r>
            <a:r>
              <a:rPr lang="en-US">
                <a:latin typeface="Calibri" panose="020F0502020204030204" pitchFamily="34" charset="0"/>
                <a:ea typeface="Times New Roman" panose="02020603050405020304" pitchFamily="18" charset="0"/>
                <a:cs typeface="Times New Roman" panose="02020603050405020304" pitchFamily="18" charset="0"/>
              </a:rPr>
              <a:t> </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U.S. National Institute for Occupational Safety and Health researches engineering control technologies, and provides information on their details and effectiveness in the NIOSH Engineering Controls Database.</a:t>
            </a: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a:solidFill>
                  <a:srgbClr val="000000"/>
                </a:solidFill>
                <a:effectLst/>
                <a:latin typeface="Times New Roman" panose="02020603050405020304" pitchFamily="18" charset="0"/>
                <a:ea typeface="Times New Roman" panose="02020603050405020304" pitchFamily="18" charset="0"/>
              </a:rPr>
              <a:t>Engineering emerging </a:t>
            </a:r>
            <a:endParaRPr lang="en-US"/>
          </a:p>
        </p:txBody>
      </p:sp>
    </p:spTree>
    <p:extLst>
      <p:ext uri="{BB962C8B-B14F-4D97-AF65-F5344CB8AC3E}">
        <p14:creationId xmlns:p14="http://schemas.microsoft.com/office/powerpoint/2010/main" val="1048748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25D5-52A4-854D-AA88-79EF5774A4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841CE8-3CCB-794B-8D64-F520E97E0188}"/>
              </a:ext>
            </a:extLst>
          </p:cNvPr>
          <p:cNvSpPr>
            <a:spLocks noGrp="1"/>
          </p:cNvSpPr>
          <p:nvPr>
            <p:ph idx="1"/>
          </p:nvPr>
        </p:nvSpPr>
        <p:spPr/>
        <p:txBody>
          <a:bodyPr>
            <a:normAutofit fontScale="62500" lnSpcReduction="20000"/>
          </a:bodyPr>
          <a:lstStyle/>
          <a:p>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Engineering emerging technologies could aid health workers in many ways including the five listed below</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GB" sz="1800" b="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Remote Healthcare</a:t>
            </a:r>
            <a:endParaRPr lang="en-GB" sz="1800" b="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r>
              <a:rPr lang="en-GB" sz="1800" b="1">
                <a:solidFill>
                  <a:srgbClr val="4A4A4A"/>
                </a:solidFill>
                <a:effectLst/>
                <a:latin typeface="Times New Roman" panose="02020603050405020304" pitchFamily="18" charset="0"/>
                <a:ea typeface="Calibri" panose="020F0502020204030204" pitchFamily="34" charset="0"/>
              </a:rPr>
              <a:t>Remote patient monitoring</a:t>
            </a:r>
            <a:r>
              <a:rPr lang="en-GB" sz="1800">
                <a:solidFill>
                  <a:srgbClr val="4A4A4A"/>
                </a:solidFill>
                <a:effectLst/>
                <a:latin typeface="Times New Roman" panose="02020603050405020304" pitchFamily="18" charset="0"/>
                <a:ea typeface="Times New Roman" panose="02020603050405020304" pitchFamily="18" charset="0"/>
              </a:rPr>
              <a:t> speeds up testing for the infection, followed by tracing and isolating potential carriers. Analysing behavioural and </a:t>
            </a:r>
            <a:r>
              <a:rPr lang="en-GB" sz="1800" b="1">
                <a:solidFill>
                  <a:srgbClr val="4A4A4A"/>
                </a:solidFill>
                <a:effectLst/>
                <a:latin typeface="Times New Roman" panose="02020603050405020304" pitchFamily="18" charset="0"/>
                <a:ea typeface="Calibri" panose="020F0502020204030204" pitchFamily="34" charset="0"/>
              </a:rPr>
              <a:t>biometric</a:t>
            </a:r>
            <a:r>
              <a:rPr lang="en-GB" sz="1800">
                <a:solidFill>
                  <a:srgbClr val="4A4A4A"/>
                </a:solidFill>
                <a:effectLst/>
                <a:latin typeface="Times New Roman" panose="02020603050405020304" pitchFamily="18" charset="0"/>
                <a:ea typeface="Times New Roman" panose="02020603050405020304" pitchFamily="18" charset="0"/>
              </a:rPr>
              <a:t> data from wearable improves the accuracy of detecting positive cases of COVID-19. With public health experts reiterating the need for social distancing, </a:t>
            </a:r>
            <a:r>
              <a:rPr lang="en-GB" sz="1800" b="1">
                <a:solidFill>
                  <a:srgbClr val="4A4A4A"/>
                </a:solidFill>
                <a:effectLst/>
                <a:latin typeface="Times New Roman" panose="02020603050405020304" pitchFamily="18" charset="0"/>
                <a:ea typeface="Calibri" panose="020F0502020204030204" pitchFamily="34" charset="0"/>
              </a:rPr>
              <a:t>tele-nursing</a:t>
            </a:r>
            <a:r>
              <a:rPr lang="en-GB" sz="1800">
                <a:solidFill>
                  <a:srgbClr val="4A4A4A"/>
                </a:solidFill>
                <a:effectLst/>
                <a:latin typeface="Times New Roman" panose="02020603050405020304" pitchFamily="18" charset="0"/>
                <a:ea typeface="Times New Roman" panose="02020603050405020304" pitchFamily="18" charset="0"/>
              </a:rPr>
              <a:t> and </a:t>
            </a:r>
            <a:r>
              <a:rPr lang="en-GB" sz="1800" b="1">
                <a:solidFill>
                  <a:srgbClr val="4A4A4A"/>
                </a:solidFill>
                <a:effectLst/>
                <a:latin typeface="Times New Roman" panose="02020603050405020304" pitchFamily="18" charset="0"/>
                <a:ea typeface="Calibri" panose="020F0502020204030204" pitchFamily="34" charset="0"/>
              </a:rPr>
              <a:t>telemedicine</a:t>
            </a:r>
            <a:r>
              <a:rPr lang="en-GB" sz="1800">
                <a:solidFill>
                  <a:srgbClr val="4A4A4A"/>
                </a:solidFill>
                <a:effectLst/>
                <a:latin typeface="Times New Roman" panose="02020603050405020304" pitchFamily="18" charset="0"/>
                <a:ea typeface="Times New Roman" panose="02020603050405020304" pitchFamily="18" charset="0"/>
              </a:rPr>
              <a:t> applications fill the gap created by a shortage of medical professionals. Connected health platforms allow doctors and patients to remotely engage via </a:t>
            </a:r>
            <a:r>
              <a:rPr lang="en-GB" sz="1800" b="1">
                <a:solidFill>
                  <a:srgbClr val="4A4A4A"/>
                </a:solidFill>
                <a:effectLst/>
                <a:latin typeface="Times New Roman" panose="02020603050405020304" pitchFamily="18" charset="0"/>
                <a:ea typeface="Calibri" panose="020F0502020204030204" pitchFamily="34" charset="0"/>
              </a:rPr>
              <a:t>online conversational interfaces</a:t>
            </a:r>
            <a:r>
              <a:rPr lang="en-GB" sz="1800">
                <a:solidFill>
                  <a:srgbClr val="4A4A4A"/>
                </a:solidFill>
                <a:effectLst/>
                <a:latin typeface="Times New Roman" panose="02020603050405020304" pitchFamily="18" charset="0"/>
                <a:ea typeface="Times New Roman" panose="02020603050405020304" pitchFamily="18" charset="0"/>
              </a:rPr>
              <a:t> and </a:t>
            </a:r>
            <a:r>
              <a:rPr lang="en-GB" sz="1800" b="1">
                <a:solidFill>
                  <a:srgbClr val="4A4A4A"/>
                </a:solidFill>
                <a:effectLst/>
                <a:latin typeface="Times New Roman" panose="02020603050405020304" pitchFamily="18" charset="0"/>
                <a:ea typeface="Calibri" panose="020F0502020204030204" pitchFamily="34" charset="0"/>
              </a:rPr>
              <a:t>digital medical assistance</a:t>
            </a:r>
            <a:r>
              <a:rPr lang="en-GB" sz="1800">
                <a:solidFill>
                  <a:srgbClr val="4A4A4A"/>
                </a:solidFill>
                <a:effectLst/>
                <a:latin typeface="Times New Roman" panose="02020603050405020304" pitchFamily="18" charset="0"/>
                <a:ea typeface="Times New Roman" panose="02020603050405020304" pitchFamily="18" charset="0"/>
              </a:rPr>
              <a:t>.</a:t>
            </a:r>
            <a:endParaRPr lang="en-GB" sz="1800">
              <a:effectLst/>
              <a:latin typeface="Times New Roman" panose="02020603050405020304" pitchFamily="18" charset="0"/>
              <a:ea typeface="Times New Roman" panose="02020603050405020304" pitchFamily="18" charset="0"/>
            </a:endParaRPr>
          </a:p>
          <a:p>
            <a:r>
              <a:rPr lang="en-GB" sz="1800">
                <a:solidFill>
                  <a:srgbClr val="4A4A4A"/>
                </a:solidFill>
                <a:effectLst/>
                <a:latin typeface="Times New Roman" panose="02020603050405020304" pitchFamily="18" charset="0"/>
                <a:ea typeface="Times New Roman" panose="02020603050405020304" pitchFamily="18" charset="0"/>
              </a:rPr>
              <a:t>Below are 6 of the most relevant solutions that enable a faster and more efficient response to the COVID-19 pandemic in the fields of:</a:t>
            </a:r>
            <a:endParaRPr lang="en-GB" sz="1800">
              <a:effectLst/>
              <a:latin typeface="Times New Roman" panose="02020603050405020304" pitchFamily="18" charset="0"/>
              <a:ea typeface="Times New Roman" panose="02020603050405020304" pitchFamily="18" charset="0"/>
            </a:endParaRPr>
          </a:p>
          <a:p>
            <a:pPr lvl="0"/>
            <a:r>
              <a:rPr lang="en-GB" sz="1800">
                <a:solidFill>
                  <a:srgbClr val="4A4A4A"/>
                </a:solidFill>
                <a:effectLst/>
                <a:latin typeface="Times New Roman" panose="02020603050405020304" pitchFamily="18" charset="0"/>
                <a:ea typeface="Times New Roman" panose="02020603050405020304" pitchFamily="18" charset="0"/>
                <a:cs typeface="Times New Roman" panose="02020603050405020304" pitchFamily="18" charset="0"/>
              </a:rPr>
              <a:t>Remote Monitoring</a:t>
            </a:r>
            <a:endParaRPr lang="en-GB" sz="1800">
              <a:solidFill>
                <a:srgbClr val="4A4A4A"/>
              </a:solidFill>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GB" sz="1800">
                <a:solidFill>
                  <a:srgbClr val="4A4A4A"/>
                </a:solidFill>
                <a:effectLst/>
                <a:latin typeface="Times New Roman" panose="02020603050405020304" pitchFamily="18" charset="0"/>
                <a:ea typeface="Calibri" panose="020F0502020204030204" pitchFamily="34" charset="0"/>
                <a:cs typeface="Times New Roman" panose="02020603050405020304" pitchFamily="18" charset="0"/>
              </a:rPr>
              <a:t>Telehealth</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GB" sz="1800">
                <a:solidFill>
                  <a:srgbClr val="4A4A4A"/>
                </a:solidFill>
                <a:effectLst/>
                <a:latin typeface="Times New Roman" panose="02020603050405020304" pitchFamily="18" charset="0"/>
                <a:ea typeface="Times New Roman" panose="02020603050405020304" pitchFamily="18" charset="0"/>
                <a:cs typeface="Times New Roman" panose="02020603050405020304" pitchFamily="18" charset="0"/>
              </a:rPr>
              <a:t>Respiratory Monitoring</a:t>
            </a:r>
            <a:endParaRPr lang="en-GB" sz="1800">
              <a:solidFill>
                <a:srgbClr val="4A4A4A"/>
              </a:solidFill>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GB" sz="1800">
                <a:solidFill>
                  <a:srgbClr val="4A4A4A"/>
                </a:solidFill>
                <a:effectLst/>
                <a:latin typeface="Times New Roman" panose="02020603050405020304" pitchFamily="18" charset="0"/>
                <a:ea typeface="Times New Roman" panose="02020603050405020304" pitchFamily="18" charset="0"/>
                <a:cs typeface="Times New Roman" panose="02020603050405020304" pitchFamily="18" charset="0"/>
              </a:rPr>
              <a:t>Digital Stethoscope</a:t>
            </a:r>
            <a:endParaRPr lang="en-GB" sz="1800">
              <a:solidFill>
                <a:srgbClr val="4A4A4A"/>
              </a:solidFill>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GB" sz="1800">
                <a:solidFill>
                  <a:srgbClr val="4A4A4A"/>
                </a:solidFill>
                <a:effectLst/>
                <a:latin typeface="Times New Roman" panose="02020603050405020304" pitchFamily="18" charset="0"/>
                <a:ea typeface="Times New Roman" panose="02020603050405020304" pitchFamily="18" charset="0"/>
                <a:cs typeface="Times New Roman" panose="02020603050405020304" pitchFamily="18" charset="0"/>
              </a:rPr>
              <a:t>Mental Health Chat bots</a:t>
            </a:r>
            <a:endParaRPr lang="en-GB" sz="1800">
              <a:solidFill>
                <a:srgbClr val="4A4A4A"/>
              </a:solidFill>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GB" sz="1800">
                <a:solidFill>
                  <a:srgbClr val="4A4A4A"/>
                </a:solidFill>
                <a:effectLst/>
                <a:latin typeface="Times New Roman" panose="02020603050405020304" pitchFamily="18" charset="0"/>
                <a:ea typeface="Times New Roman" panose="02020603050405020304" pitchFamily="18" charset="0"/>
                <a:cs typeface="Times New Roman" panose="02020603050405020304" pitchFamily="18" charset="0"/>
              </a:rPr>
              <a:t>Wearable Sensors</a:t>
            </a:r>
            <a:endParaRPr lang="en-GB" sz="1800">
              <a:solidFill>
                <a:srgbClr val="4A4A4A"/>
              </a:solidFill>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GB" sz="1800" b="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Prevention Measures</a:t>
            </a:r>
            <a:endParaRPr lang="en-GB" sz="1800" b="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r>
              <a:rPr lang="en-GB" sz="1800">
                <a:solidFill>
                  <a:srgbClr val="4A4A4A"/>
                </a:solidFill>
                <a:effectLst/>
                <a:latin typeface="Times New Roman" panose="02020603050405020304" pitchFamily="18" charset="0"/>
                <a:ea typeface="Times New Roman" panose="02020603050405020304" pitchFamily="18" charset="0"/>
              </a:rPr>
              <a:t>Inside hospitals, doctors, nurses, and health staff use </a:t>
            </a:r>
            <a:r>
              <a:rPr lang="en-GB" sz="1800" b="1">
                <a:solidFill>
                  <a:srgbClr val="4A4A4A"/>
                </a:solidFill>
                <a:effectLst/>
                <a:latin typeface="Times New Roman" panose="02020603050405020304" pitchFamily="18" charset="0"/>
                <a:ea typeface="Calibri" panose="020F0502020204030204" pitchFamily="34" charset="0"/>
              </a:rPr>
              <a:t>interactive real-time mobile apps</a:t>
            </a:r>
            <a:r>
              <a:rPr lang="en-GB" sz="1800">
                <a:solidFill>
                  <a:srgbClr val="4A4A4A"/>
                </a:solidFill>
                <a:effectLst/>
                <a:latin typeface="Times New Roman" panose="02020603050405020304" pitchFamily="18" charset="0"/>
                <a:ea typeface="Times New Roman" panose="02020603050405020304" pitchFamily="18" charset="0"/>
              </a:rPr>
              <a:t> to stay updated about infected patients and their treatment. </a:t>
            </a:r>
            <a:endParaRPr lang="en-GB" sz="1800">
              <a:solidFill>
                <a:srgbClr val="4A4A4A"/>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041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3D10D-B7BF-3043-9C7C-F4BAE99ECF81}"/>
              </a:ext>
            </a:extLst>
          </p:cNvPr>
          <p:cNvSpPr>
            <a:spLocks noGrp="1"/>
          </p:cNvSpPr>
          <p:nvPr>
            <p:ph type="title"/>
          </p:nvPr>
        </p:nvSpPr>
        <p:spPr/>
        <p:txBody>
          <a:bodyPr/>
          <a:lstStyle/>
          <a:p>
            <a:r>
              <a:rPr lang="en-US" b="1"/>
              <a:t>CONCLUSION/ RECOMMENDATIONS </a:t>
            </a:r>
          </a:p>
        </p:txBody>
      </p:sp>
      <p:sp>
        <p:nvSpPr>
          <p:cNvPr id="3" name="Content Placeholder 2">
            <a:extLst>
              <a:ext uri="{FF2B5EF4-FFF2-40B4-BE49-F238E27FC236}">
                <a16:creationId xmlns:a16="http://schemas.microsoft.com/office/drawing/2014/main" id="{82F6863F-EC29-4C4B-988E-DC1A709169C4}"/>
              </a:ext>
            </a:extLst>
          </p:cNvPr>
          <p:cNvSpPr>
            <a:spLocks noGrp="1"/>
          </p:cNvSpPr>
          <p:nvPr>
            <p:ph idx="1"/>
          </p:nvPr>
        </p:nvSpPr>
        <p:spPr>
          <a:xfrm>
            <a:off x="2592925" y="2133600"/>
            <a:ext cx="8915400" cy="3777622"/>
          </a:xfrm>
        </p:spPr>
        <p:txBody>
          <a:bodyPr>
            <a:normAutofit fontScale="62500" lnSpcReduction="20000"/>
          </a:bodyPr>
          <a:lstStyle/>
          <a:p>
            <a:pPr marL="0" indent="0">
              <a:buNone/>
            </a:pPr>
            <a:r>
              <a:rPr lang="en-GB" sz="1800" b="1" kern="1600">
                <a:effectLst/>
                <a:latin typeface="Calibri" panose="020F0502020204030204" pitchFamily="34" charset="0"/>
                <a:ea typeface="Calibri" panose="020F0502020204030204" pitchFamily="34" charset="0"/>
                <a:cs typeface="Calibri" panose="020F0502020204030204" pitchFamily="34" charset="0"/>
              </a:rPr>
              <a:t>CONCLUSION AND RECOMMENDATION</a:t>
            </a:r>
            <a:endParaRPr lang="en-GB" sz="1800" b="1" kern="1600">
              <a:effectLst/>
              <a:latin typeface="Times New Roman" panose="02020603050405020304" pitchFamily="18" charset="0"/>
              <a:ea typeface="Calibri" panose="020F0502020204030204" pitchFamily="34" charset="0"/>
              <a:cs typeface="Arial" panose="020B0604020202020204" pitchFamily="34" charset="0"/>
            </a:endParaRPr>
          </a:p>
          <a:p>
            <a:r>
              <a:rPr lang="en-GB" sz="1800">
                <a:effectLst/>
                <a:latin typeface="Calibri" panose="020F0502020204030204" pitchFamily="34" charset="0"/>
                <a:ea typeface="Times New Roman" panose="02020603050405020304" pitchFamily="18" charset="0"/>
                <a:cs typeface="Times New Roman" panose="02020603050405020304" pitchFamily="18" charset="0"/>
              </a:rPr>
              <a:t>I strongly believe that the above mentioned strategies of engineering in handling the pandemic situation are effectively been carried out to help the victims as well as the rest of the world in taking preventive measures.</a:t>
            </a:r>
          </a:p>
          <a:p>
            <a:r>
              <a:rPr lang="en-GB" sz="1800">
                <a:effectLst/>
                <a:latin typeface="Calibri" panose="020F0502020204030204" pitchFamily="34" charset="0"/>
                <a:ea typeface="Times New Roman" panose="02020603050405020304" pitchFamily="18" charset="0"/>
                <a:cs typeface="Times New Roman" panose="02020603050405020304" pitchFamily="18" charset="0"/>
              </a:rPr>
              <a:t>I also believe that the above mentioned results have also taking great effect in both sides of the world (victims and non-victims).     </a:t>
            </a:r>
          </a:p>
          <a:p>
            <a:pPr marL="0" indent="0">
              <a:buNone/>
            </a:pPr>
            <a:r>
              <a:rPr lang="en-GB" sz="1800" b="1">
                <a:effectLst/>
                <a:latin typeface="Times New Roman" panose="02020603050405020304" pitchFamily="18" charset="0"/>
                <a:ea typeface="Calibri" panose="020F0502020204030204" pitchFamily="34" charset="0"/>
                <a:cs typeface="Arial" panose="020B0604020202020204" pitchFamily="34" charset="0"/>
              </a:rPr>
              <a:t> </a:t>
            </a:r>
          </a:p>
          <a:p>
            <a:pPr marL="0" indent="0">
              <a:buNone/>
            </a:pPr>
            <a:r>
              <a:rPr lang="en-GB" sz="1800" b="1">
                <a:effectLst/>
                <a:latin typeface="Times New Roman" panose="02020603050405020304" pitchFamily="18" charset="0"/>
                <a:ea typeface="Calibri" panose="020F0502020204030204" pitchFamily="34" charset="0"/>
                <a:cs typeface="Arial" panose="020B0604020202020204" pitchFamily="34" charset="0"/>
              </a:rPr>
              <a:t> </a:t>
            </a:r>
            <a:r>
              <a:rPr lang="en-GB" sz="1800" b="1">
                <a:effectLst/>
                <a:latin typeface="Calibri" panose="020F0502020204030204" pitchFamily="34" charset="0"/>
                <a:ea typeface="Calibri" panose="020F0502020204030204" pitchFamily="34" charset="0"/>
                <a:cs typeface="Calibri" panose="020F0502020204030204" pitchFamily="34" charset="0"/>
              </a:rPr>
              <a:t>RECOMMENDATION</a:t>
            </a:r>
            <a:endParaRPr lang="en-GB" sz="1800" b="1">
              <a:effectLst/>
              <a:latin typeface="Times New Roman" panose="02020603050405020304" pitchFamily="18" charset="0"/>
              <a:ea typeface="Calibri" panose="020F0502020204030204" pitchFamily="34" charset="0"/>
              <a:cs typeface="Arial" panose="020B0604020202020204" pitchFamily="34" charset="0"/>
            </a:endParaRPr>
          </a:p>
          <a:p>
            <a:r>
              <a:rPr lang="en-GB" sz="1800">
                <a:effectLst/>
                <a:latin typeface="Calibri" panose="020F0502020204030204" pitchFamily="34" charset="0"/>
                <a:ea typeface="Times New Roman" panose="02020603050405020304" pitchFamily="18" charset="0"/>
                <a:cs typeface="Times New Roman" panose="02020603050405020304" pitchFamily="18" charset="0"/>
              </a:rPr>
              <a:t>With respect to the current situation, I recommend the following:</a:t>
            </a:r>
          </a:p>
          <a:p>
            <a:pPr lvl="0"/>
            <a:r>
              <a:rPr lang="en-GB" sz="1800">
                <a:effectLst/>
                <a:latin typeface="Calibri" panose="020F0502020204030204" pitchFamily="34" charset="0"/>
                <a:ea typeface="Calibri" panose="020F0502020204030204" pitchFamily="34" charset="0"/>
                <a:cs typeface="Times New Roman" panose="02020603050405020304" pitchFamily="18" charset="0"/>
              </a:rPr>
              <a:t>People should strictly adhere to the WHO instructions and guidance.</a:t>
            </a:r>
          </a:p>
          <a:p>
            <a:pPr lvl="0"/>
            <a:r>
              <a:rPr lang="en-GB" sz="1800">
                <a:effectLst/>
                <a:latin typeface="Calibri" panose="020F0502020204030204" pitchFamily="34" charset="0"/>
                <a:ea typeface="Calibri" panose="020F0502020204030204" pitchFamily="34" charset="0"/>
                <a:cs typeface="Times New Roman" panose="02020603050405020304" pitchFamily="18" charset="0"/>
              </a:rPr>
              <a:t>People should follow and obey the country’s order and protocols.</a:t>
            </a:r>
          </a:p>
          <a:p>
            <a:pPr lvl="0"/>
            <a:r>
              <a:rPr lang="en-GB" sz="1800">
                <a:effectLst/>
                <a:latin typeface="Calibri" panose="020F0502020204030204" pitchFamily="34" charset="0"/>
                <a:ea typeface="Calibri" panose="020F0502020204030204" pitchFamily="34" charset="0"/>
                <a:cs typeface="Times New Roman" panose="02020603050405020304" pitchFamily="18" charset="0"/>
              </a:rPr>
              <a:t>Governments in the country should take responsibility and provide for her citizens, especially those with little or no means of provision.   </a:t>
            </a:r>
          </a:p>
          <a:p>
            <a:pPr lvl="0"/>
            <a:r>
              <a:rPr lang="en-GB" sz="1800">
                <a:effectLst/>
                <a:latin typeface="Calibri" panose="020F0502020204030204" pitchFamily="34" charset="0"/>
                <a:ea typeface="Calibri" panose="020F0502020204030204" pitchFamily="34" charset="0"/>
                <a:cs typeface="Times New Roman" panose="02020603050405020304" pitchFamily="18" charset="0"/>
              </a:rPr>
              <a:t>People should use this medium to be creative and engage in one form of activity (legal) or the other from their various homes.</a:t>
            </a:r>
          </a:p>
          <a:p>
            <a:pPr lvl="0"/>
            <a:r>
              <a:rPr lang="en-GB" sz="1800">
                <a:effectLst/>
                <a:latin typeface="Calibri" panose="020F0502020204030204" pitchFamily="34" charset="0"/>
                <a:ea typeface="Calibri" panose="020F0502020204030204" pitchFamily="34" charset="0"/>
                <a:cs typeface="Times New Roman" panose="02020603050405020304" pitchFamily="18" charset="0"/>
              </a:rPr>
              <a:t>every person should engage in prayers and worships and to call upon their LORD for help. </a:t>
            </a:r>
          </a:p>
          <a:p>
            <a:pPr lvl="0"/>
            <a:r>
              <a:rPr lang="en-GB"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should wash our hands regularly and avoid social distancing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a:p>
        </p:txBody>
      </p:sp>
    </p:spTree>
    <p:extLst>
      <p:ext uri="{BB962C8B-B14F-4D97-AF65-F5344CB8AC3E}">
        <p14:creationId xmlns:p14="http://schemas.microsoft.com/office/powerpoint/2010/main" val="2247526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449067-51DD-2646-97C0-CEC4A5BE24F2}"/>
              </a:ext>
            </a:extLst>
          </p:cNvPr>
          <p:cNvSpPr>
            <a:spLocks noGrp="1"/>
          </p:cNvSpPr>
          <p:nvPr>
            <p:ph idx="1"/>
          </p:nvPr>
        </p:nvSpPr>
        <p:spPr>
          <a:xfrm>
            <a:off x="3042784" y="2357362"/>
            <a:ext cx="8915400" cy="3777622"/>
          </a:xfrm>
        </p:spPr>
        <p:txBody>
          <a:bodyPr/>
          <a:lstStyle/>
          <a:p>
            <a:pPr algn="just">
              <a:lnSpc>
                <a:spcPct val="150000"/>
              </a:lnSpc>
              <a:buClr>
                <a:schemeClr val="accent2"/>
              </a:buClr>
            </a:pPr>
            <a:r>
              <a:rPr lang="en-US" sz="1800">
                <a:latin typeface="Times New Roman" pitchFamily="18" charset="0"/>
                <a:cs typeface="Times New Roman" pitchFamily="18" charset="0"/>
              </a:rPr>
              <a:t>INTRODUCTION/DEFINITION</a:t>
            </a:r>
          </a:p>
          <a:p>
            <a:pPr algn="just">
              <a:lnSpc>
                <a:spcPct val="150000"/>
              </a:lnSpc>
              <a:buClr>
                <a:schemeClr val="accent2"/>
              </a:buClr>
            </a:pPr>
            <a:r>
              <a:rPr lang="en-US" sz="1800">
                <a:latin typeface="Times New Roman" pitchFamily="18" charset="0"/>
                <a:cs typeface="Times New Roman" pitchFamily="18" charset="0"/>
              </a:rPr>
              <a:t>CORONAVIRUS (COVID-19)</a:t>
            </a:r>
          </a:p>
          <a:p>
            <a:pPr algn="just">
              <a:lnSpc>
                <a:spcPct val="150000"/>
              </a:lnSpc>
              <a:buClr>
                <a:schemeClr val="accent2"/>
              </a:buClr>
            </a:pPr>
            <a:r>
              <a:rPr lang="en-US" sz="1800">
                <a:latin typeface="Times New Roman" pitchFamily="18" charset="0"/>
                <a:cs typeface="Times New Roman" pitchFamily="18" charset="0"/>
              </a:rPr>
              <a:t>ENGINEERING STRATEGIES</a:t>
            </a:r>
          </a:p>
          <a:p>
            <a:pPr algn="just">
              <a:lnSpc>
                <a:spcPct val="150000"/>
              </a:lnSpc>
              <a:buClr>
                <a:schemeClr val="accent2"/>
              </a:buClr>
            </a:pPr>
            <a:r>
              <a:rPr lang="en-US" sz="1800">
                <a:latin typeface="Times New Roman" pitchFamily="18" charset="0"/>
                <a:cs typeface="Times New Roman" pitchFamily="18" charset="0"/>
              </a:rPr>
              <a:t>RESULTS</a:t>
            </a:r>
          </a:p>
          <a:p>
            <a:pPr algn="just">
              <a:lnSpc>
                <a:spcPct val="150000"/>
              </a:lnSpc>
              <a:buClr>
                <a:schemeClr val="accent2"/>
              </a:buClr>
            </a:pPr>
            <a:r>
              <a:rPr lang="en-US" sz="1800">
                <a:latin typeface="Times New Roman" pitchFamily="18" charset="0"/>
                <a:cs typeface="Times New Roman" pitchFamily="18" charset="0"/>
              </a:rPr>
              <a:t>CONCLUSION AND RECOMMENDATION</a:t>
            </a:r>
            <a:endParaRPr lang="en-US"/>
          </a:p>
        </p:txBody>
      </p:sp>
      <p:sp>
        <p:nvSpPr>
          <p:cNvPr id="5" name="Title 1">
            <a:extLst>
              <a:ext uri="{FF2B5EF4-FFF2-40B4-BE49-F238E27FC236}">
                <a16:creationId xmlns:a16="http://schemas.microsoft.com/office/drawing/2014/main" id="{3A9770B3-7FBC-564E-8E9A-DE8F97118434}"/>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a:t>         CONTENTS </a:t>
            </a:r>
          </a:p>
        </p:txBody>
      </p:sp>
    </p:spTree>
    <p:extLst>
      <p:ext uri="{BB962C8B-B14F-4D97-AF65-F5344CB8AC3E}">
        <p14:creationId xmlns:p14="http://schemas.microsoft.com/office/powerpoint/2010/main" val="444460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449067-51DD-2646-97C0-CEC4A5BE24F2}"/>
              </a:ext>
            </a:extLst>
          </p:cNvPr>
          <p:cNvSpPr>
            <a:spLocks noGrp="1"/>
          </p:cNvSpPr>
          <p:nvPr>
            <p:ph idx="1"/>
          </p:nvPr>
        </p:nvSpPr>
        <p:spPr>
          <a:xfrm>
            <a:off x="3042784" y="2357362"/>
            <a:ext cx="8915400" cy="3777622"/>
          </a:xfrm>
        </p:spPr>
        <p:txBody>
          <a:bodyPr>
            <a:normAutofit fontScale="85000" lnSpcReduction="20000"/>
          </a:bodyPr>
          <a:lstStyle/>
          <a:p>
            <a:pPr marL="1371600" lvl="3" indent="0">
              <a:buNone/>
            </a:pPr>
            <a:r>
              <a:rPr lang="en-US" sz="8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600" b="1">
                <a:effectLst/>
                <a:latin typeface="Times New Roman" panose="02020603050405020304" pitchFamily="18" charset="0"/>
                <a:ea typeface="Times New Roman" panose="02020603050405020304" pitchFamily="18" charset="0"/>
                <a:cs typeface="Times New Roman" panose="02020603050405020304" pitchFamily="18" charset="0"/>
              </a:rPr>
              <a:t>OCCUPATION</a:t>
            </a:r>
            <a:endParaRPr lang="en-GB" sz="1600" b="1">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GB"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job</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employment</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work</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or </a:t>
            </a:r>
            <a:r>
              <a:rPr lang="en-GB"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occupation</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is a </a:t>
            </a:r>
            <a:r>
              <a:rPr lang="en-GB" sz="18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person</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 role in society. A person's usual or principal work or business, especially as a means of earning a living. More specifically, a job is an activity, often regular and often performed in exchange for </a:t>
            </a:r>
            <a:r>
              <a:rPr lang="en-GB" sz="18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payment</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("for a living"). Many people have multiple jobs (e.g., parent, homemaker, and employee). A person can begin a job by becoming an </a:t>
            </a:r>
            <a:r>
              <a:rPr lang="en-GB" sz="18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employee</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volunteering</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starting a </a:t>
            </a:r>
            <a:r>
              <a:rPr lang="en-GB" sz="18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business</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or becoming a </a:t>
            </a:r>
            <a:r>
              <a:rPr lang="en-GB" sz="18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rPr>
              <a:t>parent</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duration of a job may range from temporary (e.g., hourly odd jobs) to a </a:t>
            </a:r>
            <a:r>
              <a:rPr lang="en-GB" sz="18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8"/>
              </a:rPr>
              <a:t>lifetime</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(e.g., </a:t>
            </a:r>
            <a:r>
              <a:rPr lang="en-GB" sz="18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9"/>
              </a:rPr>
              <a:t>judges</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 activity that requires a person's mental or physical effort is </a:t>
            </a:r>
            <a:r>
              <a:rPr lang="en-GB" sz="18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0"/>
              </a:rPr>
              <a:t>work</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(as in "a day's work"). If a person is trained for a certain type of job, they may have a </a:t>
            </a:r>
            <a:r>
              <a:rPr lang="en-GB" sz="18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1"/>
              </a:rPr>
              <a:t>profession</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Typically, a job would be a subset of someone's </a:t>
            </a:r>
            <a:r>
              <a:rPr lang="en-GB" sz="18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2"/>
              </a:rPr>
              <a:t>career</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two may differ in that one usually </a:t>
            </a:r>
            <a:r>
              <a:rPr lang="en-GB" sz="1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retires</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from their career, versus </a:t>
            </a:r>
            <a:r>
              <a:rPr lang="en-GB" sz="1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resignation</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or </a:t>
            </a:r>
            <a:r>
              <a:rPr lang="en-GB" sz="1800" i="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3"/>
              </a:rPr>
              <a:t>termination</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from a job.</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a:t>	</a:t>
            </a:r>
          </a:p>
          <a:p>
            <a:pPr lvl="1"/>
            <a:r>
              <a:rPr lang="en-GB" sz="1400" b="1">
                <a:effectLst/>
                <a:latin typeface="Times New Roman" panose="02020603050405020304" pitchFamily="18" charset="0"/>
                <a:ea typeface="Times New Roman" panose="02020603050405020304" pitchFamily="18" charset="0"/>
                <a:cs typeface="Times New Roman" panose="02020603050405020304" pitchFamily="18" charset="0"/>
              </a:rPr>
              <a:t>WHO IS A HEALTH WORKER</a:t>
            </a:r>
            <a:endParaRPr lang="en-GB" sz="14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A health worker is</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one who delivers care and services to the sick and ailing either directly as doctors and nurses or indirectly as aides, helpers, laboratory technicians, or even </a:t>
            </a:r>
            <a:r>
              <a:rPr lang="en-GB"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medical</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waste handlers. There are approximately 59 million </a:t>
            </a:r>
            <a:r>
              <a:rPr lang="en-GB"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healthcare workers</a:t>
            </a: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worldwide.</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3A9770B3-7FBC-564E-8E9A-DE8F97118434}"/>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a:t>      INTRODUCTION </a:t>
            </a:r>
          </a:p>
        </p:txBody>
      </p:sp>
    </p:spTree>
    <p:extLst>
      <p:ext uri="{BB962C8B-B14F-4D97-AF65-F5344CB8AC3E}">
        <p14:creationId xmlns:p14="http://schemas.microsoft.com/office/powerpoint/2010/main" val="1898260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449067-51DD-2646-97C0-CEC4A5BE24F2}"/>
              </a:ext>
            </a:extLst>
          </p:cNvPr>
          <p:cNvSpPr>
            <a:spLocks noGrp="1"/>
          </p:cNvSpPr>
          <p:nvPr>
            <p:ph idx="1"/>
          </p:nvPr>
        </p:nvSpPr>
        <p:spPr>
          <a:xfrm>
            <a:off x="3042784" y="2357362"/>
            <a:ext cx="8915400" cy="3777622"/>
          </a:xfrm>
        </p:spPr>
        <p:txBody>
          <a:bodyPr/>
          <a:lstStyle/>
          <a:p>
            <a:r>
              <a:rPr lang="en-GB" sz="1800">
                <a:effectLst/>
                <a:latin typeface="Calibri" panose="020F0502020204030204" pitchFamily="34" charset="0"/>
                <a:ea typeface="Calibri" panose="020F0502020204030204" pitchFamily="34" charset="0"/>
                <a:cs typeface="Calibri" panose="020F0502020204030204" pitchFamily="34" charset="0"/>
              </a:rPr>
              <a:t>Coronavirus is a family of viruses that can cause illnesses such as the common cold, severe acute respiratory syndrome (SARS) and middle east respiratory syndrome (MERS). In 2019, a</a:t>
            </a:r>
            <a:r>
              <a:rPr lang="en-GB" sz="1800" b="1">
                <a:effectLst/>
                <a:latin typeface="Calibri" panose="020F0502020204030204" pitchFamily="34" charset="0"/>
                <a:ea typeface="Calibri" panose="020F0502020204030204" pitchFamily="34" charset="0"/>
                <a:cs typeface="Calibri" panose="020F0502020204030204" pitchFamily="34" charset="0"/>
              </a:rPr>
              <a:t> </a:t>
            </a:r>
            <a:r>
              <a:rPr lang="en-GB" sz="1800">
                <a:effectLst/>
                <a:latin typeface="Calibri" panose="020F0502020204030204" pitchFamily="34" charset="0"/>
                <a:ea typeface="Calibri" panose="020F0502020204030204" pitchFamily="34" charset="0"/>
                <a:cs typeface="Calibri" panose="020F0502020204030204" pitchFamily="34" charset="0"/>
              </a:rPr>
              <a:t>new coronavirus was identified as the cause of disease outbreak that originated in china.</a:t>
            </a:r>
            <a:endParaRPr lang="en-US" sz="180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Calibri" panose="020F0502020204030204" pitchFamily="34" charset="0"/>
                <a:ea typeface="Calibri" panose="020F0502020204030204" pitchFamily="34" charset="0"/>
                <a:cs typeface="Calibri" panose="020F0502020204030204" pitchFamily="34" charset="0"/>
              </a:rPr>
              <a:t>The virus is now known as the severe acute respiratory syndrome coronavirus 2 (SARS-CoV-2). The disease it causes is called coronavirus disease 2019 (COVID-19). In March 2020, the World Health Organization (WHO) declared the COVID-19 outbreak a pandemic.</a:t>
            </a:r>
            <a:endParaRPr lang="en-US" sz="180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GB" sz="1800">
                <a:effectLst/>
                <a:latin typeface="Calibri" panose="020F0502020204030204" pitchFamily="34" charset="0"/>
                <a:ea typeface="Calibri" panose="020F0502020204030204" pitchFamily="34" charset="0"/>
                <a:cs typeface="Calibri" panose="020F0502020204030204" pitchFamily="34" charset="0"/>
              </a:rPr>
              <a:t> </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a:p>
        </p:txBody>
      </p:sp>
      <p:sp>
        <p:nvSpPr>
          <p:cNvPr id="5" name="Title 1">
            <a:extLst>
              <a:ext uri="{FF2B5EF4-FFF2-40B4-BE49-F238E27FC236}">
                <a16:creationId xmlns:a16="http://schemas.microsoft.com/office/drawing/2014/main" id="{3A9770B3-7FBC-564E-8E9A-DE8F97118434}"/>
              </a:ext>
            </a:extLst>
          </p:cNvPr>
          <p:cNvSpPr txBox="1">
            <a:spLocks noGrp="1"/>
          </p:cNvSpPr>
          <p:nvPr>
            <p:ph type="title"/>
          </p:nvPr>
        </p:nvSpPr>
        <p:spPr>
          <a:xfrm>
            <a:off x="2019906" y="775300"/>
            <a:ext cx="11631612" cy="13534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a:t>CORONAVIRUS (COVID-19)</a:t>
            </a:r>
          </a:p>
        </p:txBody>
      </p:sp>
    </p:spTree>
    <p:extLst>
      <p:ext uri="{BB962C8B-B14F-4D97-AF65-F5344CB8AC3E}">
        <p14:creationId xmlns:p14="http://schemas.microsoft.com/office/powerpoint/2010/main" val="2778911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0B4F8-4FDD-664D-A5D9-335283A59C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BDF287-0B44-0649-AC2E-AA85FB931171}"/>
              </a:ext>
            </a:extLst>
          </p:cNvPr>
          <p:cNvSpPr>
            <a:spLocks noGrp="1"/>
          </p:cNvSpPr>
          <p:nvPr>
            <p:ph idx="1"/>
          </p:nvPr>
        </p:nvSpPr>
        <p:spPr/>
        <p:txBody>
          <a:bodyPr>
            <a:normAutofit fontScale="77500" lnSpcReduction="20000"/>
          </a:bodyPr>
          <a:lstStyle/>
          <a:p>
            <a:pPr marL="0" indent="0">
              <a:buNone/>
            </a:pPr>
            <a:r>
              <a:rPr lang="en-GB" sz="1800" b="1" u="sng">
                <a:effectLst/>
                <a:latin typeface="Calibri" panose="020F0502020204030204" pitchFamily="34" charset="0"/>
                <a:ea typeface="Calibri" panose="020F0502020204030204" pitchFamily="34" charset="0"/>
                <a:cs typeface="Calibri" panose="020F0502020204030204" pitchFamily="34" charset="0"/>
              </a:rPr>
              <a:t>Biological hazards</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Calibri" panose="020F0502020204030204" pitchFamily="34" charset="0"/>
                <a:ea typeface="Calibri" panose="020F0502020204030204" pitchFamily="34" charset="0"/>
                <a:cs typeface="Calibri" panose="020F0502020204030204" pitchFamily="34" charset="0"/>
              </a:rPr>
              <a:t>Biological hazard</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Calibri" panose="020F0502020204030204" pitchFamily="34" charset="0"/>
                <a:ea typeface="Calibri" panose="020F0502020204030204" pitchFamily="34" charset="0"/>
                <a:cs typeface="Calibri" panose="020F0502020204030204" pitchFamily="34" charset="0"/>
              </a:rPr>
              <a:t>Biological agents, including microorganisms and toxins  produced by living organisms, can cause health problems in workers. Influenza is an example of a biohazard which affects a broad population of workers. Those who work outdoors encounter numerous biological hazards, including bites and stings from insects, spiders, snakes and scorpions,[11][12][13] contact dermatitis from exposure to urushiol from poisonous Toxicodendron plants,[14] Lyme disease,[15] West Nile virus,[16] and coccidioidomycosis.[17] According to NIOSH, outdoor workers at risk for these hazards "include farmers, foresters, landscapers, groundskeepers, gardeners, painters, roofers, pavers, construction workers, laborers, mechanics, and any other workers who spend time outside.</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Calibri" panose="020F0502020204030204" pitchFamily="34" charset="0"/>
                <a:ea typeface="Calibri" panose="020F0502020204030204" pitchFamily="34" charset="0"/>
                <a:cs typeface="Calibri" panose="020F0502020204030204" pitchFamily="34" charset="0"/>
              </a:rPr>
              <a:t>Health care professionals are at risk to exposure to blood-borne illnesses (such as HIV, hepatitis B, and hepatitis C)[18] and particularly to emerging infectious diseases, especially when not enough resources are available to control the spread of the disease.[19] Veterinary health workers, including veterinarians, are at risk for exposure to zoonotic disease.[20] Those who do clinical work in the field or in a laboratory risk exposure to West Nile virus if performing necropsies  on birds affected by the virus or are otherwise working with infected tissue.</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Calibri" panose="020F0502020204030204" pitchFamily="34" charset="0"/>
                <a:ea typeface="Calibri" panose="020F0502020204030204" pitchFamily="34" charset="0"/>
                <a:cs typeface="Calibri" panose="020F0502020204030204" pitchFamily="34" charset="0"/>
              </a:rPr>
              <a:t>Other occupations at risk to biological hazard exposure include poultry workers, who are exposed to bacteria and tattooists and piercers, who risk exposure to blood-borne pathogens.</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5127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A17B9-CD29-C747-8B02-FC210A9BDD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CD896B-C617-8F46-88FF-F46ED84086E6}"/>
              </a:ext>
            </a:extLst>
          </p:cNvPr>
          <p:cNvSpPr>
            <a:spLocks noGrp="1"/>
          </p:cNvSpPr>
          <p:nvPr>
            <p:ph idx="1"/>
          </p:nvPr>
        </p:nvSpPr>
        <p:spPr/>
        <p:txBody>
          <a:bodyPr/>
          <a:lstStyle/>
          <a:p>
            <a:r>
              <a:rPr lang="en-GB" sz="1800">
                <a:solidFill>
                  <a:srgbClr val="3C4245"/>
                </a:solidFill>
                <a:effectLst/>
                <a:latin typeface="Calibri" panose="020F0502020204030204" pitchFamily="34" charset="0"/>
                <a:ea typeface="Calibri" panose="020F0502020204030204" pitchFamily="34" charset="0"/>
                <a:cs typeface="Calibri" panose="020F0502020204030204" pitchFamily="34" charset="0"/>
              </a:rPr>
              <a:t>Coronavirus disease (COVID-19) is an infectious disease caused by a newly discovered coronavirus. Most people infected with the COVID-19 virus will experience mild to moderate respiratory illness and recover without requiring special treatment.  Older people, and those with underlying medical problems like cardiovascular disease, diabetes, chronic respiratory disease, and cancer are more likely to develop serious illness. The best way to prevent and slow down transmission is be well informed about the COVID-19 virus, the disease it causes and how it spreads. Protect yourself and others from infection by washing your hands or using an alcohol based rub frequently and not touching your face.  The COVID-19 virus spreads primarily through droplets of saliva or discharge from the nose when an infected person coughs or sneezes, so it’s important that you also practice respiratory etiquette (for example, by coughing into a flexed elbow).At this time, there are no specific vaccines or treatments for COVID-19. However, there are many ongoing clinical trials evaluating potential treatments. </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a:p>
        </p:txBody>
      </p:sp>
    </p:spTree>
    <p:extLst>
      <p:ext uri="{BB962C8B-B14F-4D97-AF65-F5344CB8AC3E}">
        <p14:creationId xmlns:p14="http://schemas.microsoft.com/office/powerpoint/2010/main" val="3591022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23425-FC34-1A46-8CE2-A33D6C4AD70C}"/>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7A312F48-7DEA-8F48-BC1A-66517D9A9A60}"/>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688469" y="2133600"/>
            <a:ext cx="6716888" cy="3778250"/>
          </a:xfrm>
          <a:prstGeom prst="rect">
            <a:avLst/>
          </a:prstGeom>
          <a:noFill/>
          <a:ln>
            <a:noFill/>
          </a:ln>
        </p:spPr>
      </p:pic>
    </p:spTree>
    <p:extLst>
      <p:ext uri="{BB962C8B-B14F-4D97-AF65-F5344CB8AC3E}">
        <p14:creationId xmlns:p14="http://schemas.microsoft.com/office/powerpoint/2010/main" val="562709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5E973-A650-9C4D-971D-0A8D63A0E8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9F245B-33E2-614F-B366-DB150A205762}"/>
              </a:ext>
            </a:extLst>
          </p:cNvPr>
          <p:cNvSpPr>
            <a:spLocks noGrp="1"/>
          </p:cNvSpPr>
          <p:nvPr>
            <p:ph idx="1"/>
          </p:nvPr>
        </p:nvSpPr>
        <p:spPr/>
        <p:txBody>
          <a:bodyPr>
            <a:normAutofit fontScale="25000" lnSpcReduction="20000"/>
          </a:bodyPr>
          <a:lstStyle/>
          <a:p>
            <a:pPr marL="0" indent="0">
              <a:buNone/>
            </a:pPr>
            <a:r>
              <a:rPr lang="en-GB"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55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Symptoms</a:t>
            </a:r>
            <a:endParaRPr lang="en-GB" sz="55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5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Signs and symptoms of COVID-19 may appear two to 14 days after exposure and can include:</a:t>
            </a:r>
            <a:endParaRPr lang="en-GB" sz="55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5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Fever</a:t>
            </a:r>
            <a:endParaRPr lang="en-GB" sz="55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5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Cough</a:t>
            </a:r>
            <a:endParaRPr lang="en-GB" sz="55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5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Shortness of breath or difficulty breathing</a:t>
            </a:r>
            <a:endParaRPr lang="en-GB" sz="55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55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en-GB" sz="55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Other symptoms can include:</a:t>
            </a:r>
            <a:endParaRPr lang="en-GB" sz="55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5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Tiredness</a:t>
            </a:r>
            <a:endParaRPr lang="en-GB" sz="55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5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Aches</a:t>
            </a:r>
            <a:endParaRPr lang="en-GB" sz="55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5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Runny nose</a:t>
            </a:r>
            <a:endParaRPr lang="en-GB" sz="55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5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Sore throat</a:t>
            </a:r>
            <a:endParaRPr lang="en-GB" sz="55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5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Some people have experienced the loss of smell or taste.</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a:p>
        </p:txBody>
      </p:sp>
    </p:spTree>
    <p:extLst>
      <p:ext uri="{BB962C8B-B14F-4D97-AF65-F5344CB8AC3E}">
        <p14:creationId xmlns:p14="http://schemas.microsoft.com/office/powerpoint/2010/main" val="1882939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EE5A-19BC-AC41-A9AC-DF5F6EEAD9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E0CF9CA-D7A3-7143-BFC7-EE63A77D5BD2}"/>
              </a:ext>
            </a:extLst>
          </p:cNvPr>
          <p:cNvSpPr>
            <a:spLocks noGrp="1"/>
          </p:cNvSpPr>
          <p:nvPr>
            <p:ph idx="1"/>
          </p:nvPr>
        </p:nvSpPr>
        <p:spPr/>
        <p:txBody>
          <a:bodyPr>
            <a:normAutofit fontScale="77500" lnSpcReduction="20000"/>
          </a:bodyPr>
          <a:lstStyle/>
          <a:p>
            <a:pPr marL="0" indent="0">
              <a:buNone/>
            </a:pPr>
            <a:r>
              <a:rPr lang="en-GB"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Causes</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Infection with the new coronavirus (severe acute respiratory syndrome coronavirus 2, or SARS-CoV-2) causes coronavirus disease 2019 (COVID-19).</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It's unclear exactly how contagious the new coronavirus is. Data has shown that it spreads from person to person among those in close contact (within about 6 feet, or 2 meters). The virus spreads by respiratory droplets released when someone with the virus coughs, sneezes or talks.</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can also spread if a person touches a surface with the virus on it and then touches his or her mouth, nose or eyes.</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en-GB"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Risk factors</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Risk factors for COVID-19 appear to include:</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Recent travel from or residence in an area with ongoing community spread of COVID-19 as determined by CDC or WHO</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Close contact with someone who has COVID-19 — such as when a family member or health care worker takes care of an infected person.</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a:p>
        </p:txBody>
      </p:sp>
    </p:spTree>
    <p:extLst>
      <p:ext uri="{BB962C8B-B14F-4D97-AF65-F5344CB8AC3E}">
        <p14:creationId xmlns:p14="http://schemas.microsoft.com/office/powerpoint/2010/main" val="392641341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Wisp</vt:lpstr>
      <vt:lpstr>THE ASSESMENT OF OCCUPATIONAL HAZARDS AND DEVELOPMENT OF ENGINEERING EQUIPMENT TO SUPPORT HEALTH WORKERS AGANIST COVID-19</vt:lpstr>
      <vt:lpstr>         CONTENTS </vt:lpstr>
      <vt:lpstr>      INTRODUCTION </vt:lpstr>
      <vt:lpstr>CORONAVIRUS (COVID-19)</vt:lpstr>
      <vt:lpstr>PowerPoint Presentation</vt:lpstr>
      <vt:lpstr>PowerPoint Presentation</vt:lpstr>
      <vt:lpstr>PowerPoint Presentation</vt:lpstr>
      <vt:lpstr>PowerPoint Presentation</vt:lpstr>
      <vt:lpstr>PowerPoint Presentation</vt:lpstr>
      <vt:lpstr>PowerPoint Presentation</vt:lpstr>
      <vt:lpstr>ASSESSMENT  OF OCCUPATIONAL HAZARDS FACED BY HEALTH WORKERS </vt:lpstr>
      <vt:lpstr>PowerPoint Presentation</vt:lpstr>
      <vt:lpstr>ENGINEERING EQUIPMENTS AND HOW THEY SUPPORT HEALTH WORKERS </vt:lpstr>
      <vt:lpstr>PowerPoint Presentation</vt:lpstr>
      <vt:lpstr>CONCLUSION/ RECOMMENDATIONS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ASSESMENT OF OCCUPATIONAL HAZARDS AND DEVELOPMENT OF ENGINEERING EQUIPMENT TO SUPPORT HEALTH WORKERS AGANIST COVID-19</dc:title>
  <dc:creator>Unknown User</dc:creator>
  <cp:lastModifiedBy>Unknown User</cp:lastModifiedBy>
  <cp:revision>13</cp:revision>
  <dcterms:created xsi:type="dcterms:W3CDTF">2020-04-13T16:31:01Z</dcterms:created>
  <dcterms:modified xsi:type="dcterms:W3CDTF">2020-04-13T18:05:08Z</dcterms:modified>
</cp:coreProperties>
</file>