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61" r:id="rId4"/>
    <p:sldId id="258" r:id="rId5"/>
    <p:sldId id="259" r:id="rId6"/>
    <p:sldId id="276" r:id="rId7"/>
    <p:sldId id="260" r:id="rId8"/>
    <p:sldId id="262" r:id="rId9"/>
    <p:sldId id="266" r:id="rId10"/>
    <p:sldId id="263" r:id="rId11"/>
    <p:sldId id="264" r:id="rId12"/>
    <p:sldId id="268" r:id="rId13"/>
    <p:sldId id="269" r:id="rId14"/>
    <p:sldId id="271"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332349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56371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503122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45053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87320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1D52B9-463B-4AEF-9139-318370AE060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88282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1D52B9-463B-4AEF-9139-318370AE060B}"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524202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1D52B9-463B-4AEF-9139-318370AE060B}"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4228541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D52B9-463B-4AEF-9139-318370AE060B}"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25214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91D52B9-463B-4AEF-9139-318370AE060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667094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91D52B9-463B-4AEF-9139-318370AE060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017410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91D52B9-463B-4AEF-9139-318370AE060B}" type="datetimeFigureOut">
              <a:rPr lang="en-US" smtClean="0"/>
              <a:t>4/13/2020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CBCCE-B246-4D29-B8A5-30A62E149F7C}" type="slidenum">
              <a:rPr lang="en-US" smtClean="0"/>
              <a:t>‹#›</a:t>
            </a:fld>
            <a:endParaRPr lang="en-US"/>
          </a:p>
        </p:txBody>
      </p:sp>
    </p:spTree>
    <p:extLst>
      <p:ext uri="{BB962C8B-B14F-4D97-AF65-F5344CB8AC3E}">
        <p14:creationId xmlns:p14="http://schemas.microsoft.com/office/powerpoint/2010/main" val="345405665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2133600"/>
          </a:xfrm>
        </p:spPr>
        <p:txBody>
          <a:bodyPr>
            <a:normAutofit fontScale="90000"/>
          </a:bodyPr>
          <a:lstStyle/>
          <a:p>
            <a:pPr algn="ctr"/>
            <a:r>
              <a:rPr lang="en-US" sz="3600" dirty="0" smtClean="0">
                <a:solidFill>
                  <a:schemeClr val="accent1">
                    <a:lumMod val="50000"/>
                  </a:schemeClr>
                </a:solidFill>
                <a:latin typeface="Kristen ITC" panose="03050502040202030202" pitchFamily="66" charset="0"/>
                <a:cs typeface="Times New Roman" pitchFamily="18" charset="0"/>
              </a:rPr>
              <a:t>ENGINEERING STRATEGIES FOR HANDLING COVID-19 FOR THE ENVIRONMENTAL HEALTH AND ECONOMIC SUSTAINABILITY</a:t>
            </a:r>
            <a:endParaRPr lang="en-US" sz="3600" dirty="0">
              <a:solidFill>
                <a:schemeClr val="accent1">
                  <a:lumMod val="50000"/>
                </a:schemeClr>
              </a:solidFill>
              <a:latin typeface="Kristen ITC" panose="03050502040202030202" pitchFamily="66" charset="0"/>
              <a:cs typeface="Times New Roman" pitchFamily="18" charset="0"/>
            </a:endParaRPr>
          </a:p>
        </p:txBody>
      </p:sp>
      <p:sp>
        <p:nvSpPr>
          <p:cNvPr id="3" name="Subtitle 2"/>
          <p:cNvSpPr>
            <a:spLocks noGrp="1"/>
          </p:cNvSpPr>
          <p:nvPr>
            <p:ph type="subTitle" idx="1"/>
          </p:nvPr>
        </p:nvSpPr>
        <p:spPr>
          <a:xfrm>
            <a:off x="1371600" y="3657600"/>
            <a:ext cx="6400800" cy="1828800"/>
          </a:xfrm>
        </p:spPr>
        <p:txBody>
          <a:bodyPr>
            <a:normAutofit/>
          </a:bodyPr>
          <a:lstStyle/>
          <a:p>
            <a:pPr algn="ctr"/>
            <a:r>
              <a:rPr lang="en-US" sz="1400" dirty="0" smtClean="0">
                <a:solidFill>
                  <a:sysClr val="windowText" lastClr="000000"/>
                </a:solidFill>
                <a:latin typeface="Kristen ITC" panose="03050502040202030202" pitchFamily="66" charset="0"/>
                <a:cs typeface="Times New Roman" pitchFamily="18" charset="0"/>
              </a:rPr>
              <a:t>BY </a:t>
            </a:r>
          </a:p>
          <a:p>
            <a:pPr algn="ctr"/>
            <a:r>
              <a:rPr lang="en-US" sz="1400" dirty="0" smtClean="0">
                <a:solidFill>
                  <a:sysClr val="windowText" lastClr="000000"/>
                </a:solidFill>
                <a:latin typeface="Kristen ITC" panose="03050502040202030202" pitchFamily="66" charset="0"/>
                <a:cs typeface="Times New Roman" pitchFamily="18" charset="0"/>
              </a:rPr>
              <a:t>NWALA NNAMDI CHIMBURUOMA</a:t>
            </a:r>
          </a:p>
          <a:p>
            <a:pPr algn="ctr"/>
            <a:r>
              <a:rPr lang="en-US" sz="1400" dirty="0" smtClean="0">
                <a:solidFill>
                  <a:sysClr val="windowText" lastClr="000000"/>
                </a:solidFill>
                <a:latin typeface="Kristen ITC" panose="03050502040202030202" pitchFamily="66" charset="0"/>
                <a:cs typeface="Times New Roman" pitchFamily="18" charset="0"/>
              </a:rPr>
              <a:t>17/ENG06/059</a:t>
            </a:r>
          </a:p>
          <a:p>
            <a:pPr algn="ctr"/>
            <a:r>
              <a:rPr lang="en-US" sz="1400" dirty="0" smtClean="0">
                <a:solidFill>
                  <a:sysClr val="windowText" lastClr="000000"/>
                </a:solidFill>
                <a:latin typeface="Kristen ITC" panose="03050502040202030202" pitchFamily="66" charset="0"/>
                <a:cs typeface="Times New Roman" pitchFamily="18" charset="0"/>
              </a:rPr>
              <a:t>MECHANICAL ENGINEERING</a:t>
            </a:r>
            <a:endParaRPr lang="en-US" sz="1400" dirty="0">
              <a:solidFill>
                <a:sysClr val="windowText" lastClr="000000"/>
              </a:solidFill>
              <a:latin typeface="Kristen ITC" panose="03050502040202030202" pitchFamily="66" charset="0"/>
              <a:cs typeface="Times New Roman" pitchFamily="18" charset="0"/>
            </a:endParaRPr>
          </a:p>
        </p:txBody>
      </p:sp>
    </p:spTree>
    <p:extLst>
      <p:ext uri="{BB962C8B-B14F-4D97-AF65-F5344CB8AC3E}">
        <p14:creationId xmlns:p14="http://schemas.microsoft.com/office/powerpoint/2010/main" val="725540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001000" cy="5715000"/>
          </a:xfrm>
        </p:spPr>
        <p:txBody>
          <a:bodyPr>
            <a:normAutofit/>
          </a:bodyPr>
          <a:lstStyle/>
          <a:p>
            <a:pPr marL="0" indent="0" algn="just">
              <a:lnSpc>
                <a:spcPct val="150000"/>
              </a:lnSpc>
              <a:buNone/>
            </a:pPr>
            <a:r>
              <a:rPr lang="en-US" sz="2000" b="1" dirty="0" smtClean="0">
                <a:solidFill>
                  <a:schemeClr val="tx2"/>
                </a:solidFill>
                <a:latin typeface="Kristen ITC" panose="03050502040202030202" pitchFamily="66" charset="0"/>
                <a:cs typeface="Times New Roman" pitchFamily="18" charset="0"/>
              </a:rPr>
              <a:t>MANUFACTURING:</a:t>
            </a:r>
          </a:p>
          <a:p>
            <a:pPr marL="0" indent="0" algn="just">
              <a:lnSpc>
                <a:spcPct val="150000"/>
              </a:lnSpc>
              <a:buNone/>
            </a:pPr>
            <a:r>
              <a:rPr lang="en-US" sz="1600" dirty="0">
                <a:latin typeface="Kristen ITC" panose="03050502040202030202" pitchFamily="66"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r>
              <a:rPr lang="en-US" sz="1600" dirty="0" smtClean="0">
                <a:latin typeface="Kristen ITC" panose="03050502040202030202" pitchFamily="66" charset="0"/>
                <a:cs typeface="Times New Roman" pitchFamily="18" charset="0"/>
              </a:rPr>
              <a:t>.</a:t>
            </a:r>
            <a:endParaRPr lang="en-US" sz="1600" b="1" dirty="0">
              <a:latin typeface="Kristen ITC" panose="03050502040202030202" pitchFamily="66" charset="0"/>
              <a:cs typeface="Times New Roman" pitchFamily="18" charset="0"/>
            </a:endParaRPr>
          </a:p>
          <a:p>
            <a:pPr marL="0" indent="0" algn="just">
              <a:lnSpc>
                <a:spcPct val="150000"/>
              </a:lnSpc>
              <a:buNone/>
            </a:pPr>
            <a:endParaRPr lang="en-US" sz="1400" dirty="0" smtClean="0">
              <a:latin typeface="Kristen ITC" panose="03050502040202030202" pitchFamily="66" charset="0"/>
              <a:cs typeface="Times New Roman" pitchFamily="18" charset="0"/>
            </a:endParaRPr>
          </a:p>
          <a:p>
            <a:pPr marL="0" indent="0" algn="just">
              <a:lnSpc>
                <a:spcPct val="150000"/>
              </a:lnSpc>
              <a:buNone/>
            </a:pPr>
            <a:r>
              <a:rPr lang="en-US" sz="2000" b="1" dirty="0" smtClean="0">
                <a:solidFill>
                  <a:schemeClr val="tx2"/>
                </a:solidFill>
                <a:latin typeface="Kristen ITC" panose="03050502040202030202" pitchFamily="66" charset="0"/>
                <a:cs typeface="Times New Roman" pitchFamily="18" charset="0"/>
              </a:rPr>
              <a:t>EXPERIMENTAL TESTING:</a:t>
            </a:r>
          </a:p>
          <a:p>
            <a:pPr marL="0" indent="0" algn="just">
              <a:lnSpc>
                <a:spcPct val="150000"/>
              </a:lnSpc>
              <a:buNone/>
            </a:pPr>
            <a:r>
              <a:rPr lang="en-US" sz="1600" dirty="0">
                <a:latin typeface="Kristen ITC" panose="03050502040202030202" pitchFamily="66" charset="0"/>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spTree>
    <p:extLst>
      <p:ext uri="{BB962C8B-B14F-4D97-AF65-F5344CB8AC3E}">
        <p14:creationId xmlns:p14="http://schemas.microsoft.com/office/powerpoint/2010/main" val="3182077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7408333" cy="5181600"/>
          </a:xfrm>
        </p:spPr>
        <p:txBody>
          <a:bodyPr>
            <a:normAutofit/>
          </a:bodyPr>
          <a:lstStyle/>
          <a:p>
            <a:pPr marL="0" indent="0" algn="just">
              <a:lnSpc>
                <a:spcPct val="150000"/>
              </a:lnSpc>
              <a:buNone/>
            </a:pPr>
            <a:r>
              <a:rPr lang="en-US" sz="2000" b="1" dirty="0" smtClean="0">
                <a:solidFill>
                  <a:schemeClr val="tx2"/>
                </a:solidFill>
                <a:latin typeface="Kristen ITC" panose="03050502040202030202" pitchFamily="66" charset="0"/>
                <a:cs typeface="Times New Roman" pitchFamily="18" charset="0"/>
              </a:rPr>
              <a:t>INFORMATION TECHNOLOGY:</a:t>
            </a:r>
          </a:p>
          <a:p>
            <a:pPr marL="0" indent="0" algn="just">
              <a:lnSpc>
                <a:spcPct val="150000"/>
              </a:lnSpc>
              <a:buNone/>
            </a:pPr>
            <a:r>
              <a:rPr lang="en-US" sz="1600" dirty="0">
                <a:latin typeface="Kristen ITC" panose="03050502040202030202" pitchFamily="66" charset="0"/>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lang="en-US" sz="1600" b="1" dirty="0">
              <a:latin typeface="Kristen ITC" panose="03050502040202030202" pitchFamily="66" charset="0"/>
              <a:cs typeface="Times New Roman" pitchFamily="18" charset="0"/>
            </a:endParaRPr>
          </a:p>
          <a:p>
            <a:endParaRPr lang="en-US" sz="1600" dirty="0" smtClean="0">
              <a:latin typeface="Kristen ITC" panose="03050502040202030202" pitchFamily="66" charset="0"/>
            </a:endParaRPr>
          </a:p>
          <a:p>
            <a:pPr marL="0" indent="0" algn="just">
              <a:lnSpc>
                <a:spcPct val="150000"/>
              </a:lnSpc>
              <a:buNone/>
            </a:pPr>
            <a:r>
              <a:rPr lang="en-US" sz="1600" dirty="0">
                <a:latin typeface="Kristen ITC" panose="03050502040202030202" pitchFamily="66" charset="0"/>
                <a:cs typeface="Times New Roman"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p:txBody>
      </p:sp>
    </p:spTree>
    <p:extLst>
      <p:ext uri="{BB962C8B-B14F-4D97-AF65-F5344CB8AC3E}">
        <p14:creationId xmlns:p14="http://schemas.microsoft.com/office/powerpoint/2010/main" val="475288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81000"/>
            <a:ext cx="2800350" cy="625474"/>
          </a:xfrm>
        </p:spPr>
        <p:txBody>
          <a:bodyPr/>
          <a:lstStyle/>
          <a:p>
            <a:r>
              <a:rPr lang="en-US" dirty="0" smtClean="0">
                <a:solidFill>
                  <a:schemeClr val="tx2"/>
                </a:solidFill>
                <a:latin typeface="Kristen ITC" panose="03050502040202030202" pitchFamily="66" charset="0"/>
                <a:cs typeface="Times New Roman" panose="02020603050405020304" pitchFamily="18" charset="0"/>
              </a:rPr>
              <a:t>RESULTS</a:t>
            </a:r>
            <a:endParaRPr lang="en-US" dirty="0">
              <a:solidFill>
                <a:schemeClr val="tx2"/>
              </a:solidFill>
              <a:latin typeface="Kristen ITC" panose="03050502040202030202" pitchFamily="66" charset="0"/>
              <a:cs typeface="Times New Roman" panose="02020603050405020304" pitchFamily="18" charset="0"/>
            </a:endParaRPr>
          </a:p>
        </p:txBody>
      </p:sp>
      <p:sp>
        <p:nvSpPr>
          <p:cNvPr id="2" name="Content Placeholder 1"/>
          <p:cNvSpPr>
            <a:spLocks noGrp="1"/>
          </p:cNvSpPr>
          <p:nvPr>
            <p:ph idx="1"/>
          </p:nvPr>
        </p:nvSpPr>
        <p:spPr>
          <a:xfrm>
            <a:off x="381001" y="1018280"/>
            <a:ext cx="7010400" cy="4144963"/>
          </a:xfrm>
        </p:spPr>
        <p:txBody>
          <a:bodyPr/>
          <a:lstStyle/>
          <a:p>
            <a:pPr marL="0" lvl="0" indent="0" algn="just">
              <a:lnSpc>
                <a:spcPct val="150000"/>
              </a:lnSpc>
              <a:buNone/>
            </a:pPr>
            <a:r>
              <a:rPr lang="en-US" sz="1800" b="1" dirty="0">
                <a:solidFill>
                  <a:schemeClr val="tx2"/>
                </a:solidFill>
                <a:latin typeface="Kristen ITC" panose="03050502040202030202" pitchFamily="66" charset="0"/>
                <a:cs typeface="Times New Roman" pitchFamily="18" charset="0"/>
              </a:rPr>
              <a:t>GOOGLE, APPLE NEW CORONA VIRUS TRACKING SYSTEM:</a:t>
            </a:r>
          </a:p>
          <a:p>
            <a:pPr marL="0" indent="0" algn="just">
              <a:lnSpc>
                <a:spcPct val="150000"/>
              </a:lnSpc>
              <a:buNone/>
            </a:pPr>
            <a:r>
              <a:rPr lang="en-US" sz="1600" dirty="0" smtClean="0">
                <a:latin typeface="Kristen ITC" panose="03050502040202030202" pitchFamily="66" charset="0"/>
                <a:cs typeface="Times New Roman" pitchFamily="18" charset="0"/>
              </a:rPr>
              <a:t>Apple </a:t>
            </a:r>
            <a:r>
              <a:rPr lang="en-US" sz="1600" dirty="0">
                <a:latin typeface="Kristen ITC" panose="03050502040202030202" pitchFamily="66" charset="0"/>
                <a:cs typeface="Times New Roman" pitchFamily="18" charset="0"/>
              </a:rPr>
              <a:t>and Google have announced they are developing a new system to track the spread of the novel coronavirus, which will help users share data via Bluetooth Low Energy (BLE) transmissions, and other apps approved by health organizations.</a:t>
            </a:r>
            <a:endParaRPr lang="en-US" sz="1600" b="1" dirty="0">
              <a:latin typeface="Kristen ITC" panose="03050502040202030202" pitchFamily="66" charset="0"/>
              <a:cs typeface="Times New Roman" pitchFamily="18" charset="0"/>
            </a:endParaRPr>
          </a:p>
          <a:p>
            <a:endParaRPr lang="en-US" dirty="0"/>
          </a:p>
        </p:txBody>
      </p:sp>
    </p:spTree>
    <p:extLst>
      <p:ext uri="{BB962C8B-B14F-4D97-AF65-F5344CB8AC3E}">
        <p14:creationId xmlns:p14="http://schemas.microsoft.com/office/powerpoint/2010/main" val="1115120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7461161" cy="3810000"/>
          </a:xfrm>
        </p:spPr>
        <p:txBody>
          <a:bodyPr>
            <a:normAutofit/>
          </a:bodyPr>
          <a:lstStyle/>
          <a:p>
            <a:pPr marL="0" lvl="0" indent="0" algn="just">
              <a:lnSpc>
                <a:spcPct val="150000"/>
              </a:lnSpc>
              <a:buNone/>
            </a:pPr>
            <a:r>
              <a:rPr lang="en-US" sz="2000" b="1" dirty="0">
                <a:solidFill>
                  <a:schemeClr val="tx2"/>
                </a:solidFill>
                <a:latin typeface="Kristen ITC" panose="03050502040202030202" pitchFamily="66" charset="0"/>
                <a:cs typeface="Times New Roman" pitchFamily="18" charset="0"/>
              </a:rPr>
              <a:t>INNOVATIVE FACE MASK FOR THE HEARING IMPAIRED: </a:t>
            </a:r>
          </a:p>
          <a:p>
            <a:pPr marL="0" indent="0" algn="just">
              <a:lnSpc>
                <a:spcPct val="150000"/>
              </a:lnSpc>
              <a:buNone/>
            </a:pPr>
            <a:r>
              <a:rPr lang="en-US" sz="1600" dirty="0">
                <a:latin typeface="Kristen ITC" panose="03050502040202030202" pitchFamily="66" charset="0"/>
                <a:cs typeface="Times New Roman" pitchFamily="18" charset="0"/>
              </a:rPr>
              <a:t>The masks have a transparent section over the mouth for the hearing impaired to read lips. The masks also allow people to see the wearer's facial expressions, which is crucial when using Sign Language.</a:t>
            </a:r>
            <a:endParaRPr lang="en-US" sz="1600" b="1" dirty="0">
              <a:latin typeface="Kristen ITC" panose="03050502040202030202" pitchFamily="66" charset="0"/>
              <a:cs typeface="Times New Roman" pitchFamily="18" charset="0"/>
            </a:endParaRPr>
          </a:p>
        </p:txBody>
      </p:sp>
    </p:spTree>
    <p:extLst>
      <p:ext uri="{BB962C8B-B14F-4D97-AF65-F5344CB8AC3E}">
        <p14:creationId xmlns:p14="http://schemas.microsoft.com/office/powerpoint/2010/main" val="486015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153400" cy="3505200"/>
          </a:xfrm>
        </p:spPr>
        <p:txBody>
          <a:bodyPr>
            <a:normAutofit/>
          </a:bodyPr>
          <a:lstStyle/>
          <a:p>
            <a:pPr marL="0" lvl="0" indent="0" algn="just">
              <a:lnSpc>
                <a:spcPct val="150000"/>
              </a:lnSpc>
              <a:buNone/>
            </a:pPr>
            <a:r>
              <a:rPr lang="en-US" sz="2000" b="1" dirty="0">
                <a:solidFill>
                  <a:schemeClr val="tx2"/>
                </a:solidFill>
                <a:latin typeface="Kristen ITC" panose="03050502040202030202" pitchFamily="66" charset="0"/>
                <a:cs typeface="Times New Roman" pitchFamily="18" charset="0"/>
              </a:rPr>
              <a:t>MECHANICAL VENTILATION: </a:t>
            </a:r>
          </a:p>
          <a:p>
            <a:pPr marL="0" indent="0" algn="just">
              <a:lnSpc>
                <a:spcPct val="150000"/>
              </a:lnSpc>
              <a:buNone/>
            </a:pPr>
            <a:r>
              <a:rPr lang="en-US" sz="1600" dirty="0">
                <a:latin typeface="Kristen ITC" panose="03050502040202030202" pitchFamily="66" charset="0"/>
                <a:cs typeface="Times New Roman"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lang="en-US" sz="1600" b="1" dirty="0">
              <a:latin typeface="Kristen ITC" panose="03050502040202030202" pitchFamily="66" charset="0"/>
              <a:cs typeface="Times New Roman" pitchFamily="18" charset="0"/>
            </a:endParaRPr>
          </a:p>
        </p:txBody>
      </p:sp>
    </p:spTree>
    <p:extLst>
      <p:ext uri="{BB962C8B-B14F-4D97-AF65-F5344CB8AC3E}">
        <p14:creationId xmlns:p14="http://schemas.microsoft.com/office/powerpoint/2010/main" val="60824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65127"/>
            <a:ext cx="4400550" cy="701674"/>
          </a:xfrm>
        </p:spPr>
        <p:txBody>
          <a:bodyPr/>
          <a:lstStyle/>
          <a:p>
            <a:r>
              <a:rPr lang="en-US" sz="4000" dirty="0" smtClean="0">
                <a:solidFill>
                  <a:schemeClr val="tx2"/>
                </a:solidFill>
                <a:latin typeface="Kristen ITC" panose="03050502040202030202" pitchFamily="66" charset="0"/>
                <a:cs typeface="Times New Roman" pitchFamily="18" charset="0"/>
              </a:rPr>
              <a:t>CONCLUSION</a:t>
            </a:r>
            <a:endParaRPr lang="en-US" sz="4000" dirty="0">
              <a:solidFill>
                <a:schemeClr val="tx2"/>
              </a:solidFill>
              <a:latin typeface="Kristen ITC" panose="03050502040202030202" pitchFamily="66" charset="0"/>
              <a:cs typeface="Times New Roman" pitchFamily="18" charset="0"/>
            </a:endParaRPr>
          </a:p>
        </p:txBody>
      </p:sp>
      <p:sp>
        <p:nvSpPr>
          <p:cNvPr id="2" name="Content Placeholder 1"/>
          <p:cNvSpPr>
            <a:spLocks noGrp="1"/>
          </p:cNvSpPr>
          <p:nvPr>
            <p:ph idx="1"/>
          </p:nvPr>
        </p:nvSpPr>
        <p:spPr>
          <a:xfrm>
            <a:off x="381000" y="1066801"/>
            <a:ext cx="8153400" cy="3429000"/>
          </a:xfrm>
        </p:spPr>
        <p:txBody>
          <a:bodyPr>
            <a:normAutofit/>
          </a:bodyPr>
          <a:lstStyle/>
          <a:p>
            <a:pPr algn="just">
              <a:lnSpc>
                <a:spcPct val="150000"/>
              </a:lnSpc>
              <a:buClr>
                <a:schemeClr val="accent2"/>
              </a:buClr>
              <a:buFont typeface="Courier New" panose="02070309020205020404" pitchFamily="49" charset="0"/>
              <a:buChar char="o"/>
            </a:pPr>
            <a:r>
              <a:rPr lang="en-US" sz="1600" dirty="0">
                <a:latin typeface="Kristen ITC" panose="03050502040202030202" pitchFamily="66" charset="0"/>
                <a:cs typeface="Times New Roman" pitchFamily="18" charset="0"/>
              </a:rPr>
              <a:t>I strongly believe that the above mentioned strategies of engineering in handling the pandemic situation are effectively been carried out to help the victims as well as the rest of the world in taking preventive measures.</a:t>
            </a:r>
            <a:endParaRPr lang="en-US" sz="1600" b="1" dirty="0">
              <a:latin typeface="Kristen ITC" panose="03050502040202030202" pitchFamily="66" charset="0"/>
              <a:cs typeface="Times New Roman" pitchFamily="18" charset="0"/>
            </a:endParaRPr>
          </a:p>
          <a:p>
            <a:pPr algn="just">
              <a:lnSpc>
                <a:spcPct val="150000"/>
              </a:lnSpc>
              <a:buClr>
                <a:schemeClr val="accent2"/>
              </a:buClr>
              <a:buFont typeface="Courier New" panose="02070309020205020404" pitchFamily="49" charset="0"/>
              <a:buChar char="o"/>
            </a:pPr>
            <a:r>
              <a:rPr lang="en-US" sz="1600" dirty="0">
                <a:latin typeface="Kristen ITC" panose="03050502040202030202" pitchFamily="66" charset="0"/>
                <a:cs typeface="Times New Roman" pitchFamily="18" charset="0"/>
              </a:rPr>
              <a:t>I also believe that the above mentioned results have also taking great effect in both sides of the world (victims and non-victims).     </a:t>
            </a:r>
            <a:endParaRPr lang="en-US" sz="1600" b="1" dirty="0">
              <a:latin typeface="Kristen ITC" panose="03050502040202030202" pitchFamily="66" charset="0"/>
              <a:cs typeface="Times New Roman" pitchFamily="18" charset="0"/>
            </a:endParaRPr>
          </a:p>
          <a:p>
            <a:pPr>
              <a:buFont typeface="Courier New" panose="02070309020205020404" pitchFamily="49" charset="0"/>
              <a:buChar char="o"/>
            </a:pPr>
            <a:endParaRPr lang="en-US" sz="1800" dirty="0">
              <a:latin typeface="Kristen ITC" panose="03050502040202030202" pitchFamily="66" charset="0"/>
            </a:endParaRPr>
          </a:p>
        </p:txBody>
      </p:sp>
    </p:spTree>
    <p:extLst>
      <p:ext uri="{BB962C8B-B14F-4D97-AF65-F5344CB8AC3E}">
        <p14:creationId xmlns:p14="http://schemas.microsoft.com/office/powerpoint/2010/main" val="2332802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52400"/>
            <a:ext cx="7886700" cy="1325563"/>
          </a:xfrm>
        </p:spPr>
        <p:txBody>
          <a:bodyPr/>
          <a:lstStyle/>
          <a:p>
            <a:r>
              <a:rPr lang="en-US" sz="4000" dirty="0" smtClean="0">
                <a:solidFill>
                  <a:schemeClr val="tx2"/>
                </a:solidFill>
                <a:latin typeface="Kristen ITC" panose="03050502040202030202" pitchFamily="66" charset="0"/>
                <a:cs typeface="Times New Roman" pitchFamily="18" charset="0"/>
              </a:rPr>
              <a:t>RECOMMENDATION</a:t>
            </a:r>
            <a:endParaRPr lang="en-US" sz="4000" dirty="0">
              <a:solidFill>
                <a:schemeClr val="tx2"/>
              </a:solidFill>
              <a:latin typeface="Kristen ITC" panose="03050502040202030202" pitchFamily="66" charset="0"/>
              <a:cs typeface="Times New Roman" pitchFamily="18" charset="0"/>
            </a:endParaRPr>
          </a:p>
        </p:txBody>
      </p:sp>
      <p:sp>
        <p:nvSpPr>
          <p:cNvPr id="2" name="Content Placeholder 1"/>
          <p:cNvSpPr>
            <a:spLocks noGrp="1"/>
          </p:cNvSpPr>
          <p:nvPr>
            <p:ph idx="1"/>
          </p:nvPr>
        </p:nvSpPr>
        <p:spPr>
          <a:xfrm>
            <a:off x="401392" y="1219200"/>
            <a:ext cx="7408333" cy="4297363"/>
          </a:xfrm>
        </p:spPr>
        <p:txBody>
          <a:bodyPr>
            <a:normAutofit fontScale="77500" lnSpcReduction="20000"/>
          </a:bodyPr>
          <a:lstStyle/>
          <a:p>
            <a:pPr algn="just">
              <a:lnSpc>
                <a:spcPct val="150000"/>
              </a:lnSpc>
              <a:buClr>
                <a:schemeClr val="accent2"/>
              </a:buClr>
              <a:buFont typeface="Courier New" panose="02070309020205020404" pitchFamily="49" charset="0"/>
              <a:buChar char="o"/>
            </a:pPr>
            <a:r>
              <a:rPr lang="en-US" sz="2000" dirty="0">
                <a:latin typeface="Kristen ITC" panose="03050502040202030202" pitchFamily="66" charset="0"/>
                <a:cs typeface="Times New Roman" pitchFamily="18" charset="0"/>
              </a:rPr>
              <a:t>With respect to the current situation, I recommend the following:</a:t>
            </a:r>
            <a:endParaRPr lang="en-US" sz="2000" b="1" dirty="0">
              <a:latin typeface="Kristen ITC" panose="03050502040202030202" pitchFamily="66" charset="0"/>
              <a:cs typeface="Times New Roman" pitchFamily="18" charset="0"/>
            </a:endParaRPr>
          </a:p>
          <a:p>
            <a:pPr lvl="0" algn="just">
              <a:lnSpc>
                <a:spcPct val="150000"/>
              </a:lnSpc>
              <a:buClr>
                <a:schemeClr val="accent2"/>
              </a:buClr>
              <a:buFont typeface="Courier New" panose="02070309020205020404" pitchFamily="49" charset="0"/>
              <a:buChar char="o"/>
            </a:pPr>
            <a:r>
              <a:rPr lang="en-US" sz="2000" dirty="0">
                <a:latin typeface="Kristen ITC" panose="03050502040202030202" pitchFamily="66" charset="0"/>
                <a:cs typeface="Times New Roman" pitchFamily="18" charset="0"/>
              </a:rPr>
              <a:t>People should strictly adhere to the WHO instructions and guidance.</a:t>
            </a:r>
            <a:endParaRPr lang="en-US" sz="2000" b="1" dirty="0">
              <a:latin typeface="Kristen ITC" panose="03050502040202030202" pitchFamily="66" charset="0"/>
              <a:cs typeface="Times New Roman" pitchFamily="18" charset="0"/>
            </a:endParaRPr>
          </a:p>
          <a:p>
            <a:pPr lvl="0" algn="just">
              <a:lnSpc>
                <a:spcPct val="150000"/>
              </a:lnSpc>
              <a:buClr>
                <a:schemeClr val="accent2"/>
              </a:buClr>
              <a:buFont typeface="Courier New" panose="02070309020205020404" pitchFamily="49" charset="0"/>
              <a:buChar char="o"/>
            </a:pPr>
            <a:r>
              <a:rPr lang="en-US" sz="2000" dirty="0">
                <a:latin typeface="Kristen ITC" panose="03050502040202030202" pitchFamily="66" charset="0"/>
                <a:cs typeface="Times New Roman" pitchFamily="18" charset="0"/>
              </a:rPr>
              <a:t>People should follow and obey the country’s order and protocols.</a:t>
            </a:r>
            <a:endParaRPr lang="en-US" sz="2000" b="1" dirty="0">
              <a:latin typeface="Kristen ITC" panose="03050502040202030202" pitchFamily="66" charset="0"/>
              <a:cs typeface="Times New Roman" pitchFamily="18" charset="0"/>
            </a:endParaRPr>
          </a:p>
          <a:p>
            <a:pPr lvl="0" algn="just">
              <a:lnSpc>
                <a:spcPct val="150000"/>
              </a:lnSpc>
              <a:buClr>
                <a:schemeClr val="accent2"/>
              </a:buClr>
              <a:buFont typeface="Courier New" panose="02070309020205020404" pitchFamily="49" charset="0"/>
              <a:buChar char="o"/>
            </a:pPr>
            <a:r>
              <a:rPr lang="en-US" sz="2000" dirty="0">
                <a:latin typeface="Kristen ITC" panose="03050502040202030202" pitchFamily="66" charset="0"/>
                <a:cs typeface="Times New Roman" pitchFamily="18" charset="0"/>
              </a:rPr>
              <a:t>Governments in the country should take responsibility and provide for her citizens, especially those with little or no means of provision.   </a:t>
            </a:r>
            <a:endParaRPr lang="en-US" sz="2000" b="1" dirty="0">
              <a:latin typeface="Kristen ITC" panose="03050502040202030202" pitchFamily="66" charset="0"/>
              <a:cs typeface="Times New Roman" pitchFamily="18" charset="0"/>
            </a:endParaRPr>
          </a:p>
          <a:p>
            <a:pPr lvl="0" algn="just">
              <a:lnSpc>
                <a:spcPct val="150000"/>
              </a:lnSpc>
              <a:buClr>
                <a:schemeClr val="accent2"/>
              </a:buClr>
              <a:buFont typeface="Courier New" panose="02070309020205020404" pitchFamily="49" charset="0"/>
              <a:buChar char="o"/>
            </a:pPr>
            <a:r>
              <a:rPr lang="en-US" sz="2000" dirty="0">
                <a:latin typeface="Kristen ITC" panose="03050502040202030202" pitchFamily="66" charset="0"/>
                <a:cs typeface="Times New Roman" pitchFamily="18" charset="0"/>
              </a:rPr>
              <a:t>People should use this medium to be creative and engage in one form of activity (legal) or the other from their various homes.</a:t>
            </a:r>
            <a:endParaRPr lang="en-US" sz="2000" b="1" dirty="0">
              <a:latin typeface="Kristen ITC" panose="03050502040202030202" pitchFamily="66" charset="0"/>
              <a:cs typeface="Times New Roman" pitchFamily="18" charset="0"/>
            </a:endParaRPr>
          </a:p>
          <a:p>
            <a:pPr lvl="0" algn="just">
              <a:lnSpc>
                <a:spcPct val="150000"/>
              </a:lnSpc>
              <a:buClr>
                <a:schemeClr val="accent2"/>
              </a:buClr>
              <a:buFont typeface="Courier New" panose="02070309020205020404" pitchFamily="49" charset="0"/>
              <a:buChar char="o"/>
            </a:pPr>
            <a:r>
              <a:rPr lang="en-US" sz="2000" dirty="0">
                <a:latin typeface="Kristen ITC" panose="03050502040202030202" pitchFamily="66" charset="0"/>
                <a:cs typeface="Times New Roman" pitchFamily="18" charset="0"/>
              </a:rPr>
              <a:t>Lastly, every person should engage in prayers and worships and to call upon their LORD(S) for help. </a:t>
            </a:r>
            <a:endParaRPr lang="en-US" sz="2000" b="1" dirty="0">
              <a:latin typeface="Kristen ITC" panose="03050502040202030202" pitchFamily="66" charset="0"/>
              <a:cs typeface="Times New Roman" pitchFamily="18" charset="0"/>
            </a:endParaRPr>
          </a:p>
        </p:txBody>
      </p:sp>
    </p:spTree>
    <p:extLst>
      <p:ext uri="{BB962C8B-B14F-4D97-AF65-F5344CB8AC3E}">
        <p14:creationId xmlns:p14="http://schemas.microsoft.com/office/powerpoint/2010/main" val="1727977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71600"/>
            <a:ext cx="7408333" cy="4297363"/>
          </a:xfrm>
        </p:spPr>
        <p:txBody>
          <a:bodyPr/>
          <a:lstStyle/>
          <a:p>
            <a:pPr marL="0" indent="0" algn="ctr">
              <a:buNone/>
            </a:pPr>
            <a:r>
              <a:rPr lang="en-US" sz="13800" dirty="0" smtClean="0">
                <a:ln>
                  <a:solidFill>
                    <a:sysClr val="windowText" lastClr="000000"/>
                  </a:solidFill>
                </a:ln>
                <a:solidFill>
                  <a:schemeClr val="tx2"/>
                </a:solidFill>
                <a:latin typeface="Kristen ITC" panose="03050502040202030202" pitchFamily="66" charset="0"/>
              </a:rPr>
              <a:t>THE END</a:t>
            </a:r>
            <a:endParaRPr lang="en-US" sz="34400" dirty="0" smtClean="0">
              <a:ln>
                <a:solidFill>
                  <a:sysClr val="windowText" lastClr="000000"/>
                </a:solidFill>
              </a:ln>
              <a:solidFill>
                <a:schemeClr val="tx2"/>
              </a:solidFill>
              <a:latin typeface="Kristen ITC" panose="03050502040202030202" pitchFamily="66" charset="0"/>
              <a:cs typeface="Times New Roman" pitchFamily="18" charset="0"/>
            </a:endParaRPr>
          </a:p>
          <a:p>
            <a:pPr marL="0" indent="0" algn="ctr">
              <a:buNone/>
            </a:pPr>
            <a:endParaRPr lang="en-US" sz="4000" dirty="0" smtClean="0">
              <a:ln>
                <a:solidFill>
                  <a:sysClr val="windowText" lastClr="000000"/>
                </a:solidFill>
              </a:ln>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074964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365127"/>
            <a:ext cx="3562350" cy="701674"/>
          </a:xfrm>
        </p:spPr>
        <p:txBody>
          <a:bodyPr/>
          <a:lstStyle/>
          <a:p>
            <a:r>
              <a:rPr lang="en-US" sz="4000" dirty="0" smtClean="0">
                <a:solidFill>
                  <a:schemeClr val="accent1">
                    <a:lumMod val="50000"/>
                  </a:schemeClr>
                </a:solidFill>
                <a:latin typeface="Kristen ITC" panose="03050502040202030202" pitchFamily="66" charset="0"/>
                <a:cs typeface="Times New Roman" pitchFamily="18" charset="0"/>
              </a:rPr>
              <a:t>CONTENTS</a:t>
            </a:r>
            <a:endParaRPr lang="en-US" sz="4000" dirty="0">
              <a:solidFill>
                <a:schemeClr val="accent1">
                  <a:lumMod val="50000"/>
                </a:schemeClr>
              </a:solidFill>
              <a:latin typeface="Kristen ITC" panose="03050502040202030202" pitchFamily="66" charset="0"/>
              <a:cs typeface="Times New Roman" pitchFamily="18" charset="0"/>
            </a:endParaRPr>
          </a:p>
        </p:txBody>
      </p:sp>
      <p:sp>
        <p:nvSpPr>
          <p:cNvPr id="2" name="Content Placeholder 1"/>
          <p:cNvSpPr>
            <a:spLocks noGrp="1"/>
          </p:cNvSpPr>
          <p:nvPr>
            <p:ph idx="1"/>
          </p:nvPr>
        </p:nvSpPr>
        <p:spPr>
          <a:xfrm>
            <a:off x="628650" y="1042116"/>
            <a:ext cx="7886700" cy="4351338"/>
          </a:xfrm>
        </p:spPr>
        <p:txBody>
          <a:bodyPr>
            <a:normAutofit/>
          </a:bodyPr>
          <a:lstStyle/>
          <a:p>
            <a:pPr marL="457200" indent="-457200" algn="just">
              <a:lnSpc>
                <a:spcPct val="150000"/>
              </a:lnSpc>
              <a:buClr>
                <a:schemeClr val="accent2"/>
              </a:buClr>
              <a:buFont typeface="+mj-lt"/>
              <a:buAutoNum type="arabicPeriod"/>
            </a:pPr>
            <a:r>
              <a:rPr lang="en-US" sz="1600" dirty="0" smtClean="0">
                <a:solidFill>
                  <a:schemeClr val="tx2">
                    <a:lumMod val="50000"/>
                  </a:schemeClr>
                </a:solidFill>
                <a:latin typeface="Kristen ITC" panose="03050502040202030202" pitchFamily="66" charset="0"/>
                <a:cs typeface="Times New Roman" pitchFamily="18" charset="0"/>
              </a:rPr>
              <a:t>INTRODUCTION/DEFINITION</a:t>
            </a:r>
          </a:p>
          <a:p>
            <a:pPr marL="457200" indent="-457200" algn="just">
              <a:lnSpc>
                <a:spcPct val="150000"/>
              </a:lnSpc>
              <a:buClr>
                <a:schemeClr val="accent2"/>
              </a:buClr>
              <a:buFont typeface="+mj-lt"/>
              <a:buAutoNum type="arabicPeriod"/>
            </a:pPr>
            <a:r>
              <a:rPr lang="en-US" sz="1600" dirty="0" smtClean="0">
                <a:solidFill>
                  <a:schemeClr val="tx2">
                    <a:lumMod val="50000"/>
                  </a:schemeClr>
                </a:solidFill>
                <a:latin typeface="Kristen ITC" panose="03050502040202030202" pitchFamily="66" charset="0"/>
                <a:cs typeface="Times New Roman" pitchFamily="18" charset="0"/>
              </a:rPr>
              <a:t>CORONAVIRUS (COVID-19)</a:t>
            </a:r>
          </a:p>
          <a:p>
            <a:pPr marL="457200" indent="-457200" algn="just">
              <a:lnSpc>
                <a:spcPct val="150000"/>
              </a:lnSpc>
              <a:buClr>
                <a:schemeClr val="accent2"/>
              </a:buClr>
              <a:buFont typeface="+mj-lt"/>
              <a:buAutoNum type="arabicPeriod"/>
            </a:pPr>
            <a:r>
              <a:rPr lang="en-US" sz="1600" dirty="0" smtClean="0">
                <a:solidFill>
                  <a:schemeClr val="tx2">
                    <a:lumMod val="50000"/>
                  </a:schemeClr>
                </a:solidFill>
                <a:latin typeface="Kristen ITC" panose="03050502040202030202" pitchFamily="66" charset="0"/>
                <a:cs typeface="Times New Roman" pitchFamily="18" charset="0"/>
              </a:rPr>
              <a:t>ENGINEERING STRATEGIES</a:t>
            </a:r>
          </a:p>
          <a:p>
            <a:pPr marL="457200" indent="-457200" algn="just">
              <a:lnSpc>
                <a:spcPct val="150000"/>
              </a:lnSpc>
              <a:buClr>
                <a:schemeClr val="accent2"/>
              </a:buClr>
              <a:buFont typeface="+mj-lt"/>
              <a:buAutoNum type="arabicPeriod"/>
            </a:pPr>
            <a:r>
              <a:rPr lang="en-US" sz="1600" dirty="0" smtClean="0">
                <a:solidFill>
                  <a:schemeClr val="tx2">
                    <a:lumMod val="50000"/>
                  </a:schemeClr>
                </a:solidFill>
                <a:latin typeface="Kristen ITC" panose="03050502040202030202" pitchFamily="66" charset="0"/>
                <a:cs typeface="Times New Roman" pitchFamily="18" charset="0"/>
              </a:rPr>
              <a:t>RESULTS</a:t>
            </a:r>
          </a:p>
          <a:p>
            <a:pPr marL="457200" indent="-457200" algn="just">
              <a:lnSpc>
                <a:spcPct val="150000"/>
              </a:lnSpc>
              <a:buClr>
                <a:schemeClr val="accent2"/>
              </a:buClr>
              <a:buFont typeface="+mj-lt"/>
              <a:buAutoNum type="arabicPeriod"/>
            </a:pPr>
            <a:r>
              <a:rPr lang="en-US" sz="1600" dirty="0" smtClean="0">
                <a:solidFill>
                  <a:schemeClr val="tx2">
                    <a:lumMod val="50000"/>
                  </a:schemeClr>
                </a:solidFill>
                <a:latin typeface="Kristen ITC" panose="03050502040202030202" pitchFamily="66" charset="0"/>
                <a:cs typeface="Times New Roman" pitchFamily="18" charset="0"/>
              </a:rPr>
              <a:t>CONCLUSION AND RECOMMENDATION</a:t>
            </a:r>
            <a:endParaRPr lang="en-US" sz="1600" dirty="0">
              <a:solidFill>
                <a:schemeClr val="tx2">
                  <a:lumMod val="50000"/>
                </a:schemeClr>
              </a:solidFill>
              <a:latin typeface="Kristen ITC" panose="03050502040202030202" pitchFamily="66" charset="0"/>
              <a:cs typeface="Times New Roman" pitchFamily="18" charset="0"/>
            </a:endParaRPr>
          </a:p>
        </p:txBody>
      </p:sp>
    </p:spTree>
    <p:extLst>
      <p:ext uri="{BB962C8B-B14F-4D97-AF65-F5344CB8AC3E}">
        <p14:creationId xmlns:p14="http://schemas.microsoft.com/office/powerpoint/2010/main" val="67918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1" y="457200"/>
            <a:ext cx="4343400" cy="685800"/>
          </a:xfrm>
        </p:spPr>
        <p:txBody>
          <a:bodyPr/>
          <a:lstStyle/>
          <a:p>
            <a:r>
              <a:rPr lang="en-US" dirty="0">
                <a:solidFill>
                  <a:schemeClr val="tx2"/>
                </a:solidFill>
                <a:latin typeface="Kristen ITC" panose="03050502040202030202" pitchFamily="66" charset="0"/>
                <a:cs typeface="Times New Roman" pitchFamily="18" charset="0"/>
              </a:rPr>
              <a:t>INTRODUCTION</a:t>
            </a:r>
            <a:endParaRPr lang="en-US" dirty="0">
              <a:solidFill>
                <a:schemeClr val="tx2"/>
              </a:solidFill>
              <a:latin typeface="Kristen ITC" panose="03050502040202030202" pitchFamily="66" charset="0"/>
            </a:endParaRPr>
          </a:p>
        </p:txBody>
      </p:sp>
      <p:sp>
        <p:nvSpPr>
          <p:cNvPr id="2" name="Content Placeholder 1"/>
          <p:cNvSpPr>
            <a:spLocks noGrp="1"/>
          </p:cNvSpPr>
          <p:nvPr>
            <p:ph idx="1"/>
          </p:nvPr>
        </p:nvSpPr>
        <p:spPr>
          <a:xfrm>
            <a:off x="838201" y="1166611"/>
            <a:ext cx="7408333" cy="4191000"/>
          </a:xfrm>
        </p:spPr>
        <p:txBody>
          <a:bodyPr>
            <a:normAutofit/>
          </a:bodyPr>
          <a:lstStyle/>
          <a:p>
            <a:pPr algn="just">
              <a:lnSpc>
                <a:spcPct val="160000"/>
              </a:lnSpc>
              <a:buClr>
                <a:srgbClr val="002060"/>
              </a:buClr>
              <a:buFont typeface="Courier New" panose="02070309020205020404" pitchFamily="49" charset="0"/>
              <a:buChar char="o"/>
            </a:pPr>
            <a:r>
              <a:rPr lang="en-US" sz="1600" dirty="0">
                <a:latin typeface="Kristen ITC" panose="03050502040202030202" pitchFamily="66" charset="0"/>
                <a:cs typeface="Times New Roman" pitchFamily="18" charset="0"/>
              </a:rPr>
              <a:t>Coronavirus disease 2019 (COVID-19) is an infectious disease caused by severe acute respiratory syndrome coronavirus 2</a:t>
            </a:r>
            <a:r>
              <a:rPr lang="en-US" sz="1600" dirty="0" smtClean="0">
                <a:latin typeface="Kristen ITC" panose="03050502040202030202" pitchFamily="66" charset="0"/>
                <a:cs typeface="Times New Roman" pitchFamily="18" charset="0"/>
              </a:rPr>
              <a:t>.</a:t>
            </a:r>
          </a:p>
          <a:p>
            <a:pPr algn="just">
              <a:lnSpc>
                <a:spcPct val="160000"/>
              </a:lnSpc>
              <a:buClr>
                <a:srgbClr val="002060"/>
              </a:buClr>
              <a:buFont typeface="Courier New" panose="02070309020205020404" pitchFamily="49" charset="0"/>
              <a:buChar char="o"/>
            </a:pPr>
            <a:r>
              <a:rPr lang="en-US" sz="1600" dirty="0">
                <a:latin typeface="Kristen ITC" panose="03050502040202030202" pitchFamily="66" charset="0"/>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Courier New" panose="02070309020205020404" pitchFamily="49" charset="0"/>
              <a:buChar char="o"/>
            </a:pPr>
            <a:r>
              <a:rPr lang="en-US" sz="1600" dirty="0">
                <a:latin typeface="Kristen ITC" panose="03050502040202030202" pitchFamily="66" charset="0"/>
                <a:cs typeface="Times New Roman" pitchFamily="18" charset="0"/>
              </a:rPr>
              <a:t>The general definition of economic sustainability is the ability of an economy to support a defined level of economic production indefinitely.</a:t>
            </a:r>
            <a:endParaRPr lang="en-US" sz="1600" b="1" dirty="0">
              <a:latin typeface="Kristen ITC" panose="03050502040202030202" pitchFamily="66" charset="0"/>
              <a:cs typeface="Times New Roman" pitchFamily="18" charset="0"/>
            </a:endParaRPr>
          </a:p>
          <a:p>
            <a:pPr>
              <a:buFont typeface="Courier New" panose="02070309020205020404" pitchFamily="49" charset="0"/>
              <a:buChar char="o"/>
            </a:pPr>
            <a:endParaRPr lang="en-US" sz="1600" dirty="0">
              <a:latin typeface="Kristen ITC" panose="03050502040202030202" pitchFamily="66" charset="0"/>
              <a:cs typeface="Times New Roman" pitchFamily="18" charset="0"/>
            </a:endParaRPr>
          </a:p>
        </p:txBody>
      </p:sp>
    </p:spTree>
    <p:extLst>
      <p:ext uri="{BB962C8B-B14F-4D97-AF65-F5344CB8AC3E}">
        <p14:creationId xmlns:p14="http://schemas.microsoft.com/office/powerpoint/2010/main" val="2058391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365127"/>
            <a:ext cx="3867150" cy="854074"/>
          </a:xfrm>
        </p:spPr>
        <p:txBody>
          <a:bodyPr/>
          <a:lstStyle/>
          <a:p>
            <a:r>
              <a:rPr lang="en-US" dirty="0" smtClean="0">
                <a:solidFill>
                  <a:schemeClr val="tx2"/>
                </a:solidFill>
                <a:latin typeface="Kristen ITC" panose="03050502040202030202" pitchFamily="66" charset="0"/>
                <a:cs typeface="Times New Roman" pitchFamily="18" charset="0"/>
              </a:rPr>
              <a:t>CORONAVIRUS</a:t>
            </a:r>
            <a:endParaRPr lang="en-US" dirty="0">
              <a:solidFill>
                <a:schemeClr val="tx2"/>
              </a:solidFill>
              <a:latin typeface="Kristen ITC" panose="03050502040202030202" pitchFamily="66" charset="0"/>
              <a:cs typeface="Times New Roman" pitchFamily="18" charset="0"/>
            </a:endParaRPr>
          </a:p>
        </p:txBody>
      </p:sp>
      <p:sp>
        <p:nvSpPr>
          <p:cNvPr id="2" name="Content Placeholder 1"/>
          <p:cNvSpPr>
            <a:spLocks noGrp="1"/>
          </p:cNvSpPr>
          <p:nvPr>
            <p:ph idx="1"/>
          </p:nvPr>
        </p:nvSpPr>
        <p:spPr>
          <a:xfrm>
            <a:off x="628650" y="1219201"/>
            <a:ext cx="7408333" cy="3962400"/>
          </a:xfrm>
        </p:spPr>
        <p:txBody>
          <a:bodyPr>
            <a:normAutofit/>
          </a:bodyPr>
          <a:lstStyle/>
          <a:p>
            <a:pPr algn="just">
              <a:lnSpc>
                <a:spcPct val="150000"/>
              </a:lnSpc>
              <a:buClr>
                <a:schemeClr val="accent2"/>
              </a:buClr>
              <a:buFont typeface="Courier New" panose="02070309020205020404" pitchFamily="49" charset="0"/>
              <a:buChar char="o"/>
            </a:pPr>
            <a:r>
              <a:rPr lang="en-US" sz="1600" dirty="0">
                <a:latin typeface="Kristen ITC" panose="03050502040202030202" pitchFamily="66" charset="0"/>
                <a:cs typeface="Times New Roman" pitchFamily="18" charset="0"/>
              </a:rPr>
              <a:t>Coronavirus disease 2019 (COVID-19) is an infectious disease caused by severe acute respiratory syndrome coronavirus 2</a:t>
            </a:r>
            <a:r>
              <a:rPr lang="en-US" sz="1600" dirty="0" smtClean="0">
                <a:latin typeface="Kristen ITC" panose="03050502040202030202" pitchFamily="66" charset="0"/>
                <a:cs typeface="Times New Roman" pitchFamily="18" charset="0"/>
              </a:rPr>
              <a:t>.</a:t>
            </a:r>
          </a:p>
          <a:p>
            <a:pPr algn="just">
              <a:lnSpc>
                <a:spcPct val="150000"/>
              </a:lnSpc>
              <a:buClr>
                <a:schemeClr val="accent2"/>
              </a:buClr>
              <a:buFont typeface="Courier New" panose="02070309020205020404" pitchFamily="49" charset="0"/>
              <a:buChar char="o"/>
            </a:pPr>
            <a:r>
              <a:rPr lang="en-US" sz="1600" dirty="0" smtClean="0">
                <a:latin typeface="Kristen ITC" panose="03050502040202030202" pitchFamily="66" charset="0"/>
                <a:cs typeface="Times New Roman" pitchFamily="18" charset="0"/>
              </a:rPr>
              <a:t> </a:t>
            </a:r>
            <a:r>
              <a:rPr lang="en-US" sz="1600" dirty="0">
                <a:latin typeface="Kristen ITC" panose="03050502040202030202" pitchFamily="66" charset="0"/>
                <a:cs typeface="Times New Roman" pitchFamily="18" charset="0"/>
              </a:rPr>
              <a:t>The disease was first identified in December 2019 in Wuhan, the capital of China's Hubei province, and has since spread globally, resulting in the ongoing 2019–20 coronavirus pandemic</a:t>
            </a:r>
            <a:r>
              <a:rPr lang="en-US" sz="1600" dirty="0" smtClean="0">
                <a:latin typeface="Kristen ITC" panose="03050502040202030202" pitchFamily="66" charset="0"/>
                <a:cs typeface="Times New Roman" pitchFamily="18" charset="0"/>
              </a:rPr>
              <a:t>.</a:t>
            </a:r>
          </a:p>
          <a:p>
            <a:pPr algn="just">
              <a:lnSpc>
                <a:spcPct val="150000"/>
              </a:lnSpc>
              <a:buClr>
                <a:schemeClr val="accent2"/>
              </a:buClr>
              <a:buFont typeface="Courier New" panose="02070309020205020404" pitchFamily="49" charset="0"/>
              <a:buChar char="o"/>
            </a:pPr>
            <a:r>
              <a:rPr lang="en-US" sz="1600" dirty="0" smtClean="0">
                <a:latin typeface="Kristen ITC" panose="03050502040202030202" pitchFamily="66" charset="0"/>
                <a:cs typeface="Times New Roman" pitchFamily="18" charset="0"/>
              </a:rPr>
              <a:t> </a:t>
            </a:r>
            <a:r>
              <a:rPr lang="en-US" sz="1600" dirty="0">
                <a:latin typeface="Kristen ITC" panose="03050502040202030202" pitchFamily="66" charset="0"/>
                <a:cs typeface="Times New Roman" pitchFamily="18" charset="0"/>
              </a:rPr>
              <a:t>Common symptoms include fever, cough and shortness of breath. Other symptoms may include fatigue, muscle pain, diarrhea, sore </a:t>
            </a:r>
            <a:r>
              <a:rPr lang="en-US" sz="1600" dirty="0" smtClean="0">
                <a:latin typeface="Kristen ITC" panose="03050502040202030202" pitchFamily="66" charset="0"/>
                <a:cs typeface="Times New Roman" pitchFamily="18" charset="0"/>
              </a:rPr>
              <a:t>throat</a:t>
            </a:r>
            <a:r>
              <a:rPr lang="en-US" sz="1600" dirty="0">
                <a:latin typeface="Kristen ITC" panose="03050502040202030202" pitchFamily="66" charset="0"/>
                <a:cs typeface="Times New Roman" pitchFamily="18" charset="0"/>
              </a:rPr>
              <a:t>, loss of smell and abdominal </a:t>
            </a:r>
            <a:r>
              <a:rPr lang="en-US" sz="1600" dirty="0" smtClean="0">
                <a:latin typeface="Kristen ITC" panose="03050502040202030202" pitchFamily="66" charset="0"/>
                <a:cs typeface="Times New Roman" pitchFamily="18" charset="0"/>
              </a:rPr>
              <a:t>pain.</a:t>
            </a:r>
            <a:endParaRPr lang="en-US" sz="1600" dirty="0">
              <a:latin typeface="Kristen ITC" panose="03050502040202030202" pitchFamily="66" charset="0"/>
              <a:cs typeface="Times New Roman" pitchFamily="18" charset="0"/>
            </a:endParaRPr>
          </a:p>
        </p:txBody>
      </p:sp>
    </p:spTree>
    <p:extLst>
      <p:ext uri="{BB962C8B-B14F-4D97-AF65-F5344CB8AC3E}">
        <p14:creationId xmlns:p14="http://schemas.microsoft.com/office/powerpoint/2010/main" val="883704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838200"/>
            <a:ext cx="7408333" cy="4114800"/>
          </a:xfrm>
        </p:spPr>
        <p:txBody>
          <a:bodyPr>
            <a:normAutofit/>
          </a:bodyPr>
          <a:lstStyle/>
          <a:p>
            <a:pPr algn="just">
              <a:lnSpc>
                <a:spcPct val="150000"/>
              </a:lnSpc>
              <a:buClr>
                <a:schemeClr val="accent2"/>
              </a:buClr>
              <a:buFont typeface="Courier New" panose="02070309020205020404" pitchFamily="49" charset="0"/>
              <a:buChar char="o"/>
            </a:pPr>
            <a:r>
              <a:rPr lang="en-US" sz="1600" dirty="0">
                <a:latin typeface="Kristen ITC" panose="03050502040202030202" pitchFamily="66" charset="0"/>
                <a:cs typeface="Times New Roman"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p>
        </p:txBody>
      </p:sp>
    </p:spTree>
    <p:extLst>
      <p:ext uri="{BB962C8B-B14F-4D97-AF65-F5344CB8AC3E}">
        <p14:creationId xmlns:p14="http://schemas.microsoft.com/office/powerpoint/2010/main" val="1333392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VID-19 and Indigenous peoples | United Nations For Indigenou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0"/>
            <a:ext cx="8553718" cy="3601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655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7408333" cy="4114800"/>
          </a:xfrm>
        </p:spPr>
        <p:txBody>
          <a:bodyPr>
            <a:normAutofit/>
          </a:bodyPr>
          <a:lstStyle/>
          <a:p>
            <a:pPr marL="0" indent="0" algn="just">
              <a:lnSpc>
                <a:spcPct val="150000"/>
              </a:lnSpc>
              <a:buNone/>
            </a:pPr>
            <a:r>
              <a:rPr lang="en-US" sz="1600" dirty="0">
                <a:latin typeface="Kristen ITC" panose="03050502040202030202" pitchFamily="66" charset="0"/>
                <a:cs typeface="Times New Roman" pitchFamily="18" charset="0"/>
              </a:rPr>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for those who suspect they have the virus and their caregivers. </a:t>
            </a:r>
          </a:p>
        </p:txBody>
      </p:sp>
    </p:spTree>
    <p:extLst>
      <p:ext uri="{BB962C8B-B14F-4D97-AF65-F5344CB8AC3E}">
        <p14:creationId xmlns:p14="http://schemas.microsoft.com/office/powerpoint/2010/main" val="2009242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7970" y="304800"/>
            <a:ext cx="7086601" cy="838200"/>
          </a:xfrm>
        </p:spPr>
        <p:txBody>
          <a:bodyPr>
            <a:normAutofit/>
          </a:bodyPr>
          <a:lstStyle/>
          <a:p>
            <a:r>
              <a:rPr lang="en-US" dirty="0" smtClean="0">
                <a:solidFill>
                  <a:schemeClr val="tx2"/>
                </a:solidFill>
                <a:latin typeface="Kristen ITC" panose="03050502040202030202" pitchFamily="66" charset="0"/>
                <a:cs typeface="Times New Roman" pitchFamily="18" charset="0"/>
              </a:rPr>
              <a:t>ENGINEERING STRATEGIES</a:t>
            </a:r>
            <a:endParaRPr lang="en-US" dirty="0">
              <a:solidFill>
                <a:schemeClr val="tx2"/>
              </a:solidFill>
              <a:latin typeface="Kristen ITC" panose="03050502040202030202" pitchFamily="66" charset="0"/>
              <a:cs typeface="Times New Roman" pitchFamily="18" charset="0"/>
            </a:endParaRPr>
          </a:p>
        </p:txBody>
      </p:sp>
      <p:sp>
        <p:nvSpPr>
          <p:cNvPr id="2" name="Content Placeholder 1"/>
          <p:cNvSpPr>
            <a:spLocks noGrp="1"/>
          </p:cNvSpPr>
          <p:nvPr>
            <p:ph idx="1"/>
          </p:nvPr>
        </p:nvSpPr>
        <p:spPr>
          <a:xfrm>
            <a:off x="313387" y="1143000"/>
            <a:ext cx="8144813" cy="4546600"/>
          </a:xfrm>
        </p:spPr>
        <p:txBody>
          <a:bodyPr>
            <a:normAutofit/>
          </a:bodyPr>
          <a:lstStyle/>
          <a:p>
            <a:pPr marL="0" indent="0" algn="just">
              <a:lnSpc>
                <a:spcPct val="150000"/>
              </a:lnSpc>
              <a:buNone/>
            </a:pPr>
            <a:r>
              <a:rPr lang="en-US" sz="2000" b="1" dirty="0" smtClean="0">
                <a:solidFill>
                  <a:schemeClr val="tx2"/>
                </a:solidFill>
                <a:latin typeface="Kristen ITC" panose="03050502040202030202" pitchFamily="66" charset="0"/>
                <a:cs typeface="Times New Roman" pitchFamily="18" charset="0"/>
              </a:rPr>
              <a:t>EPIDEMIOLOGY</a:t>
            </a:r>
            <a:endParaRPr lang="en-US" sz="2000" b="1" dirty="0">
              <a:solidFill>
                <a:schemeClr val="tx2"/>
              </a:solidFill>
              <a:latin typeface="Kristen ITC" panose="03050502040202030202" pitchFamily="66" charset="0"/>
              <a:cs typeface="Times New Roman" pitchFamily="18" charset="0"/>
            </a:endParaRPr>
          </a:p>
          <a:p>
            <a:pPr marL="0" indent="0" algn="just">
              <a:lnSpc>
                <a:spcPct val="150000"/>
              </a:lnSpc>
              <a:buNone/>
            </a:pPr>
            <a:r>
              <a:rPr lang="en-US" sz="1600" dirty="0" smtClean="0">
                <a:latin typeface="Kristen ITC" panose="03050502040202030202" pitchFamily="66" charset="0"/>
                <a:cs typeface="Times New Roman" pitchFamily="18" charset="0"/>
              </a:rPr>
              <a:t>studies </a:t>
            </a:r>
            <a:r>
              <a:rPr lang="en-US" sz="1600" dirty="0">
                <a:latin typeface="Kristen ITC" panose="03050502040202030202" pitchFamily="66" charset="0"/>
                <a:cs typeface="Times New Roman" pitchFamily="18" charset="0"/>
              </a:rPr>
              <a:t>the relationship between environmental exposures (including exposure to chemicals, radiation, microbiological agents, etc.) and human </a:t>
            </a:r>
            <a:r>
              <a:rPr lang="en-US" sz="1600" dirty="0" smtClean="0">
                <a:latin typeface="Kristen ITC" panose="03050502040202030202" pitchFamily="66" charset="0"/>
                <a:cs typeface="Times New Roman" pitchFamily="18" charset="0"/>
              </a:rPr>
              <a:t>health.</a:t>
            </a:r>
          </a:p>
          <a:p>
            <a:pPr marL="0" indent="0" algn="just">
              <a:lnSpc>
                <a:spcPct val="150000"/>
              </a:lnSpc>
              <a:buNone/>
            </a:pPr>
            <a:r>
              <a:rPr lang="en-US" sz="1600" dirty="0">
                <a:latin typeface="Kristen ITC" panose="03050502040202030202" pitchFamily="66"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lang="en-US" sz="1600" b="1" dirty="0">
              <a:latin typeface="Kristen ITC" panose="03050502040202030202" pitchFamily="66" charset="0"/>
              <a:cs typeface="Times New Roman" pitchFamily="18" charset="0"/>
            </a:endParaRPr>
          </a:p>
          <a:p>
            <a:endParaRPr lang="en-US" dirty="0">
              <a:latin typeface="Kristen ITC" panose="03050502040202030202" pitchFamily="66" charset="0"/>
              <a:cs typeface="Times New Roman" pitchFamily="18" charset="0"/>
            </a:endParaRPr>
          </a:p>
        </p:txBody>
      </p:sp>
    </p:spTree>
    <p:extLst>
      <p:ext uri="{BB962C8B-B14F-4D97-AF65-F5344CB8AC3E}">
        <p14:creationId xmlns:p14="http://schemas.microsoft.com/office/powerpoint/2010/main" val="931941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amo\Pictures\prevention.jpg"/>
          <p:cNvPicPr/>
          <p:nvPr/>
        </p:nvPicPr>
        <p:blipFill>
          <a:blip r:embed="rId2">
            <a:extLst>
              <a:ext uri="{28A0092B-C50C-407E-A947-70E740481C1C}">
                <a14:useLocalDpi xmlns:a14="http://schemas.microsoft.com/office/drawing/2010/main" val="0"/>
              </a:ext>
            </a:extLst>
          </a:blip>
          <a:srcRect/>
          <a:stretch>
            <a:fillRect/>
          </a:stretch>
        </p:blipFill>
        <p:spPr bwMode="auto">
          <a:xfrm>
            <a:off x="762000" y="990600"/>
            <a:ext cx="7620000" cy="5023773"/>
          </a:xfrm>
          <a:prstGeom prst="rect">
            <a:avLst/>
          </a:prstGeom>
          <a:noFill/>
          <a:ln>
            <a:noFill/>
          </a:ln>
        </p:spPr>
      </p:pic>
    </p:spTree>
    <p:extLst>
      <p:ext uri="{BB962C8B-B14F-4D97-AF65-F5344CB8AC3E}">
        <p14:creationId xmlns:p14="http://schemas.microsoft.com/office/powerpoint/2010/main" val="2007251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473</TotalTime>
  <Words>931</Words>
  <Application>Microsoft Office PowerPoint</Application>
  <PresentationFormat>On-screen Show (4:3)</PresentationFormat>
  <Paragraphs>52</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Courier New</vt:lpstr>
      <vt:lpstr>Kristen ITC</vt:lpstr>
      <vt:lpstr>Times New Roman</vt:lpstr>
      <vt:lpstr>Office Theme</vt:lpstr>
      <vt:lpstr>ENGINEERING STRATEGIES FOR HANDLING COVID-19 FOR THE ENVIRONMENTAL HEALTH AND ECONOMIC SUSTAINABILITY</vt:lpstr>
      <vt:lpstr>CONTENTS</vt:lpstr>
      <vt:lpstr>INTRODUCTION</vt:lpstr>
      <vt:lpstr>CORONAVIRUS</vt:lpstr>
      <vt:lpstr>PowerPoint Presentation</vt:lpstr>
      <vt:lpstr>PowerPoint Presentation</vt:lpstr>
      <vt:lpstr>PowerPoint Presentation</vt:lpstr>
      <vt:lpstr>ENGINEERING STRATEGIES</vt:lpstr>
      <vt:lpstr>PowerPoint Presentation</vt:lpstr>
      <vt:lpstr>PowerPoint Presentation</vt:lpstr>
      <vt:lpstr>PowerPoint Presentation</vt:lpstr>
      <vt:lpstr>RESULTS</vt:lpstr>
      <vt:lpstr>PowerPoint Presentation</vt:lpstr>
      <vt:lpstr>PowerPoint Presentation</vt:lpstr>
      <vt:lpstr>CONCLUSION</vt:lpstr>
      <vt:lpstr>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dc:title>
  <dc:creator>mustapha</dc:creator>
  <cp:lastModifiedBy>Windows User</cp:lastModifiedBy>
  <cp:revision>22</cp:revision>
  <dcterms:created xsi:type="dcterms:W3CDTF">2020-04-11T17:35:01Z</dcterms:created>
  <dcterms:modified xsi:type="dcterms:W3CDTF">2020-04-13T20:47:06Z</dcterms:modified>
</cp:coreProperties>
</file>