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4"/>
  </p:notesMasterIdLst>
  <p:sldIdLst>
    <p:sldId id="256" r:id="rId2"/>
    <p:sldId id="262" r:id="rId3"/>
    <p:sldId id="263" r:id="rId4"/>
    <p:sldId id="264" r:id="rId5"/>
    <p:sldId id="257" r:id="rId6"/>
    <p:sldId id="273" r:id="rId7"/>
    <p:sldId id="258" r:id="rId8"/>
    <p:sldId id="275" r:id="rId9"/>
    <p:sldId id="276" r:id="rId10"/>
    <p:sldId id="274" r:id="rId11"/>
    <p:sldId id="259" r:id="rId12"/>
    <p:sldId id="265" r:id="rId13"/>
    <p:sldId id="269" r:id="rId14"/>
    <p:sldId id="281" r:id="rId15"/>
    <p:sldId id="270" r:id="rId16"/>
    <p:sldId id="282" r:id="rId17"/>
    <p:sldId id="271" r:id="rId18"/>
    <p:sldId id="272" r:id="rId19"/>
    <p:sldId id="277" r:id="rId20"/>
    <p:sldId id="283" r:id="rId21"/>
    <p:sldId id="284" r:id="rId22"/>
    <p:sldId id="278"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000" autoAdjust="0"/>
    <p:restoredTop sz="94434" autoAdjust="0"/>
  </p:normalViewPr>
  <p:slideViewPr>
    <p:cSldViewPr snapToGrid="0">
      <p:cViewPr varScale="1">
        <p:scale>
          <a:sx n="42" d="100"/>
          <a:sy n="42" d="100"/>
        </p:scale>
        <p:origin x="942"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067B161-1E47-4B94-9F61-19769F13749E}" type="datetimeFigureOut">
              <a:rPr lang="en-US" smtClean="0"/>
              <a:t>4/13/2020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0D903D6-89DA-48AF-A90C-D0EB39626603}" type="slidenum">
              <a:rPr lang="en-US" smtClean="0"/>
              <a:t>‹#›</a:t>
            </a:fld>
            <a:endParaRPr lang="en-US"/>
          </a:p>
        </p:txBody>
      </p:sp>
    </p:spTree>
    <p:extLst>
      <p:ext uri="{BB962C8B-B14F-4D97-AF65-F5344CB8AC3E}">
        <p14:creationId xmlns:p14="http://schemas.microsoft.com/office/powerpoint/2010/main" val="154499877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D903D6-89DA-48AF-A90C-D0EB39626603}" type="slidenum">
              <a:rPr lang="en-US" smtClean="0"/>
              <a:t>18</a:t>
            </a:fld>
            <a:endParaRPr lang="en-US"/>
          </a:p>
        </p:txBody>
      </p:sp>
    </p:spTree>
    <p:extLst>
      <p:ext uri="{BB962C8B-B14F-4D97-AF65-F5344CB8AC3E}">
        <p14:creationId xmlns:p14="http://schemas.microsoft.com/office/powerpoint/2010/main" val="258054077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48A87A34-81AB-432B-8DAE-1953F412C126}" type="datetimeFigureOut">
              <a:rPr lang="en-US" dirty="0"/>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n-US" smtClean="0"/>
              <a:t>Click to edit Master title style</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n-US" smtClean="0"/>
              <a:t>Click to edit Master title style</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4/13/2020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Content Placeholder 3"/>
          <p:cNvSpPr>
            <a:spLocks noGrp="1"/>
          </p:cNvSpPr>
          <p:nvPr>
            <p:ph sz="quarter" idx="13"/>
          </p:nvPr>
        </p:nvSpPr>
        <p:spPr>
          <a:xfrm>
            <a:off x="913774" y="3051012"/>
            <a:ext cx="5106027"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5"/>
          <p:cNvSpPr>
            <a:spLocks noGrp="1"/>
          </p:cNvSpPr>
          <p:nvPr>
            <p:ph sz="quarter" idx="14"/>
          </p:nvPr>
        </p:nvSpPr>
        <p:spPr>
          <a:xfrm>
            <a:off x="6172200" y="3051012"/>
            <a:ext cx="5105401" cy="2740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4/13/2020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4/13/2020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4/13/2020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n-US" smtClean="0"/>
              <a:t>Click to edit Master title style</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rgbClr val="EAEAEA"/>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4/13/2020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4/13/2020</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751012" y="1300785"/>
            <a:ext cx="8650288" cy="1831035"/>
          </a:xfrm>
        </p:spPr>
        <p:txBody>
          <a:bodyPr>
            <a:normAutofit fontScale="90000"/>
          </a:bodyPr>
          <a:lstStyle/>
          <a:p>
            <a:r>
              <a:rPr lang="en-US" dirty="0"/>
              <a:t>ASSESSMENT OF OCCUPATIONAL HAZARDS AND DEVELOPMENT OF ENGINEERING EQUIPMENT TO SUPPORT HEALTH WORKERS AGAINST COVID-19</a:t>
            </a:r>
          </a:p>
        </p:txBody>
      </p:sp>
      <p:sp>
        <p:nvSpPr>
          <p:cNvPr id="3" name="Subtitle 2"/>
          <p:cNvSpPr>
            <a:spLocks noGrp="1"/>
          </p:cNvSpPr>
          <p:nvPr>
            <p:ph type="subTitle" idx="1"/>
          </p:nvPr>
        </p:nvSpPr>
        <p:spPr>
          <a:xfrm>
            <a:off x="1751012" y="3337560"/>
            <a:ext cx="9221788" cy="3200400"/>
          </a:xfrm>
        </p:spPr>
        <p:txBody>
          <a:bodyPr>
            <a:normAutofit fontScale="92500" lnSpcReduction="10000"/>
          </a:bodyPr>
          <a:lstStyle/>
          <a:p>
            <a:r>
              <a:rPr lang="en-US" dirty="0"/>
              <a:t>PREPARED BY</a:t>
            </a:r>
          </a:p>
          <a:p>
            <a:r>
              <a:rPr lang="en-US" dirty="0"/>
              <a:t>OLANREWAJU TEMITOPE CHARLES</a:t>
            </a:r>
          </a:p>
          <a:p>
            <a:r>
              <a:rPr lang="en-US" dirty="0"/>
              <a:t>18/ENG04/083</a:t>
            </a:r>
          </a:p>
          <a:p>
            <a:r>
              <a:rPr lang="en-US" dirty="0"/>
              <a:t>SUNMITTED TO</a:t>
            </a:r>
          </a:p>
          <a:p>
            <a:r>
              <a:rPr lang="en-US" dirty="0"/>
              <a:t>THE DEPARTMENT OF ELECTRICAL AND ELECTRONICS ENGINEERING,</a:t>
            </a:r>
          </a:p>
          <a:p>
            <a:r>
              <a:rPr lang="en-US" dirty="0"/>
              <a:t>COLLEGE OF ENGINEERING,</a:t>
            </a:r>
          </a:p>
          <a:p>
            <a:r>
              <a:rPr lang="en-US" dirty="0"/>
              <a:t>AFE BABALOLA UNIVERITY, ADO-EKITI, EKITI STATE, NIGERIA</a:t>
            </a:r>
          </a:p>
        </p:txBody>
      </p:sp>
    </p:spTree>
    <p:extLst>
      <p:ext uri="{BB962C8B-B14F-4D97-AF65-F5344CB8AC3E}">
        <p14:creationId xmlns:p14="http://schemas.microsoft.com/office/powerpoint/2010/main" val="269429903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Scenarios where the spread of covid-19 can be prevalent and ways to which health workers can combat it while ensuring their safety</a:t>
            </a:r>
            <a:endParaRPr lang="en-US" dirty="0"/>
          </a:p>
        </p:txBody>
      </p:sp>
      <p:sp>
        <p:nvSpPr>
          <p:cNvPr id="3" name="Content Placeholder 2"/>
          <p:cNvSpPr>
            <a:spLocks noGrp="1"/>
          </p:cNvSpPr>
          <p:nvPr>
            <p:ph sz="quarter" idx="13"/>
          </p:nvPr>
        </p:nvSpPr>
        <p:spPr>
          <a:xfrm>
            <a:off x="913774" y="2367091"/>
            <a:ext cx="10363826" cy="4986745"/>
          </a:xfrm>
        </p:spPr>
        <p:txBody>
          <a:bodyPr>
            <a:normAutofit/>
          </a:bodyPr>
          <a:lstStyle/>
          <a:p>
            <a:r>
              <a:rPr lang="en-US" dirty="0"/>
              <a:t>Many additional questions and concerns remain, especially in high-risk sites and clinical settings. One problem is in the emergency department, where crowding is identified as a major concern. Rigor in the use of recommended precautions for all patients with respiratory illness is especially important. Placing a facemask on the patient at arrival, supplying tissues, promoting cough etiquette, and providing for hand hygiene and surface decontamination are all important steps. Those patients with symptoms of suspected COVID-19 should be rapidly triaged and separated from the general population ideally in a well-ventilated space with a distance of at least 6 feet from others until they can be placed in an isolation room.</a:t>
            </a:r>
          </a:p>
        </p:txBody>
      </p:sp>
    </p:spTree>
    <p:extLst>
      <p:ext uri="{BB962C8B-B14F-4D97-AF65-F5344CB8AC3E}">
        <p14:creationId xmlns:p14="http://schemas.microsoft.com/office/powerpoint/2010/main" val="3611618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Biological hazards explained!</a:t>
            </a:r>
            <a:endParaRPr lang="en-US" dirty="0"/>
          </a:p>
        </p:txBody>
      </p:sp>
      <p:sp>
        <p:nvSpPr>
          <p:cNvPr id="3" name="Content Placeholder 2"/>
          <p:cNvSpPr>
            <a:spLocks noGrp="1"/>
          </p:cNvSpPr>
          <p:nvPr>
            <p:ph sz="quarter" idx="13"/>
          </p:nvPr>
        </p:nvSpPr>
        <p:spPr/>
        <p:txBody>
          <a:bodyPr/>
          <a:lstStyle/>
          <a:p>
            <a:r>
              <a:rPr lang="en-US" dirty="0"/>
              <a:t>These hazards are manifested by diseases caused by bacteria, fungi, vi­ruses, insects, dietary deficiencies, excessive drinking, allergies, brain fever, imbalances, tetanus, stresses and strains. </a:t>
            </a:r>
          </a:p>
        </p:txBody>
      </p:sp>
    </p:spTree>
    <p:extLst>
      <p:ext uri="{BB962C8B-B14F-4D97-AF65-F5344CB8AC3E}">
        <p14:creationId xmlns:p14="http://schemas.microsoft.com/office/powerpoint/2010/main" val="207010307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7262" y="-204443"/>
            <a:ext cx="10364451" cy="1596177"/>
          </a:xfrm>
        </p:spPr>
        <p:txBody>
          <a:bodyPr/>
          <a:lstStyle/>
          <a:p>
            <a:r>
              <a:rPr lang="en-US" dirty="0" smtClean="0"/>
              <a:t>In the case of an outbreak how CAN WE INTERCEPT THE CIRCULATION OF COVID-19</a:t>
            </a:r>
            <a:endParaRPr lang="en-US" dirty="0"/>
          </a:p>
        </p:txBody>
      </p:sp>
      <p:sp>
        <p:nvSpPr>
          <p:cNvPr id="3" name="Content Placeholder 2"/>
          <p:cNvSpPr>
            <a:spLocks noGrp="1"/>
          </p:cNvSpPr>
          <p:nvPr>
            <p:ph sz="quarter" idx="13"/>
          </p:nvPr>
        </p:nvSpPr>
        <p:spPr>
          <a:xfrm>
            <a:off x="913775" y="982980"/>
            <a:ext cx="10363824" cy="6057900"/>
          </a:xfrm>
        </p:spPr>
        <p:txBody>
          <a:bodyPr>
            <a:normAutofit fontScale="92500" lnSpcReduction="20000"/>
          </a:bodyPr>
          <a:lstStyle/>
          <a:p>
            <a:r>
              <a:rPr lang="en-US" dirty="0" smtClean="0"/>
              <a:t>Since there no vaccines out yet, we have to make do with the following steps to prevent covid-19</a:t>
            </a:r>
          </a:p>
          <a:p>
            <a:r>
              <a:rPr lang="en-US" dirty="0" smtClean="0"/>
              <a:t>WE CAN intercept the circulation of covid-19 in this small but major steps</a:t>
            </a:r>
          </a:p>
          <a:p>
            <a:r>
              <a:rPr lang="en-US" dirty="0"/>
              <a:t>performing hand hygiene frequently with an alcohol-based hand rub if your hands are not visibly dirty or with soap and water if hands are dirty</a:t>
            </a:r>
            <a:r>
              <a:rPr lang="en-US" dirty="0" smtClean="0"/>
              <a:t>;</a:t>
            </a:r>
          </a:p>
          <a:p>
            <a:r>
              <a:rPr lang="en-US" dirty="0" smtClean="0"/>
              <a:t> </a:t>
            </a:r>
            <a:r>
              <a:rPr lang="en-US" dirty="0"/>
              <a:t>avoiding touching your eyes, nose and mouth; </a:t>
            </a:r>
            <a:endParaRPr lang="en-US" dirty="0" smtClean="0"/>
          </a:p>
          <a:p>
            <a:r>
              <a:rPr lang="en-US" dirty="0" smtClean="0"/>
              <a:t> </a:t>
            </a:r>
            <a:r>
              <a:rPr lang="en-US" dirty="0"/>
              <a:t>practicing respiratory hygiene by coughing or sneezing into a bent elbow or tissue and then immediately disposing of the tissue; </a:t>
            </a:r>
            <a:endParaRPr lang="en-US" dirty="0" smtClean="0"/>
          </a:p>
          <a:p>
            <a:r>
              <a:rPr lang="en-US" dirty="0" smtClean="0"/>
              <a:t>wearing </a:t>
            </a:r>
            <a:r>
              <a:rPr lang="en-US" dirty="0"/>
              <a:t>a medical mask if you have respiratory symptoms and performing hand hygiene after disposing of the mask; </a:t>
            </a:r>
            <a:endParaRPr lang="en-US" dirty="0" smtClean="0"/>
          </a:p>
          <a:p>
            <a:r>
              <a:rPr lang="en-US" dirty="0" smtClean="0"/>
              <a:t> </a:t>
            </a:r>
            <a:r>
              <a:rPr lang="en-US" dirty="0"/>
              <a:t>maintaining social distance (a minimum of 1 m) from individuals with respiratory </a:t>
            </a:r>
            <a:r>
              <a:rPr lang="en-US" dirty="0" smtClean="0"/>
              <a:t>symptoms</a:t>
            </a:r>
          </a:p>
          <a:p>
            <a:r>
              <a:rPr lang="en-US" dirty="0" smtClean="0"/>
              <a:t>. </a:t>
            </a:r>
            <a:r>
              <a:rPr lang="en-US" dirty="0"/>
              <a:t>Additional precautions are required by healthcare workers to protect themselves and prevent transmission in the healthcare setting. Precautions to be implemented by healthcare workers caring for patients with COVID-19 disease include using PPE appropriately; this involves selecting the proper PPE and being trained in how to put on, remove and dispose of it. </a:t>
            </a:r>
            <a:endParaRPr lang="en-US" b="1" dirty="0" smtClean="0"/>
          </a:p>
        </p:txBody>
      </p:sp>
    </p:spTree>
    <p:extLst>
      <p:ext uri="{BB962C8B-B14F-4D97-AF65-F5344CB8AC3E}">
        <p14:creationId xmlns:p14="http://schemas.microsoft.com/office/powerpoint/2010/main" val="32179341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Engineering</a:t>
            </a:r>
            <a:endParaRPr lang="en-US" dirty="0"/>
          </a:p>
        </p:txBody>
      </p:sp>
      <p:sp>
        <p:nvSpPr>
          <p:cNvPr id="3" name="Content Placeholder 2"/>
          <p:cNvSpPr>
            <a:spLocks noGrp="1"/>
          </p:cNvSpPr>
          <p:nvPr>
            <p:ph sz="quarter" idx="13"/>
          </p:nvPr>
        </p:nvSpPr>
        <p:spPr/>
        <p:txBody>
          <a:bodyPr/>
          <a:lstStyle/>
          <a:p>
            <a:r>
              <a:rPr lang="en-US" dirty="0" smtClean="0"/>
              <a:t>Definition</a:t>
            </a:r>
          </a:p>
          <a:p>
            <a:pPr marL="0" indent="0">
              <a:buNone/>
            </a:pPr>
            <a:r>
              <a:rPr lang="en-US" dirty="0"/>
              <a:t>the branch of science and technology concerned with the design, building, and use of engines, machines, and structures</a:t>
            </a:r>
            <a:r>
              <a:rPr lang="en-US" dirty="0" smtClean="0"/>
              <a:t>.</a:t>
            </a:r>
          </a:p>
          <a:p>
            <a:pPr marL="0" indent="0">
              <a:buNone/>
            </a:pPr>
            <a:endParaRPr lang="en-US" dirty="0" smtClean="0"/>
          </a:p>
          <a:p>
            <a:endParaRPr lang="en-US" dirty="0"/>
          </a:p>
        </p:txBody>
      </p:sp>
    </p:spTree>
    <p:extLst>
      <p:ext uri="{BB962C8B-B14F-4D97-AF65-F5344CB8AC3E}">
        <p14:creationId xmlns:p14="http://schemas.microsoft.com/office/powerpoint/2010/main" val="1361794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Health care engineering equipment</a:t>
            </a:r>
            <a:endParaRPr lang="en-US" dirty="0"/>
          </a:p>
        </p:txBody>
      </p:sp>
      <p:sp>
        <p:nvSpPr>
          <p:cNvPr id="3" name="Content Placeholder 2"/>
          <p:cNvSpPr>
            <a:spLocks noGrp="1"/>
          </p:cNvSpPr>
          <p:nvPr>
            <p:ph sz="quarter" idx="13"/>
          </p:nvPr>
        </p:nvSpPr>
        <p:spPr>
          <a:xfrm>
            <a:off x="913774" y="2367091"/>
            <a:ext cx="10363826" cy="4347607"/>
          </a:xfrm>
        </p:spPr>
        <p:txBody>
          <a:bodyPr>
            <a:normAutofit/>
          </a:bodyPr>
          <a:lstStyle/>
          <a:p>
            <a:pPr algn="just"/>
            <a:r>
              <a:rPr lang="en-US" dirty="0"/>
              <a:t>In its succinct definition, Healthcare Engineering is "engineering involved in all aspects of healthcare</a:t>
            </a:r>
            <a:r>
              <a:rPr lang="en-US" dirty="0" smtClean="0"/>
              <a:t>”. </a:t>
            </a:r>
            <a:r>
              <a:rPr lang="en-US" dirty="0"/>
              <a:t>The term “engineering” in this definition covers all engineering disciplines such as biomedical, chemical, civil, computer, electrical, environmental, industrial, information, materials, mechanical, software, and systems engineering</a:t>
            </a:r>
            <a:r>
              <a:rPr lang="en-US" dirty="0" smtClean="0"/>
              <a:t>.</a:t>
            </a:r>
            <a:endParaRPr lang="en-US" dirty="0"/>
          </a:p>
          <a:p>
            <a:pPr algn="just"/>
            <a:r>
              <a:rPr lang="en-US" dirty="0"/>
              <a:t>Based on the definition of healthcare, a more elaborated definition is: “Healthcare Engineering is engineering involved in all aspects of the prevention, diagnosis, treatment, and management of illness, as well as the preservation and improvement of physical and mental health and well-being, through the services offered to humans by the medical and allied health professions</a:t>
            </a:r>
            <a:r>
              <a:rPr lang="en-US" dirty="0" smtClean="0"/>
              <a:t>”</a:t>
            </a:r>
            <a:endParaRPr lang="en-US" dirty="0"/>
          </a:p>
        </p:txBody>
      </p:sp>
    </p:spTree>
    <p:extLst>
      <p:ext uri="{BB962C8B-B14F-4D97-AF65-F5344CB8AC3E}">
        <p14:creationId xmlns:p14="http://schemas.microsoft.com/office/powerpoint/2010/main" val="38612991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Practice of engineering includes</a:t>
            </a:r>
            <a:endParaRPr lang="en-US" dirty="0"/>
          </a:p>
        </p:txBody>
      </p:sp>
      <p:sp>
        <p:nvSpPr>
          <p:cNvPr id="3" name="Content Placeholder 2"/>
          <p:cNvSpPr>
            <a:spLocks noGrp="1"/>
          </p:cNvSpPr>
          <p:nvPr>
            <p:ph sz="quarter" idx="13"/>
          </p:nvPr>
        </p:nvSpPr>
        <p:spPr/>
        <p:txBody>
          <a:bodyPr/>
          <a:lstStyle/>
          <a:p>
            <a:pPr marL="0" indent="0">
              <a:buNone/>
            </a:pPr>
            <a:r>
              <a:rPr lang="en-US" dirty="0" smtClean="0"/>
              <a:t>Planning, Operation,  Maintenance, Supervision </a:t>
            </a:r>
            <a:r>
              <a:rPr lang="en-US" dirty="0"/>
              <a:t>of </a:t>
            </a:r>
            <a:r>
              <a:rPr lang="en-US" dirty="0" smtClean="0"/>
              <a:t>Construction, Advising, Installation, Operating, Investigating, Evaluating, Analysis </a:t>
            </a:r>
            <a:r>
              <a:rPr lang="en-US" dirty="0"/>
              <a:t>and </a:t>
            </a:r>
            <a:r>
              <a:rPr lang="en-US" dirty="0" smtClean="0"/>
              <a:t>Design, Measuring Designing, Specifying, </a:t>
            </a:r>
            <a:r>
              <a:rPr lang="en-US" dirty="0"/>
              <a:t>Laying and </a:t>
            </a:r>
            <a:r>
              <a:rPr lang="en-US" dirty="0" smtClean="0"/>
              <a:t>Directing, Constructing, </a:t>
            </a:r>
            <a:r>
              <a:rPr lang="en-US" dirty="0"/>
              <a:t>Commissioning Testing( public or private utilities) structures, buildings, machines, equipment, processes, works or projects</a:t>
            </a:r>
          </a:p>
        </p:txBody>
      </p:sp>
    </p:spTree>
    <p:extLst>
      <p:ext uri="{BB962C8B-B14F-4D97-AF65-F5344CB8AC3E}">
        <p14:creationId xmlns:p14="http://schemas.microsoft.com/office/powerpoint/2010/main" val="28664621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scope of health care engineering equipment's</a:t>
            </a:r>
            <a:endParaRPr lang="en-US" dirty="0"/>
          </a:p>
        </p:txBody>
      </p:sp>
      <p:sp>
        <p:nvSpPr>
          <p:cNvPr id="3" name="Content Placeholder 2"/>
          <p:cNvSpPr>
            <a:spLocks noGrp="1"/>
          </p:cNvSpPr>
          <p:nvPr>
            <p:ph sz="quarter" idx="13"/>
          </p:nvPr>
        </p:nvSpPr>
        <p:spPr>
          <a:xfrm>
            <a:off x="913774" y="2367091"/>
            <a:ext cx="10363826" cy="4634209"/>
          </a:xfrm>
        </p:spPr>
        <p:txBody>
          <a:bodyPr/>
          <a:lstStyle/>
          <a:p>
            <a:r>
              <a:rPr lang="en-US" dirty="0"/>
              <a:t>Engineering for Healthcare Intervention: Engineering involved in the development or provision of any treatment, preventive care, or test that a person could take or undergo to improve health or to help with a particular health problem.</a:t>
            </a:r>
          </a:p>
          <a:p>
            <a:r>
              <a:rPr lang="en-US" dirty="0"/>
              <a:t>Engineering for Healthcare Systems: Engineering involved in the complete network of organizations, agencies, facilities, information systems, management systems, financing mechanisms, logistics, and all trained personnel engaged in delivering healthcare within a geographical area.</a:t>
            </a:r>
          </a:p>
        </p:txBody>
      </p:sp>
    </p:spTree>
    <p:extLst>
      <p:ext uri="{BB962C8B-B14F-4D97-AF65-F5344CB8AC3E}">
        <p14:creationId xmlns:p14="http://schemas.microsoft.com/office/powerpoint/2010/main" val="3586510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which engineering controls the spread of covid-19</a:t>
            </a:r>
            <a:endParaRPr lang="en-US" dirty="0"/>
          </a:p>
        </p:txBody>
      </p:sp>
      <p:sp>
        <p:nvSpPr>
          <p:cNvPr id="3" name="Content Placeholder 2"/>
          <p:cNvSpPr>
            <a:spLocks noGrp="1"/>
          </p:cNvSpPr>
          <p:nvPr>
            <p:ph sz="quarter" idx="13"/>
          </p:nvPr>
        </p:nvSpPr>
        <p:spPr>
          <a:xfrm>
            <a:off x="913774" y="2367092"/>
            <a:ext cx="10363826" cy="4490908"/>
          </a:xfrm>
        </p:spPr>
        <p:txBody>
          <a:bodyPr>
            <a:normAutofit/>
          </a:bodyPr>
          <a:lstStyle/>
          <a:p>
            <a:r>
              <a:rPr lang="en-US" dirty="0"/>
              <a:t>Administrative controls include ensuring the availability of resources for infection prevention and control measures, such as appropriate infrastructure, the development of clear infection prevention and control policies, facilitated access to laboratory testing, appropriate triage and placement of patients, adequate staff-to-patient ratios and training of staff</a:t>
            </a:r>
            <a:r>
              <a:rPr lang="en-US" dirty="0" smtClean="0"/>
              <a:t>.</a:t>
            </a:r>
          </a:p>
          <a:p>
            <a:r>
              <a:rPr lang="en-US" dirty="0"/>
              <a:t>Environmental and engineering controls aim at reducing the spread of pathogens and reducing the contamination of surfaces and inanimate objects. They include providing adequate space to allow social distance of at least 1 m to be maintained between patients and between patients and healthcare workers and ensuring the availability of well-ventilated isolation rooms for patients with suspected or confirmed COVID-19 disease. </a:t>
            </a:r>
          </a:p>
        </p:txBody>
      </p:sp>
    </p:spTree>
    <p:extLst>
      <p:ext uri="{BB962C8B-B14F-4D97-AF65-F5344CB8AC3E}">
        <p14:creationId xmlns:p14="http://schemas.microsoft.com/office/powerpoint/2010/main" val="30472592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3149" y="0"/>
            <a:ext cx="10364451" cy="1596177"/>
          </a:xfrm>
        </p:spPr>
        <p:txBody>
          <a:bodyPr/>
          <a:lstStyle/>
          <a:p>
            <a:r>
              <a:rPr lang="en-US" dirty="0" smtClean="0"/>
              <a:t>Equipment that are to be developed to eradicate  or reduce the spread covid-19 pandemic among health workers</a:t>
            </a:r>
            <a:endParaRPr lang="en-US" dirty="0"/>
          </a:p>
        </p:txBody>
      </p:sp>
      <p:sp>
        <p:nvSpPr>
          <p:cNvPr id="3" name="Content Placeholder 2"/>
          <p:cNvSpPr>
            <a:spLocks noGrp="1"/>
          </p:cNvSpPr>
          <p:nvPr>
            <p:ph sz="quarter" idx="13"/>
          </p:nvPr>
        </p:nvSpPr>
        <p:spPr>
          <a:xfrm>
            <a:off x="913775" y="1596177"/>
            <a:ext cx="10363825" cy="5391477"/>
          </a:xfrm>
        </p:spPr>
        <p:txBody>
          <a:bodyPr>
            <a:normAutofit fontScale="92500" lnSpcReduction="20000"/>
          </a:bodyPr>
          <a:lstStyle/>
          <a:p>
            <a:pPr marL="0" indent="0">
              <a:buNone/>
            </a:pPr>
            <a:r>
              <a:rPr lang="en-US" dirty="0"/>
              <a:t>To ensure minimal risk of infection when treating patients with </a:t>
            </a:r>
            <a:r>
              <a:rPr lang="en-US" dirty="0" smtClean="0"/>
              <a:t>COVID-19 the following engineering facilities/equipment will suffice</a:t>
            </a:r>
          </a:p>
          <a:p>
            <a:r>
              <a:rPr lang="en-US" dirty="0" smtClean="0"/>
              <a:t>Large and well ventilated infrastructures to maintain the 1m spacing between patients and between workers and patients.</a:t>
            </a:r>
          </a:p>
          <a:p>
            <a:r>
              <a:rPr lang="en-US" dirty="0" smtClean="0"/>
              <a:t>On the go laboratories for testing and confirming new cases.</a:t>
            </a:r>
          </a:p>
          <a:p>
            <a:r>
              <a:rPr lang="en-US" dirty="0" smtClean="0"/>
              <a:t>Development of commercial testing kit (this may include basic equipment such as thermometer</a:t>
            </a:r>
          </a:p>
          <a:p>
            <a:r>
              <a:rPr lang="en-US" dirty="0" smtClean="0"/>
              <a:t>Development of decontamination equipment for infected surfaces</a:t>
            </a:r>
          </a:p>
          <a:p>
            <a:r>
              <a:rPr lang="en-US" dirty="0" smtClean="0"/>
              <a:t>Vaccines but we are still in the early stage of the illness</a:t>
            </a:r>
          </a:p>
          <a:p>
            <a:r>
              <a:rPr lang="en-US" dirty="0" smtClean="0"/>
              <a:t>Digital online hospital to attend to out patient who have other illnesses so as to create more space in the hospitals</a:t>
            </a:r>
          </a:p>
          <a:p>
            <a:r>
              <a:rPr lang="en-US" dirty="0" smtClean="0"/>
              <a:t>Manufacture of personal </a:t>
            </a:r>
            <a:r>
              <a:rPr lang="en-US" dirty="0"/>
              <a:t>protective equipment including a gown</a:t>
            </a:r>
            <a:r>
              <a:rPr lang="en-US" dirty="0" smtClean="0"/>
              <a:t>, </a:t>
            </a:r>
            <a:r>
              <a:rPr lang="en-US" dirty="0"/>
              <a:t>gloves, and either an N95 respirator plus a face shield/goggles or a powered, air-purifying respirator (PAPR).</a:t>
            </a:r>
            <a:endParaRPr lang="en-US" dirty="0" smtClean="0"/>
          </a:p>
          <a:p>
            <a:endParaRPr lang="en-US" dirty="0" smtClean="0"/>
          </a:p>
          <a:p>
            <a:endParaRPr lang="en-US" dirty="0" smtClean="0"/>
          </a:p>
          <a:p>
            <a:endParaRPr lang="en-US" dirty="0" smtClean="0"/>
          </a:p>
          <a:p>
            <a:endParaRPr lang="en-US" dirty="0" smtClean="0"/>
          </a:p>
          <a:p>
            <a:endParaRPr lang="en-US" dirty="0" smtClean="0"/>
          </a:p>
        </p:txBody>
      </p:sp>
    </p:spTree>
    <p:extLst>
      <p:ext uri="{BB962C8B-B14F-4D97-AF65-F5344CB8AC3E}">
        <p14:creationId xmlns:p14="http://schemas.microsoft.com/office/powerpoint/2010/main" val="21416610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these equipment developed</a:t>
            </a:r>
            <a:endParaRPr lang="en-US" dirty="0"/>
          </a:p>
        </p:txBody>
      </p:sp>
      <p:sp>
        <p:nvSpPr>
          <p:cNvPr id="3" name="Content Placeholder 2"/>
          <p:cNvSpPr>
            <a:spLocks noGrp="1"/>
          </p:cNvSpPr>
          <p:nvPr>
            <p:ph sz="quarter" idx="13"/>
          </p:nvPr>
        </p:nvSpPr>
        <p:spPr/>
        <p:txBody>
          <a:bodyPr/>
          <a:lstStyle/>
          <a:p>
            <a:pPr algn="just"/>
            <a:r>
              <a:rPr lang="en-US" dirty="0" smtClean="0"/>
              <a:t>The various equipment and infrastructures listed in the prevailing slide are manufactured by engineers in advance countries like china and America. This equipment have then been bought by other countries. However the engineered equipment have been seen to reduce the number of casualties in the hospitals by protecting the health workers even in third world countries. Since the goods arrived and worked as supposed to. This correspond to the fact that there has been a successful contract between the two parties.</a:t>
            </a:r>
            <a:endParaRPr lang="en-US" dirty="0"/>
          </a:p>
        </p:txBody>
      </p:sp>
    </p:spTree>
    <p:extLst>
      <p:ext uri="{BB962C8B-B14F-4D97-AF65-F5344CB8AC3E}">
        <p14:creationId xmlns:p14="http://schemas.microsoft.com/office/powerpoint/2010/main" val="75085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COVID-19</a:t>
            </a:r>
            <a:endParaRPr lang="en-US" dirty="0"/>
          </a:p>
        </p:txBody>
      </p:sp>
      <p:sp>
        <p:nvSpPr>
          <p:cNvPr id="3" name="Content Placeholder 2"/>
          <p:cNvSpPr>
            <a:spLocks noGrp="1"/>
          </p:cNvSpPr>
          <p:nvPr>
            <p:ph sz="quarter" idx="13"/>
          </p:nvPr>
        </p:nvSpPr>
        <p:spPr/>
        <p:txBody>
          <a:bodyPr/>
          <a:lstStyle/>
          <a:p>
            <a:r>
              <a:rPr lang="en-US" dirty="0"/>
              <a:t>Coronavirus disease (COVID-19) is an infectious disease </a:t>
            </a:r>
            <a:r>
              <a:rPr lang="en-US" dirty="0" smtClean="0"/>
              <a:t>THAT FALLS UNDER </a:t>
            </a:r>
            <a:r>
              <a:rPr lang="en-US" dirty="0"/>
              <a:t>coronavirus.</a:t>
            </a:r>
          </a:p>
        </p:txBody>
      </p:sp>
    </p:spTree>
    <p:extLst>
      <p:ext uri="{BB962C8B-B14F-4D97-AF65-F5344CB8AC3E}">
        <p14:creationId xmlns:p14="http://schemas.microsoft.com/office/powerpoint/2010/main" val="31655389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Advantages of health engineering equipment's </a:t>
            </a:r>
            <a:endParaRPr lang="en-US" dirty="0"/>
          </a:p>
        </p:txBody>
      </p:sp>
      <p:sp>
        <p:nvSpPr>
          <p:cNvPr id="3" name="Content Placeholder 2"/>
          <p:cNvSpPr>
            <a:spLocks noGrp="1"/>
          </p:cNvSpPr>
          <p:nvPr>
            <p:ph sz="quarter" idx="13"/>
          </p:nvPr>
        </p:nvSpPr>
        <p:spPr/>
        <p:txBody>
          <a:bodyPr/>
          <a:lstStyle/>
          <a:p>
            <a:r>
              <a:rPr lang="en-US" dirty="0"/>
              <a:t>Decrease reimbursement costs.</a:t>
            </a:r>
          </a:p>
          <a:p>
            <a:r>
              <a:rPr lang="en-US" dirty="0"/>
              <a:t>Improve the quality of care.</a:t>
            </a:r>
          </a:p>
          <a:p>
            <a:r>
              <a:rPr lang="en-US" dirty="0"/>
              <a:t>Improve patient satisfaction</a:t>
            </a:r>
            <a:r>
              <a:rPr lang="en-US" dirty="0" smtClean="0"/>
              <a:t>.</a:t>
            </a:r>
          </a:p>
          <a:p>
            <a:r>
              <a:rPr lang="en-US" dirty="0" smtClean="0"/>
              <a:t>Decreases infection rate amongst co workers and patient to worker infection.</a:t>
            </a:r>
          </a:p>
          <a:p>
            <a:endParaRPr lang="en-US" dirty="0"/>
          </a:p>
        </p:txBody>
      </p:sp>
    </p:spTree>
    <p:extLst>
      <p:ext uri="{BB962C8B-B14F-4D97-AF65-F5344CB8AC3E}">
        <p14:creationId xmlns:p14="http://schemas.microsoft.com/office/powerpoint/2010/main" val="217453249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Disadvantages of health engineering equipment </a:t>
            </a:r>
            <a:endParaRPr lang="en-US" dirty="0"/>
          </a:p>
        </p:txBody>
      </p:sp>
      <p:sp>
        <p:nvSpPr>
          <p:cNvPr id="3" name="Content Placeholder 2"/>
          <p:cNvSpPr>
            <a:spLocks noGrp="1"/>
          </p:cNvSpPr>
          <p:nvPr>
            <p:ph sz="quarter" idx="13"/>
          </p:nvPr>
        </p:nvSpPr>
        <p:spPr/>
        <p:txBody>
          <a:bodyPr/>
          <a:lstStyle/>
          <a:p>
            <a:r>
              <a:rPr lang="en-US" dirty="0" smtClean="0"/>
              <a:t>They may require larger spaces</a:t>
            </a:r>
          </a:p>
          <a:p>
            <a:r>
              <a:rPr lang="en-US" smtClean="0"/>
              <a:t>They </a:t>
            </a:r>
            <a:r>
              <a:rPr lang="en-US" smtClean="0"/>
              <a:t>require </a:t>
            </a:r>
            <a:r>
              <a:rPr lang="en-US" dirty="0" smtClean="0"/>
              <a:t>a lot of funding</a:t>
            </a:r>
          </a:p>
          <a:p>
            <a:endParaRPr lang="en-US" dirty="0"/>
          </a:p>
        </p:txBody>
      </p:sp>
    </p:spTree>
    <p:extLst>
      <p:ext uri="{BB962C8B-B14F-4D97-AF65-F5344CB8AC3E}">
        <p14:creationId xmlns:p14="http://schemas.microsoft.com/office/powerpoint/2010/main" val="398003271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sz="quarter" idx="13"/>
          </p:nvPr>
        </p:nvSpPr>
        <p:spPr/>
        <p:txBody>
          <a:bodyPr/>
          <a:lstStyle/>
          <a:p>
            <a:pPr algn="just"/>
            <a:r>
              <a:rPr lang="en-US" dirty="0"/>
              <a:t>Hospital personnel, including caregivers, support staff, administration, and preparedness teams, all will be stressed by the challenges of a prolonged response to COVID-19, and leadership must emphasize the importance of self-care as the center of the response. Transparent and thoughtful communication </a:t>
            </a:r>
            <a:r>
              <a:rPr lang="en-US" dirty="0" smtClean="0"/>
              <a:t>with the use of engineering equipment could </a:t>
            </a:r>
            <a:r>
              <a:rPr lang="en-US" dirty="0"/>
              <a:t>contribute to trust and a sense of control. Ensuring that workers feel they get adequate </a:t>
            </a:r>
            <a:r>
              <a:rPr lang="en-US" dirty="0" smtClean="0"/>
              <a:t>rest. This will Implement and introduce a reduction in the health hazards faced by health workers</a:t>
            </a:r>
            <a:endParaRPr lang="en-US" dirty="0"/>
          </a:p>
        </p:txBody>
      </p:sp>
    </p:spTree>
    <p:extLst>
      <p:ext uri="{BB962C8B-B14F-4D97-AF65-F5344CB8AC3E}">
        <p14:creationId xmlns:p14="http://schemas.microsoft.com/office/powerpoint/2010/main" val="202287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SYMPTOMS</a:t>
            </a:r>
            <a:endParaRPr lang="en-US" dirty="0"/>
          </a:p>
        </p:txBody>
      </p:sp>
      <p:sp>
        <p:nvSpPr>
          <p:cNvPr id="3" name="Content Placeholder 2"/>
          <p:cNvSpPr>
            <a:spLocks noGrp="1"/>
          </p:cNvSpPr>
          <p:nvPr>
            <p:ph sz="quarter" idx="13"/>
          </p:nvPr>
        </p:nvSpPr>
        <p:spPr>
          <a:xfrm>
            <a:off x="571500" y="2367092"/>
            <a:ext cx="10706100" cy="4330888"/>
          </a:xfrm>
        </p:spPr>
        <p:txBody>
          <a:bodyPr>
            <a:normAutofit fontScale="92500" lnSpcReduction="20000"/>
          </a:bodyPr>
          <a:lstStyle/>
          <a:p>
            <a:pPr marL="0" indent="0">
              <a:buNone/>
            </a:pPr>
            <a:r>
              <a:rPr lang="en-US" dirty="0" smtClean="0"/>
              <a:t>People </a:t>
            </a:r>
            <a:r>
              <a:rPr lang="en-US" dirty="0"/>
              <a:t>may be sick with the virus for 1 to 14 days before developing symptoms. The most common symptoms of coronavirus disease (COVID-19) are fever, tiredness, and dry cough. Most people (about 80%) recover from the disease without needing special treatment.</a:t>
            </a:r>
          </a:p>
          <a:p>
            <a:pPr marL="0" indent="0">
              <a:buNone/>
            </a:pPr>
            <a:r>
              <a:rPr lang="en-US" dirty="0"/>
              <a:t>More rarely, the disease can be serious and even fatal. Older people, and people with other medical conditions (such as asthma, diabetes, or heart disease), may be more vulnerable to becoming severely ill.</a:t>
            </a:r>
          </a:p>
          <a:p>
            <a:pPr marL="0" indent="0">
              <a:buNone/>
            </a:pPr>
            <a:r>
              <a:rPr lang="en-US" dirty="0"/>
              <a:t>People may experience:</a:t>
            </a:r>
          </a:p>
          <a:p>
            <a:r>
              <a:rPr lang="en-US" dirty="0"/>
              <a:t>cough</a:t>
            </a:r>
          </a:p>
          <a:p>
            <a:r>
              <a:rPr lang="en-US" dirty="0"/>
              <a:t>fever</a:t>
            </a:r>
          </a:p>
          <a:p>
            <a:r>
              <a:rPr lang="en-US" dirty="0"/>
              <a:t>tiredness</a:t>
            </a:r>
          </a:p>
          <a:p>
            <a:r>
              <a:rPr lang="en-US" dirty="0"/>
              <a:t>difficulty breathing (severe cases)</a:t>
            </a:r>
          </a:p>
        </p:txBody>
      </p:sp>
    </p:spTree>
    <p:extLst>
      <p:ext uri="{BB962C8B-B14F-4D97-AF65-F5344CB8AC3E}">
        <p14:creationId xmlns:p14="http://schemas.microsoft.com/office/powerpoint/2010/main" val="176438744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WORKERS WHO will be at an exposure risk</a:t>
            </a:r>
            <a:endParaRPr lang="en-US" dirty="0"/>
          </a:p>
        </p:txBody>
      </p:sp>
      <p:sp>
        <p:nvSpPr>
          <p:cNvPr id="3" name="Content Placeholder 2"/>
          <p:cNvSpPr>
            <a:spLocks noGrp="1"/>
          </p:cNvSpPr>
          <p:nvPr>
            <p:ph sz="quarter" idx="13"/>
          </p:nvPr>
        </p:nvSpPr>
        <p:spPr>
          <a:xfrm>
            <a:off x="480060" y="1760220"/>
            <a:ext cx="10797539" cy="4640580"/>
          </a:xfrm>
        </p:spPr>
        <p:txBody>
          <a:bodyPr>
            <a:normAutofit/>
          </a:bodyPr>
          <a:lstStyle/>
          <a:p>
            <a:pPr marL="0" indent="0">
              <a:buNone/>
            </a:pPr>
            <a:r>
              <a:rPr lang="en-US" dirty="0"/>
              <a:t>Despite the low risk of exposure in most job sectors, some </a:t>
            </a:r>
            <a:r>
              <a:rPr lang="en-US" dirty="0" smtClean="0"/>
              <a:t>workers </a:t>
            </a:r>
            <a:r>
              <a:rPr lang="en-US" dirty="0"/>
              <a:t>may have exposure infectious people, including travelers who contracted COVID-19 abroad. </a:t>
            </a:r>
            <a:endParaRPr lang="en-US" dirty="0" smtClean="0"/>
          </a:p>
          <a:p>
            <a:pPr marL="0" indent="0">
              <a:buNone/>
            </a:pPr>
            <a:r>
              <a:rPr lang="en-US" dirty="0" smtClean="0"/>
              <a:t>Workers </a:t>
            </a:r>
            <a:r>
              <a:rPr lang="en-US" dirty="0"/>
              <a:t>with increased exposure risk include those involved in</a:t>
            </a:r>
            <a:r>
              <a:rPr lang="en-US" dirty="0" smtClean="0"/>
              <a:t>:</a:t>
            </a:r>
            <a:endParaRPr lang="en-US" dirty="0"/>
          </a:p>
          <a:p>
            <a:r>
              <a:rPr lang="en-US" dirty="0"/>
              <a:t>Healthcare (including pre-hospital and medical transport workers, healthcare providers, clinical laboratory personnel, and support staff).</a:t>
            </a:r>
          </a:p>
          <a:p>
            <a:r>
              <a:rPr lang="en-US" dirty="0"/>
              <a:t>Deathcare (including coroners, medical examiners, and funeral directors).</a:t>
            </a:r>
          </a:p>
          <a:p>
            <a:r>
              <a:rPr lang="en-US" dirty="0"/>
              <a:t>Airline operations.</a:t>
            </a:r>
          </a:p>
          <a:p>
            <a:r>
              <a:rPr lang="en-US" dirty="0"/>
              <a:t>Waste management.</a:t>
            </a:r>
          </a:p>
          <a:p>
            <a:r>
              <a:rPr lang="en-US" dirty="0"/>
              <a:t>Travel to areas, including parts of China, where the virus is spreading.</a:t>
            </a:r>
          </a:p>
        </p:txBody>
      </p:sp>
    </p:spTree>
    <p:extLst>
      <p:ext uri="{BB962C8B-B14F-4D97-AF65-F5344CB8AC3E}">
        <p14:creationId xmlns:p14="http://schemas.microsoft.com/office/powerpoint/2010/main" val="347253817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occupational hazard</a:t>
            </a:r>
            <a:endParaRPr lang="en-US" dirty="0"/>
          </a:p>
        </p:txBody>
      </p:sp>
      <p:sp>
        <p:nvSpPr>
          <p:cNvPr id="3" name="Content Placeholder 2"/>
          <p:cNvSpPr>
            <a:spLocks noGrp="1"/>
          </p:cNvSpPr>
          <p:nvPr>
            <p:ph sz="quarter" idx="13"/>
          </p:nvPr>
        </p:nvSpPr>
        <p:spPr/>
        <p:txBody>
          <a:bodyPr/>
          <a:lstStyle/>
          <a:p>
            <a:r>
              <a:rPr lang="en-US" dirty="0"/>
              <a:t>Occupational hazards are risks of illnesses or accidents in the workplace. In other words, hazards that workers experience in their place of work. An occupational hazard is something unpleasant that a person experiences or suffers as a result of doing their job.</a:t>
            </a:r>
          </a:p>
        </p:txBody>
      </p:sp>
    </p:spTree>
    <p:extLst>
      <p:ext uri="{BB962C8B-B14F-4D97-AF65-F5344CB8AC3E}">
        <p14:creationId xmlns:p14="http://schemas.microsoft.com/office/powerpoint/2010/main" val="23208900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which covid-19 affects the health system and the workers in it</a:t>
            </a:r>
            <a:endParaRPr lang="en-US" dirty="0"/>
          </a:p>
        </p:txBody>
      </p:sp>
      <p:sp>
        <p:nvSpPr>
          <p:cNvPr id="3" name="Content Placeholder 2"/>
          <p:cNvSpPr>
            <a:spLocks noGrp="1"/>
          </p:cNvSpPr>
          <p:nvPr>
            <p:ph sz="quarter" idx="13"/>
          </p:nvPr>
        </p:nvSpPr>
        <p:spPr/>
        <p:txBody>
          <a:bodyPr/>
          <a:lstStyle/>
          <a:p>
            <a:r>
              <a:rPr lang="en-US" dirty="0"/>
              <a:t>Vaccine development and research into medical treatment for COVID-19 are under way, but are many months away. Meanwhile, the pressure on the global health care workforce continues to intensify. This pressure takes 2 forms. The first is the potentially overwhelming burden of illnesses that stresses health system capacity and the second is the adverse effects on health care workers, including the risk of infection.</a:t>
            </a:r>
          </a:p>
        </p:txBody>
      </p:sp>
    </p:spTree>
    <p:extLst>
      <p:ext uri="{BB962C8B-B14F-4D97-AF65-F5344CB8AC3E}">
        <p14:creationId xmlns:p14="http://schemas.microsoft.com/office/powerpoint/2010/main" val="3783346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forms of occupational hazards AFFECTING HEALTH WORKERS</a:t>
            </a:r>
            <a:endParaRPr lang="en-US" dirty="0"/>
          </a:p>
        </p:txBody>
      </p:sp>
      <p:sp>
        <p:nvSpPr>
          <p:cNvPr id="3" name="Content Placeholder 2"/>
          <p:cNvSpPr>
            <a:spLocks noGrp="1"/>
          </p:cNvSpPr>
          <p:nvPr>
            <p:ph sz="quarter" idx="13"/>
          </p:nvPr>
        </p:nvSpPr>
        <p:spPr/>
        <p:txBody>
          <a:bodyPr/>
          <a:lstStyle/>
          <a:p>
            <a:r>
              <a:rPr lang="en-US" dirty="0"/>
              <a:t>The four main types of occupational hazards and diseases are as follows: </a:t>
            </a:r>
            <a:endParaRPr lang="en-US" dirty="0" smtClean="0"/>
          </a:p>
          <a:p>
            <a:pPr marL="0" indent="0">
              <a:buNone/>
            </a:pPr>
            <a:r>
              <a:rPr lang="en-US" dirty="0" smtClean="0"/>
              <a:t>1</a:t>
            </a:r>
            <a:r>
              <a:rPr lang="en-US" dirty="0"/>
              <a:t>. Chemical Hazards </a:t>
            </a:r>
            <a:endParaRPr lang="en-US" dirty="0" smtClean="0"/>
          </a:p>
          <a:p>
            <a:pPr marL="0" indent="0">
              <a:buNone/>
            </a:pPr>
            <a:r>
              <a:rPr lang="en-US" dirty="0" smtClean="0"/>
              <a:t>2</a:t>
            </a:r>
            <a:r>
              <a:rPr lang="en-US" dirty="0"/>
              <a:t>. Biological Hazards </a:t>
            </a:r>
            <a:endParaRPr lang="en-US" dirty="0" smtClean="0"/>
          </a:p>
          <a:p>
            <a:pPr marL="0" indent="0">
              <a:buNone/>
            </a:pPr>
            <a:r>
              <a:rPr lang="en-US" dirty="0" smtClean="0"/>
              <a:t>3</a:t>
            </a:r>
            <a:r>
              <a:rPr lang="en-US" dirty="0"/>
              <a:t>. Environmental Hazards </a:t>
            </a:r>
            <a:endParaRPr lang="en-US" dirty="0" smtClean="0"/>
          </a:p>
          <a:p>
            <a:pPr marL="0" indent="0">
              <a:buNone/>
            </a:pPr>
            <a:r>
              <a:rPr lang="en-US" dirty="0" smtClean="0"/>
              <a:t>4</a:t>
            </a:r>
            <a:r>
              <a:rPr lang="en-US" dirty="0"/>
              <a:t>. Psychological Hazards.</a:t>
            </a:r>
          </a:p>
        </p:txBody>
      </p:sp>
    </p:spTree>
    <p:extLst>
      <p:ext uri="{BB962C8B-B14F-4D97-AF65-F5344CB8AC3E}">
        <p14:creationId xmlns:p14="http://schemas.microsoft.com/office/powerpoint/2010/main" val="6875706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depth view of various form of occupational hazard affecting health workers</a:t>
            </a:r>
            <a:endParaRPr lang="en-US" dirty="0"/>
          </a:p>
        </p:txBody>
      </p:sp>
      <p:sp>
        <p:nvSpPr>
          <p:cNvPr id="3" name="Content Placeholder 2"/>
          <p:cNvSpPr>
            <a:spLocks noGrp="1"/>
          </p:cNvSpPr>
          <p:nvPr>
            <p:ph sz="quarter" idx="13"/>
          </p:nvPr>
        </p:nvSpPr>
        <p:spPr/>
        <p:txBody>
          <a:bodyPr>
            <a:normAutofit fontScale="92500"/>
          </a:bodyPr>
          <a:lstStyle/>
          <a:p>
            <a:r>
              <a:rPr lang="en-US" dirty="0" smtClean="0"/>
              <a:t>Chemical hazards : this type of hazards put the health workers at risk in such situations where they are handling chemicals this includes chemical used to disinfect the covid-19 droplet on surfaces. This can cause serious respiratory problems. So the health workers must be trained on how use this equipment's. This hazard may affect sanitation officer or cleaners trying to disinfect the infected surroundings.</a:t>
            </a:r>
          </a:p>
          <a:p>
            <a:r>
              <a:rPr lang="en-US" dirty="0" smtClean="0"/>
              <a:t>Biological hazards: this types of hazard pose a risk on health workers such that the viruses may become effective in the organs of the health workers. This are hazards related with the handling of virus either by a lab technician. This hazards will also affect nurses and doctors treating in infected patient.</a:t>
            </a:r>
          </a:p>
        </p:txBody>
      </p:sp>
    </p:spTree>
    <p:extLst>
      <p:ext uri="{BB962C8B-B14F-4D97-AF65-F5344CB8AC3E}">
        <p14:creationId xmlns:p14="http://schemas.microsoft.com/office/powerpoint/2010/main" val="225527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56196" y="342900"/>
            <a:ext cx="10363826" cy="5486400"/>
          </a:xfrm>
        </p:spPr>
        <p:txBody>
          <a:bodyPr/>
          <a:lstStyle/>
          <a:p>
            <a:pPr algn="just"/>
            <a:r>
              <a:rPr lang="en-US" dirty="0" smtClean="0"/>
              <a:t>Environmental hazards: This are hazards that pose such risk that they are not consisting of biological properties but may include physical and external injuries to the doctors or nurses. This types of Injuries may include backache and other related injuries such as injuries from slippery floor, inadequate ventilation, poor lightning. All these can cause health hazards to our nurses and doctors combating the pandemic of covid-19.</a:t>
            </a:r>
          </a:p>
          <a:p>
            <a:pPr algn="just"/>
            <a:endParaRPr lang="en-US" dirty="0" smtClean="0"/>
          </a:p>
          <a:p>
            <a:pPr algn="just"/>
            <a:r>
              <a:rPr lang="en-US" dirty="0" smtClean="0"/>
              <a:t>Psychological hazards: This are hazards that pose risk on the health workers such that their mental well being starts to detioriate. This hazards may include constant exposure to an undue, repetitive and monotonous amount work. This may lead to job dissatisfaction which can further lead to various types of mental disorders.</a:t>
            </a:r>
            <a:endParaRPr lang="en-US" dirty="0"/>
          </a:p>
          <a:p>
            <a:pPr algn="just"/>
            <a:endParaRPr lang="en-US" dirty="0" smtClean="0"/>
          </a:p>
        </p:txBody>
      </p:sp>
    </p:spTree>
    <p:extLst>
      <p:ext uri="{BB962C8B-B14F-4D97-AF65-F5344CB8AC3E}">
        <p14:creationId xmlns:p14="http://schemas.microsoft.com/office/powerpoint/2010/main" val="3865824806"/>
      </p:ext>
    </p:extLst>
  </p:cSld>
  <p:clrMapOvr>
    <a:masterClrMapping/>
  </p:clrMapOvr>
</p:sld>
</file>

<file path=ppt/theme/theme1.xml><?xml version="1.0" encoding="utf-8"?>
<a:theme xmlns:a="http://schemas.openxmlformats.org/drawingml/2006/main" name="Droplet">
  <a:themeElements>
    <a:clrScheme name="Droplet">
      <a:dk1>
        <a:sysClr val="windowText" lastClr="000000"/>
      </a:dk1>
      <a:lt1>
        <a:sysClr val="window" lastClr="FFFFFF"/>
      </a:lt1>
      <a:dk2>
        <a:srgbClr val="355071"/>
      </a:dk2>
      <a:lt2>
        <a:srgbClr val="AABED7"/>
      </a:lt2>
      <a:accent1>
        <a:srgbClr val="2FA3EE"/>
      </a:accent1>
      <a:accent2>
        <a:srgbClr val="4BCAAD"/>
      </a:accent2>
      <a:accent3>
        <a:srgbClr val="86C157"/>
      </a:accent3>
      <a:accent4>
        <a:srgbClr val="D99C3F"/>
      </a:accent4>
      <a:accent5>
        <a:srgbClr val="CE6633"/>
      </a:accent5>
      <a:accent6>
        <a:srgbClr val="A35DD1"/>
      </a:accent6>
      <a:hlink>
        <a:srgbClr val="56BCFE"/>
      </a:hlink>
      <a:folHlink>
        <a:srgbClr val="97C5E3"/>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130000"/>
                <a:satMod val="150000"/>
                <a:lumMod val="112000"/>
              </a:schemeClr>
            </a:gs>
            <a:gs pos="100000">
              <a:schemeClr val="phClr">
                <a:shade val="92000"/>
                <a:satMod val="140000"/>
                <a:lumMod val="110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A633B6A3-9E7F-4C10-9C98-2517A313436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TM04033925[[fn=Droplet]]</Template>
  <TotalTime>7480</TotalTime>
  <Words>1875</Words>
  <Application>Microsoft Office PowerPoint</Application>
  <PresentationFormat>Widescreen</PresentationFormat>
  <Paragraphs>94</Paragraphs>
  <Slides>22</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22</vt:i4>
      </vt:variant>
    </vt:vector>
  </HeadingPairs>
  <TitlesOfParts>
    <vt:vector size="26" baseType="lpstr">
      <vt:lpstr>Arial</vt:lpstr>
      <vt:lpstr>Calibri</vt:lpstr>
      <vt:lpstr>Tw Cen MT</vt:lpstr>
      <vt:lpstr>Droplet</vt:lpstr>
      <vt:lpstr>ASSESSMENT OF OCCUPATIONAL HAZARDS AND DEVELOPMENT OF ENGINEERING EQUIPMENT TO SUPPORT HEALTH WORKERS AGAINST COVID-19</vt:lpstr>
      <vt:lpstr>WHAT IS COVID-19</vt:lpstr>
      <vt:lpstr>WHAT ARE THE SYMPTOMS</vt:lpstr>
      <vt:lpstr>WORKERS WHO will be at an exposure risk</vt:lpstr>
      <vt:lpstr>what is occupational hazard</vt:lpstr>
      <vt:lpstr>ways to which covid-19 affects the health system and the workers in it</vt:lpstr>
      <vt:lpstr>forms of occupational hazards AFFECTING HEALTH WORKERS</vt:lpstr>
      <vt:lpstr>In depth view of various form of occupational hazard affecting health workers</vt:lpstr>
      <vt:lpstr>PowerPoint Presentation</vt:lpstr>
      <vt:lpstr>Scenarios where the spread of covid-19 can be prevalent and ways to which health workers can combat it while ensuring their safety</vt:lpstr>
      <vt:lpstr>Biological hazards explained!</vt:lpstr>
      <vt:lpstr>In the case of an outbreak how CAN WE INTERCEPT THE CIRCULATION OF COVID-19</vt:lpstr>
      <vt:lpstr>Engineering</vt:lpstr>
      <vt:lpstr>Health care engineering equipment</vt:lpstr>
      <vt:lpstr>Practice of engineering includes</vt:lpstr>
      <vt:lpstr>scope of health care engineering equipment's</vt:lpstr>
      <vt:lpstr>Ways to which engineering controls the spread of covid-19</vt:lpstr>
      <vt:lpstr>Equipment that are to be developed to eradicate  or reduce the spread covid-19 pandemic among health workers</vt:lpstr>
      <vt:lpstr>How are these equipment developed</vt:lpstr>
      <vt:lpstr>Advantages of health engineering equipment's </vt:lpstr>
      <vt:lpstr>Disadvantages of health engineering equipment </vt:lpstr>
      <vt:lpstr>conclusion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ASSESSMENT OF OCCUPATIONAL HAZARDS AND DEVELOPMENT OF ENGINEERING EQUIPMENT TO SUPPORT HEALTH WORKERS AGAINST COVID-19</dc:title>
  <dc:creator>hp</dc:creator>
  <cp:lastModifiedBy>hp</cp:lastModifiedBy>
  <cp:revision>46</cp:revision>
  <dcterms:created xsi:type="dcterms:W3CDTF">2020-04-02T09:44:34Z</dcterms:created>
  <dcterms:modified xsi:type="dcterms:W3CDTF">2020-04-13T21:22:36Z</dcterms:modified>
</cp:coreProperties>
</file>