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45" d="100"/>
          <a:sy n="45" d="100"/>
        </p:scale>
        <p:origin x="29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57"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1048658"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4/13/2020</a:t>
            </a:fld>
            <a:endParaRPr lang="en-US"/>
          </a:p>
        </p:txBody>
      </p:sp>
      <p:sp>
        <p:nvSpPr>
          <p:cNvPr id="1048659"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1048660"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1"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1048662"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Slide Image Placeholder 1"/>
          <p:cNvSpPr>
            <a:spLocks noGrp="1" noRot="1" noChangeAspect="1"/>
          </p:cNvSpPr>
          <p:nvPr>
            <p:ph type="sldImg" idx="2"/>
          </p:nvPr>
        </p:nvSpPr>
        <p:spPr/>
      </p:sp>
      <p:sp>
        <p:nvSpPr>
          <p:cNvPr id="1048604" name="Text Placeholder 2"/>
          <p:cNvSpPr>
            <a:spLocks noGrp="1"/>
          </p:cNvSpPr>
          <p:nvPr>
            <p:ph type="body" idx="3"/>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25838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08479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57763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081032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7879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838185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701199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19649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10971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93021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42636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05029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9648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18868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071829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7097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A1C593-65D0-4073-BCC9-577B9352EA97}" type="datetimeFigureOut">
              <a:rPr lang="en-US" smtClean="0"/>
              <a:t>4/13/2020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528301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524000" y="125095"/>
            <a:ext cx="9144000" cy="3385185"/>
          </a:xfrm>
        </p:spPr>
        <p:txBody>
          <a:bodyPr/>
          <a:lstStyle/>
          <a:p>
            <a:r>
              <a:rPr lang="en-GB" altLang="en-US" sz="4000" dirty="0">
                <a:latin typeface="Microsoft JhengHei Light" panose="020B0304030504040204" charset="-120"/>
                <a:ea typeface="Microsoft JhengHei Light" panose="020B0304030504040204" charset="-120"/>
              </a:rPr>
              <a:t>TERM PAPER ON STRATEGIES FOR HANDLING COVID-19 FOR ENVIRONMENTAL HEALTH AND ECONOMIC SUSTAINABILITY</a:t>
            </a:r>
          </a:p>
        </p:txBody>
      </p:sp>
      <p:sp>
        <p:nvSpPr>
          <p:cNvPr id="1048587" name="Subtitle 2"/>
          <p:cNvSpPr>
            <a:spLocks noGrp="1"/>
          </p:cNvSpPr>
          <p:nvPr>
            <p:ph type="subTitle" idx="1"/>
          </p:nvPr>
        </p:nvSpPr>
        <p:spPr>
          <a:xfrm>
            <a:off x="1524000" y="3899535"/>
            <a:ext cx="9144000" cy="1783080"/>
          </a:xfrm>
        </p:spPr>
        <p:txBody>
          <a:bodyPr>
            <a:noAutofit/>
          </a:bodyPr>
          <a:lstStyle/>
          <a:p>
            <a:r>
              <a:rPr lang="en-GB" altLang="en-US" sz="3600" b="1" dirty="0">
                <a:latin typeface="Microsoft JhengHei Light" panose="020B0304030504040204" charset="-120"/>
                <a:ea typeface="Microsoft JhengHei Light" panose="020B0304030504040204" charset="-120"/>
              </a:rPr>
              <a:t>prepared by </a:t>
            </a:r>
          </a:p>
          <a:p>
            <a:r>
              <a:rPr lang="en-US" altLang="en-US" sz="3600" b="1" dirty="0">
                <a:latin typeface="Microsoft JhengHei Light" panose="020B0304030504040204" charset="-120"/>
                <a:ea typeface="Microsoft JhengHei Light" panose="020B0304030504040204" charset="-120"/>
              </a:rPr>
              <a:t>OLABODE TOBI PELUMI</a:t>
            </a:r>
            <a:endParaRPr lang="en-GB" altLang="en-US" sz="3600" b="1" dirty="0">
              <a:latin typeface="Microsoft JhengHei Light" panose="020B0304030504040204" charset="-120"/>
              <a:ea typeface="Microsoft JhengHei Light" panose="020B0304030504040204" charset="-120"/>
            </a:endParaRPr>
          </a:p>
          <a:p>
            <a:r>
              <a:rPr lang="en-GB" altLang="en-US" sz="3600" b="1" dirty="0">
                <a:latin typeface="Microsoft JhengHei Light" panose="020B0304030504040204" charset="-120"/>
                <a:ea typeface="Microsoft JhengHei Light" panose="020B0304030504040204" charset="-120"/>
              </a:rPr>
              <a:t>18/ENG04/</a:t>
            </a:r>
            <a:r>
              <a:rPr lang="en-US" altLang="en-GB" sz="3600" b="1" dirty="0">
                <a:latin typeface="Microsoft JhengHei Light" panose="020B0304030504040204" charset="-120"/>
                <a:ea typeface="Microsoft JhengHei Light" panose="020B0304030504040204" charset="-120"/>
              </a:rPr>
              <a:t>082</a:t>
            </a:r>
            <a:endParaRPr lang="en-GB" altLang="en-US" sz="3600" b="1" dirty="0">
              <a:latin typeface="Microsoft JhengHei Light" panose="020B0304030504040204" charset="-120"/>
              <a:ea typeface="Microsoft JhengHei Light" panose="020B0304030504040204"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838200" y="365125"/>
            <a:ext cx="10515600" cy="932815"/>
          </a:xfrm>
        </p:spPr>
        <p:txBody>
          <a:bodyPr/>
          <a:lstStyle/>
          <a:p>
            <a:r>
              <a:rPr lang="en-GB" altLang="en-US">
                <a:latin typeface="Microsoft JhengHei Light" panose="020B0304030504040204" charset="-120"/>
                <a:ea typeface="Microsoft JhengHei Light" panose="020B0304030504040204" charset="-120"/>
              </a:rPr>
              <a:t>Firstly, what is COVID-19?</a:t>
            </a:r>
          </a:p>
        </p:txBody>
      </p:sp>
      <p:sp>
        <p:nvSpPr>
          <p:cNvPr id="1048594" name="Content Placeholder 2"/>
          <p:cNvSpPr>
            <a:spLocks noGrp="1"/>
          </p:cNvSpPr>
          <p:nvPr>
            <p:ph idx="1"/>
          </p:nvPr>
        </p:nvSpPr>
        <p:spPr>
          <a:xfrm>
            <a:off x="838200" y="1623695"/>
            <a:ext cx="10515600" cy="4553585"/>
          </a:xfrm>
        </p:spPr>
        <p:txBody>
          <a:bodyPr/>
          <a:lstStyle/>
          <a:p>
            <a:r>
              <a:rPr lang="en-GB" altLang="en-US">
                <a:latin typeface="Microsoft JhengHei Light" panose="020B0304030504040204" charset="-120"/>
                <a:ea typeface="Microsoft JhengHei Light" panose="020B0304030504040204" charset="-120"/>
              </a:rPr>
              <a:t>Corona viruses are a family of viruses that can cause illnesses such as the common cold, severe acute respiratory syndrome (SARS) and Middle East respiratory syndrome (MERS). </a:t>
            </a:r>
          </a:p>
          <a:p>
            <a:pPr marL="0" indent="0">
              <a:buNone/>
            </a:pPr>
            <a:r>
              <a:rPr lang="en-GB" altLang="en-US">
                <a:latin typeface="Microsoft JhengHei Light" panose="020B0304030504040204" charset="-120"/>
                <a:ea typeface="Microsoft JhengHei Light" panose="020B0304030504040204" charset="-120"/>
              </a:rPr>
              <a:t>	In 2019, a new corona virus was identified as the cause of a disease outbreak that originated in China.The virus is now known as the severe acute respiratory syndrome corona virus 2 (SARS-CoV-2). The disease it causes is called corona virus disease 2019 (COVID-19).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838200" y="365125"/>
            <a:ext cx="10515600" cy="880745"/>
          </a:xfrm>
        </p:spPr>
        <p:txBody>
          <a:bodyPr/>
          <a:lstStyle/>
          <a:p>
            <a:r>
              <a:rPr lang="en-GB" altLang="en-US">
                <a:latin typeface="Microsoft JhengHei Light" panose="020B0304030504040204" charset="-120"/>
                <a:ea typeface="Microsoft JhengHei Light" panose="020B0304030504040204" charset="-120"/>
              </a:rPr>
              <a:t>Signs and Symptoms</a:t>
            </a:r>
          </a:p>
        </p:txBody>
      </p:sp>
      <p:sp>
        <p:nvSpPr>
          <p:cNvPr id="1048596" name="Content Placeholder 2"/>
          <p:cNvSpPr>
            <a:spLocks noGrp="1"/>
          </p:cNvSpPr>
          <p:nvPr>
            <p:ph idx="1"/>
          </p:nvPr>
        </p:nvSpPr>
        <p:spPr>
          <a:xfrm>
            <a:off x="838200" y="1391285"/>
            <a:ext cx="10515600" cy="4785995"/>
          </a:xfrm>
        </p:spPr>
        <p:txBody>
          <a:bodyPr/>
          <a:lstStyle/>
          <a:p>
            <a:r>
              <a:rPr lang="en-GB" altLang="en-US">
                <a:latin typeface="Microsoft JhengHei Light" panose="020B0304030504040204" charset="-120"/>
                <a:ea typeface="Microsoft JhengHei Light" panose="020B0304030504040204" charset="-120"/>
              </a:rPr>
              <a:t>Fever</a:t>
            </a:r>
          </a:p>
          <a:p>
            <a:r>
              <a:rPr lang="en-GB" altLang="en-US">
                <a:latin typeface="Microsoft JhengHei Light" panose="020B0304030504040204" charset="-120"/>
                <a:ea typeface="Microsoft JhengHei Light" panose="020B0304030504040204" charset="-120"/>
              </a:rPr>
              <a:t>Cough</a:t>
            </a:r>
          </a:p>
          <a:p>
            <a:r>
              <a:rPr lang="en-GB" altLang="en-US">
                <a:latin typeface="Microsoft JhengHei Light" panose="020B0304030504040204" charset="-120"/>
                <a:ea typeface="Microsoft JhengHei Light" panose="020B0304030504040204" charset="-120"/>
              </a:rPr>
              <a:t>Shortness of breath or difficulty breathing</a:t>
            </a:r>
          </a:p>
          <a:p>
            <a:r>
              <a:rPr lang="en-GB" altLang="en-US">
                <a:latin typeface="Microsoft JhengHei Light" panose="020B0304030504040204" charset="-120"/>
                <a:ea typeface="Microsoft JhengHei Light" panose="020B0304030504040204" charset="-120"/>
              </a:rPr>
              <a:t>Other symptoms can include:</a:t>
            </a:r>
          </a:p>
          <a:p>
            <a:r>
              <a:rPr lang="en-GB" altLang="en-US">
                <a:latin typeface="Microsoft JhengHei Light" panose="020B0304030504040204" charset="-120"/>
                <a:ea typeface="Microsoft JhengHei Light" panose="020B0304030504040204" charset="-120"/>
              </a:rPr>
              <a:t>Tiredness</a:t>
            </a:r>
          </a:p>
          <a:p>
            <a:r>
              <a:rPr lang="en-GB" altLang="en-US">
                <a:latin typeface="Microsoft JhengHei Light" panose="020B0304030504040204" charset="-120"/>
                <a:ea typeface="Microsoft JhengHei Light" panose="020B0304030504040204" charset="-120"/>
              </a:rPr>
              <a:t>Aches</a:t>
            </a:r>
          </a:p>
          <a:p>
            <a:r>
              <a:rPr lang="en-GB" altLang="en-US">
                <a:latin typeface="Microsoft JhengHei Light" panose="020B0304030504040204" charset="-120"/>
                <a:ea typeface="Microsoft JhengHei Light" panose="020B0304030504040204" charset="-120"/>
              </a:rPr>
              <a:t>Runny nose</a:t>
            </a:r>
          </a:p>
          <a:p>
            <a:r>
              <a:rPr lang="en-GB" altLang="en-US">
                <a:latin typeface="Microsoft JhengHei Light" panose="020B0304030504040204" charset="-120"/>
                <a:ea typeface="Microsoft JhengHei Light" panose="020B0304030504040204" charset="-120"/>
              </a:rPr>
              <a:t>Sore throat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GB" altLang="en-US"/>
              <a:t> </a:t>
            </a:r>
          </a:p>
        </p:txBody>
      </p:sp>
      <p:sp>
        <p:nvSpPr>
          <p:cNvPr id="1048598" name="Content Placeholder 2"/>
          <p:cNvSpPr>
            <a:spLocks noGrp="1"/>
          </p:cNvSpPr>
          <p:nvPr>
            <p:ph idx="1"/>
          </p:nvPr>
        </p:nvSpPr>
        <p:spPr>
          <a:xfrm>
            <a:off x="838200" y="798830"/>
            <a:ext cx="10515600" cy="5378450"/>
          </a:xfrm>
        </p:spPr>
        <p:txBody>
          <a:bodyPr/>
          <a:lstStyle/>
          <a:p>
            <a:r>
              <a:rPr lang="en-GB" altLang="en-US">
                <a:latin typeface="Microsoft JhengHei Light" panose="020B0304030504040204" charset="-120"/>
                <a:ea typeface="Microsoft JhengHei Light" panose="020B0304030504040204" charset="-120"/>
              </a:rPr>
              <a:t>Those infected with the virus may be asymptomatic or develop flu-like symptoms, including fever, cough, fatigue, and shortness of breath. Emergency symptoms include difficulty breathing, persistent chest pain or pressure, confusion, difficulty waking, and bluish face or lips; immediate medical attention is advised if these symptoms are present. Less commonly, upper respiratory symptoms, such as sneezing, runny nose, or sore throat may be seen. Symptoms such as nausea, vomiting, and diarrhea have been observed in varying percentages. Some cases in China initially presented only with chest tightness and palpitations.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lstStyle/>
          <a:p>
            <a:r>
              <a:rPr lang="en-GB" altLang="en-US">
                <a:latin typeface="Microsoft JhengHei Light" panose="020B0304030504040204" charset="-120"/>
                <a:ea typeface="Microsoft JhengHei Light" panose="020B0304030504040204" charset="-120"/>
              </a:rPr>
              <a:t>Prevention techniques</a:t>
            </a:r>
          </a:p>
        </p:txBody>
      </p:sp>
      <p:sp>
        <p:nvSpPr>
          <p:cNvPr id="1048600" name="Content Placeholder 2"/>
          <p:cNvSpPr>
            <a:spLocks noGrp="1"/>
          </p:cNvSpPr>
          <p:nvPr>
            <p:ph idx="1"/>
          </p:nvPr>
        </p:nvSpPr>
        <p:spPr/>
        <p:txBody>
          <a:bodyPr>
            <a:noAutofit/>
          </a:bodyPr>
          <a:lstStyle/>
          <a:p>
            <a:r>
              <a:rPr lang="en-GB" altLang="en-US" sz="1800">
                <a:latin typeface="Microsoft JhengHei Light" panose="020B0304030504040204" charset="-120"/>
                <a:ea typeface="Microsoft JhengHei Light" panose="020B0304030504040204" charset="-120"/>
              </a:rPr>
              <a:t>Avoid large events and mass gatherings.</a:t>
            </a:r>
          </a:p>
          <a:p>
            <a:r>
              <a:rPr lang="en-GB" altLang="en-US" sz="1800">
                <a:latin typeface="Microsoft JhengHei Light" panose="020B0304030504040204" charset="-120"/>
                <a:ea typeface="Microsoft JhengHei Light" panose="020B0304030504040204" charset="-120"/>
              </a:rPr>
              <a:t>Avoid close contact (within about 6 feet, or 2 meters) with anyone who is sick or has symptoms.</a:t>
            </a:r>
          </a:p>
          <a:p>
            <a:r>
              <a:rPr lang="en-GB" altLang="en-US" sz="1800">
                <a:latin typeface="Microsoft JhengHei Light" panose="020B0304030504040204" charset="-120"/>
                <a:ea typeface="Microsoft JhengHei Light" panose="020B0304030504040204" charset="-120"/>
              </a:rPr>
              <a:t>Keep distance between yourself and others if COVID-19 is spreading in your community, especially if you have a higher risk of serious illness.</a:t>
            </a:r>
          </a:p>
          <a:p>
            <a:r>
              <a:rPr lang="en-GB" altLang="en-US" sz="1800">
                <a:latin typeface="Microsoft JhengHei Light" panose="020B0304030504040204" charset="-120"/>
                <a:ea typeface="Microsoft JhengHei Light" panose="020B0304030504040204" charset="-120"/>
              </a:rPr>
              <a:t>Wash your hands often with soap and water for at least 20 seconds, or use an alcohol-based hand sanitizer that contains at least 60% alcohol.</a:t>
            </a:r>
          </a:p>
          <a:p>
            <a:r>
              <a:rPr lang="en-GB" altLang="en-US" sz="1800">
                <a:latin typeface="Microsoft JhengHei Light" panose="020B0304030504040204" charset="-120"/>
                <a:ea typeface="Microsoft JhengHei Light" panose="020B0304030504040204" charset="-120"/>
              </a:rPr>
              <a:t>Cover your mouth and nose with your elbow or a tissue when you cough or sneeze. Throw away the used tissue.</a:t>
            </a:r>
          </a:p>
          <a:p>
            <a:r>
              <a:rPr lang="en-GB" altLang="en-US" sz="1800">
                <a:latin typeface="Microsoft JhengHei Light" panose="020B0304030504040204" charset="-120"/>
                <a:ea typeface="Microsoft JhengHei Light" panose="020B0304030504040204" charset="-120"/>
              </a:rPr>
              <a:t>Avoid touching your eyes, nose and mouth.</a:t>
            </a:r>
          </a:p>
          <a:p>
            <a:r>
              <a:rPr lang="en-GB" altLang="en-US" sz="1800">
                <a:latin typeface="Microsoft JhengHei Light" panose="020B0304030504040204" charset="-120"/>
                <a:ea typeface="Microsoft JhengHei Light" panose="020B0304030504040204" charset="-120"/>
              </a:rPr>
              <a:t>Avoid sharing dishes, glasses, bedding and other household items if you're sick.</a:t>
            </a:r>
          </a:p>
          <a:p>
            <a:r>
              <a:rPr lang="en-GB" altLang="en-US" sz="1800">
                <a:latin typeface="Microsoft JhengHei Light" panose="020B0304030504040204" charset="-120"/>
                <a:ea typeface="Microsoft JhengHei Light" panose="020B0304030504040204" charset="-120"/>
              </a:rPr>
              <a:t>Clean and disinfect high-touch surfaces daily.</a:t>
            </a:r>
          </a:p>
          <a:p>
            <a:r>
              <a:rPr lang="en-GB" altLang="en-US" sz="1800">
                <a:latin typeface="Microsoft JhengHei Light" panose="020B0304030504040204" charset="-120"/>
                <a:ea typeface="Microsoft JhengHei Light" panose="020B0304030504040204" charset="-120"/>
              </a:rPr>
              <a:t>Stay home from work, school and public areas if you're sick, unless you're going to get medical care. Avoid taking public transportation if you're sick.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xfrm>
            <a:off x="838200" y="365125"/>
            <a:ext cx="10515600" cy="1156335"/>
          </a:xfrm>
        </p:spPr>
        <p:txBody>
          <a:bodyPr/>
          <a:lstStyle/>
          <a:p>
            <a:r>
              <a:rPr lang="en-GB" altLang="en-US" sz="2800">
                <a:latin typeface="Microsoft JhengHei Light" panose="020B0304030504040204" charset="-120"/>
                <a:ea typeface="Microsoft JhengHei Light" panose="020B0304030504040204" charset="-120"/>
              </a:rPr>
              <a:t>STRATEGIES EMPLOYED THAT COULD REDUCE THE SPREAD OF THE VIRUS NATIONWIDE</a:t>
            </a:r>
          </a:p>
        </p:txBody>
      </p:sp>
      <p:sp>
        <p:nvSpPr>
          <p:cNvPr id="1048602" name="Content Placeholder 2"/>
          <p:cNvSpPr>
            <a:spLocks noGrp="1"/>
          </p:cNvSpPr>
          <p:nvPr>
            <p:ph idx="1"/>
          </p:nvPr>
        </p:nvSpPr>
        <p:spPr>
          <a:xfrm>
            <a:off x="838200" y="1825625"/>
            <a:ext cx="10515600" cy="3130550"/>
          </a:xfrm>
        </p:spPr>
        <p:txBody>
          <a:bodyPr>
            <a:normAutofit lnSpcReduction="10000"/>
          </a:bodyPr>
          <a:lstStyle/>
          <a:p>
            <a:r>
              <a:rPr lang="en-GB" altLang="en-US" sz="3600">
                <a:latin typeface="Microsoft JhengHei Light" panose="020B0304030504040204" charset="-120"/>
                <a:ea typeface="Microsoft JhengHei Light" panose="020B0304030504040204" charset="-120"/>
              </a:rPr>
              <a:t>Implementation of stay at home policy.</a:t>
            </a:r>
          </a:p>
          <a:p>
            <a:r>
              <a:rPr lang="en-GB" altLang="en-US" sz="3600">
                <a:latin typeface="Microsoft JhengHei Light" panose="020B0304030504040204" charset="-120"/>
                <a:ea typeface="Microsoft JhengHei Light" panose="020B0304030504040204" charset="-120"/>
              </a:rPr>
              <a:t>Observation of social distancing at </a:t>
            </a:r>
          </a:p>
          <a:p>
            <a:pPr marL="0" indent="0">
              <a:buNone/>
            </a:pPr>
            <a:r>
              <a:rPr lang="en-GB" altLang="en-US" sz="3600">
                <a:latin typeface="Microsoft JhengHei Light" panose="020B0304030504040204" charset="-120"/>
                <a:ea typeface="Microsoft JhengHei Light" panose="020B0304030504040204" charset="-120"/>
              </a:rPr>
              <a:t>		-home</a:t>
            </a:r>
          </a:p>
          <a:p>
            <a:pPr marL="0" indent="0">
              <a:buNone/>
            </a:pPr>
            <a:r>
              <a:rPr lang="en-GB" altLang="en-US" sz="3600">
                <a:latin typeface="Microsoft JhengHei Light" panose="020B0304030504040204" charset="-120"/>
                <a:ea typeface="Microsoft JhengHei Light" panose="020B0304030504040204" charset="-120"/>
              </a:rPr>
              <a:t>		 -work</a:t>
            </a:r>
          </a:p>
          <a:p>
            <a:pPr marL="0" indent="0">
              <a:buNone/>
            </a:pPr>
            <a:r>
              <a:rPr lang="en-GB" altLang="en-US" sz="3600">
                <a:latin typeface="Microsoft JhengHei Light" panose="020B0304030504040204" charset="-120"/>
                <a:ea typeface="Microsoft JhengHei Light" panose="020B0304030504040204" charset="-120"/>
              </a:rPr>
              <a:t>		-schools</a:t>
            </a:r>
            <a:endParaRPr lang="en-GB" altLang="en-US"/>
          </a:p>
          <a:p>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a:xfrm>
            <a:off x="838200" y="365125"/>
            <a:ext cx="10515600" cy="848360"/>
          </a:xfrm>
        </p:spPr>
        <p:txBody>
          <a:bodyPr/>
          <a:lstStyle/>
          <a:p>
            <a:r>
              <a:rPr lang="en-GB" altLang="en-US" sz="2800">
                <a:latin typeface="Microsoft JhengHei Light" panose="020B0304030504040204" charset="-120"/>
                <a:ea typeface="Microsoft JhengHei Light" panose="020B0304030504040204" charset="-120"/>
              </a:rPr>
              <a:t>EFFECT OF CORONA VIRUS WORLD ECONOMIES</a:t>
            </a:r>
          </a:p>
        </p:txBody>
      </p:sp>
      <p:sp>
        <p:nvSpPr>
          <p:cNvPr id="1048606" name="Content Placeholder 2"/>
          <p:cNvSpPr>
            <a:spLocks noGrp="1"/>
          </p:cNvSpPr>
          <p:nvPr>
            <p:ph idx="1"/>
          </p:nvPr>
        </p:nvSpPr>
        <p:spPr>
          <a:xfrm>
            <a:off x="838200" y="1214120"/>
            <a:ext cx="10515600" cy="4963160"/>
          </a:xfrm>
        </p:spPr>
        <p:txBody>
          <a:bodyPr>
            <a:noAutofit/>
          </a:bodyPr>
          <a:lstStyle/>
          <a:p>
            <a:pPr marL="0" indent="0">
              <a:buNone/>
            </a:pPr>
            <a:r>
              <a:rPr lang="en-GB" altLang="en-US"/>
              <a:t>	</a:t>
            </a:r>
            <a:r>
              <a:rPr lang="en-GB" altLang="en-US" sz="2400">
                <a:latin typeface="Microsoft JhengHei Light" panose="020B0304030504040204" charset="-120"/>
                <a:ea typeface="Microsoft JhengHei Light" panose="020B0304030504040204" charset="-120"/>
              </a:rPr>
              <a:t>The 2019–20 coronavirus pandemic has had far-reaching consequences beyond the spread of the disease and efforts to quarantine it. As the pandemic has spread around the globe, concerns have shifted from supply-side manufacturing issues to decreased business in the services sector.</a:t>
            </a:r>
          </a:p>
          <a:p>
            <a:pPr marL="0" indent="0">
              <a:buNone/>
            </a:pPr>
            <a:r>
              <a:rPr lang="en-GB" altLang="en-US" sz="2400">
                <a:latin typeface="Microsoft JhengHei Light" panose="020B0304030504040204" charset="-120"/>
                <a:ea typeface="Microsoft JhengHei Light" panose="020B0304030504040204" charset="-120"/>
              </a:rPr>
              <a:t>	Supply shortages are expected to affect a number of sectors due to panic buying, increased usage of goods to fight the pandemic, and disruption to factories and logistics in mainland China, in addition, it also led to price gouging. There have been widespread reports of supply shortages of pharmaceuticals, with many areas seeing panic buying and consequent shortages of food and other essential grocery items. The technology industry, in particular, has been warning about delays to shipments of electronic goods.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endParaRPr lang="en-GB" altLang="en-US"/>
          </a:p>
        </p:txBody>
      </p:sp>
      <p:sp>
        <p:nvSpPr>
          <p:cNvPr id="1048608" name="Content Placeholder 2"/>
          <p:cNvSpPr>
            <a:spLocks noGrp="1"/>
          </p:cNvSpPr>
          <p:nvPr>
            <p:ph idx="1"/>
          </p:nvPr>
        </p:nvSpPr>
        <p:spPr>
          <a:xfrm>
            <a:off x="838200" y="838200"/>
            <a:ext cx="10515600" cy="5339080"/>
          </a:xfrm>
        </p:spPr>
        <p:txBody>
          <a:bodyPr>
            <a:noAutofit/>
          </a:bodyPr>
          <a:lstStyle/>
          <a:p>
            <a:r>
              <a:rPr lang="en-GB" altLang="en-US">
                <a:latin typeface="Microsoft JhengHei Light" panose="020B0304030504040204" charset="-120"/>
                <a:ea typeface="Microsoft JhengHei Light" panose="020B0304030504040204" charset="-120"/>
              </a:rPr>
              <a:t>Low income individuals are more likely to contract the coronavirus and to die from it. In both New York City and Barcelona, low income neighborhoods are disproportionately hit by coronavirus cases. Hypotheses for why this is the case include that poorer families are more likely to live in crowded housing and work in the low skill jobs, such as supermarkets and elder care, which are deemed essential during the crisis. In the United States, millions of low-income people may lack access to health care due to being uninsured or underinsured. Many low income workers in service jobs have become unemployed.</a:t>
            </a:r>
          </a:p>
          <a:p>
            <a:r>
              <a:rPr lang="en-GB" altLang="en-US">
                <a:latin typeface="Microsoft JhengHei Light" panose="020B0304030504040204" charset="-120"/>
                <a:ea typeface="Microsoft JhengHei Light" panose="020B0304030504040204" charset="-120"/>
              </a:rPr>
              <a:t>Coronavirus recession refers to an economic recession which may happen across the world economy in 2020 due to the 2019–20 coronavirus pandemic.</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404</Words>
  <Application>Microsoft Office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Microsoft JhengHei Light</vt:lpstr>
      <vt:lpstr>Arial</vt:lpstr>
      <vt:lpstr>Calibri</vt:lpstr>
      <vt:lpstr>Trebuchet MS</vt:lpstr>
      <vt:lpstr>Wingdings 3</vt:lpstr>
      <vt:lpstr>Facet</vt:lpstr>
      <vt:lpstr>TERM PAPER ON STRATEGIES FOR HANDLING COVID-19 FOR ENVIRONMENTAL HEALTH AND ECONOMIC SUSTAINABILITY</vt:lpstr>
      <vt:lpstr>Firstly, what is COVID-19?</vt:lpstr>
      <vt:lpstr>Signs and Symptoms</vt:lpstr>
      <vt:lpstr> </vt:lpstr>
      <vt:lpstr>Prevention techniques</vt:lpstr>
      <vt:lpstr>STRATEGIES EMPLOYED THAT COULD REDUCE THE SPREAD OF THE VIRUS NATIONWIDE</vt:lpstr>
      <vt:lpstr>EFFECT OF CORONA VIRUS WORLD ECONOMIES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PAPER ON STRATEGIES FOR HANDLING COVID-19 FOR ENVIRONMENTAL HEALTH AND ECONOMIC SUSTAINABILITY</dc:title>
  <dc:creator>SM-A305F</dc:creator>
  <cp:lastModifiedBy>Toby Olabode</cp:lastModifiedBy>
  <cp:revision>1</cp:revision>
  <dcterms:created xsi:type="dcterms:W3CDTF">2020-04-12T17:58:40Z</dcterms:created>
  <dcterms:modified xsi:type="dcterms:W3CDTF">2020-04-13T21:49:08Z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2057-11.2.0.8934</vt:lpwstr>
  </property>
</Properties>
</file>