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4" r:id="rId3"/>
    <p:sldId id="257" r:id="rId4"/>
    <p:sldId id="275" r:id="rId5"/>
    <p:sldId id="260" r:id="rId6"/>
    <p:sldId id="280" r:id="rId7"/>
    <p:sldId id="276" r:id="rId8"/>
    <p:sldId id="277" r:id="rId9"/>
    <p:sldId id="278" r:id="rId10"/>
    <p:sldId id="264" r:id="rId11"/>
    <p:sldId id="265" r:id="rId12"/>
    <p:sldId id="266" r:id="rId13"/>
    <p:sldId id="268" r:id="rId14"/>
    <p:sldId id="279"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1"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5" name="Footer Placeholder 4"/>
          <p:cNvSpPr>
            <a:spLocks noGrp="1"/>
          </p:cNvSpPr>
          <p:nvPr>
            <p:ph type="ftr" sz="quarter" idx="11"/>
          </p:nvPr>
        </p:nvSpPr>
        <p:spPr/>
        <p:txBody>
          <a:bodyPr/>
          <a:lstStyle/>
          <a:p>
            <a:endParaRPr lang="x-non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311896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5" name="Footer Placeholder 4"/>
          <p:cNvSpPr>
            <a:spLocks noGrp="1"/>
          </p:cNvSpPr>
          <p:nvPr>
            <p:ph type="ftr" sz="quarter" idx="11"/>
          </p:nvPr>
        </p:nvSpPr>
        <p:spPr/>
        <p:txBody>
          <a:bodyPr/>
          <a:lstStyle/>
          <a:p>
            <a:endParaRPr lang="x-non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411422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5" name="Footer Placeholder 4"/>
          <p:cNvSpPr>
            <a:spLocks noGrp="1"/>
          </p:cNvSpPr>
          <p:nvPr>
            <p:ph type="ftr" sz="quarter" idx="11"/>
          </p:nvPr>
        </p:nvSpPr>
        <p:spPr/>
        <p:txBody>
          <a:bodyPr/>
          <a:lstStyle/>
          <a:p>
            <a:endParaRPr lang="x-non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99418E-194F-4FBB-A965-24D39C539BA0}" type="slidenum">
              <a:rPr lang="x-none" smtClean="0"/>
              <a:pPr/>
              <a:t>‹#›</a:t>
            </a:fld>
            <a:endParaRPr lang="x-non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191947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1792406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6" name="Footer Placeholder 5"/>
          <p:cNvSpPr>
            <a:spLocks noGrp="1"/>
          </p:cNvSpPr>
          <p:nvPr>
            <p:ph type="ftr" sz="quarter" idx="11"/>
          </p:nvPr>
        </p:nvSpPr>
        <p:spPr/>
        <p:txBody>
          <a:bodyPr/>
          <a:lstStyle/>
          <a:p>
            <a:endParaRPr lang="x-non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99418E-194F-4FBB-A965-24D39C539BA0}" type="slidenum">
              <a:rPr lang="x-none" smtClean="0"/>
              <a:pPr/>
              <a:t>‹#›</a:t>
            </a:fld>
            <a:endParaRPr lang="x-non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673976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364107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2890656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217312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215026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5" name="Footer Placeholder 4"/>
          <p:cNvSpPr>
            <a:spLocks noGrp="1"/>
          </p:cNvSpPr>
          <p:nvPr>
            <p:ph type="ftr" sz="quarter" idx="11"/>
          </p:nvPr>
        </p:nvSpPr>
        <p:spPr/>
        <p:txBody>
          <a:bodyPr/>
          <a:lstStyle/>
          <a:p>
            <a:endParaRPr lang="x-non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28459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6" name="Footer Placeholder 5"/>
          <p:cNvSpPr>
            <a:spLocks noGrp="1"/>
          </p:cNvSpPr>
          <p:nvPr>
            <p:ph type="ftr" sz="quarter" idx="11"/>
          </p:nvPr>
        </p:nvSpPr>
        <p:spPr/>
        <p:txBody>
          <a:bodyPr/>
          <a:lstStyle/>
          <a:p>
            <a:endParaRPr lang="x-non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295048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8" name="Footer Placeholder 7"/>
          <p:cNvSpPr>
            <a:spLocks noGrp="1"/>
          </p:cNvSpPr>
          <p:nvPr>
            <p:ph type="ftr" sz="quarter" idx="11"/>
          </p:nvPr>
        </p:nvSpPr>
        <p:spPr/>
        <p:txBody>
          <a:bodyPr/>
          <a:lstStyle/>
          <a:p>
            <a:endParaRPr lang="x-non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344014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4" name="Footer Placeholder 3"/>
          <p:cNvSpPr>
            <a:spLocks noGrp="1"/>
          </p:cNvSpPr>
          <p:nvPr>
            <p:ph type="ftr" sz="quarter" idx="11"/>
          </p:nvPr>
        </p:nvSpPr>
        <p:spPr/>
        <p:txBody>
          <a:bodyPr/>
          <a:lstStyle/>
          <a:p>
            <a:endParaRPr lang="x-non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362154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3" name="Footer Placeholder 2"/>
          <p:cNvSpPr>
            <a:spLocks noGrp="1"/>
          </p:cNvSpPr>
          <p:nvPr>
            <p:ph type="ftr" sz="quarter" idx="11"/>
          </p:nvPr>
        </p:nvSpPr>
        <p:spPr/>
        <p:txBody>
          <a:bodyPr/>
          <a:lstStyle/>
          <a:p>
            <a:endParaRPr lang="x-non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378536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189142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E0D021-7694-47F7-BC67-9C6BFFCB49C3}" type="datetimeFigureOut">
              <a:rPr lang="x-none" smtClean="0"/>
              <a:pPr/>
              <a:t>4/13/2020</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328627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5E0D021-7694-47F7-BC67-9C6BFFCB49C3}" type="datetimeFigureOut">
              <a:rPr lang="x-none" smtClean="0"/>
              <a:pPr/>
              <a:t>4/13/2020</a:t>
            </a:fld>
            <a:endParaRPr lang="x-non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699418E-194F-4FBB-A965-24D39C539BA0}" type="slidenum">
              <a:rPr lang="x-none" smtClean="0"/>
              <a:pPr/>
              <a:t>‹#›</a:t>
            </a:fld>
            <a:endParaRPr lang="x-none"/>
          </a:p>
        </p:txBody>
      </p:sp>
    </p:spTree>
    <p:extLst>
      <p:ext uri="{BB962C8B-B14F-4D97-AF65-F5344CB8AC3E}">
        <p14:creationId xmlns:p14="http://schemas.microsoft.com/office/powerpoint/2010/main" xmlns="" val="38352284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penwho.org/courses/COVID-19-IPC-EN" TargetMode="External"/><Relationship Id="rId2" Type="http://schemas.openxmlformats.org/officeDocument/2006/relationships/hyperlink" Target="https://www.who.int/health-topics/coronavirus?fbclid=IwAR3iZ5pr4MHevxFmNBBKwfu4Szh5N8-n_pmao_4iexoFfaeEuj3Aahs64bk" TargetMode="External"/><Relationship Id="rId1" Type="http://schemas.openxmlformats.org/officeDocument/2006/relationships/slideLayout" Target="../slideLayouts/slideLayout7.xml"/><Relationship Id="rId4" Type="http://schemas.openxmlformats.org/officeDocument/2006/relationships/hyperlink" Target="https://www.cdc.gov/coronavirus/2019-ncov/index.html?CDC_AA_refVal=https://www.cdc.gov/coronavirus/index.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883CB-CA03-4569-B61B-5C4D6EC5B7D4}"/>
              </a:ext>
            </a:extLst>
          </p:cNvPr>
          <p:cNvSpPr>
            <a:spLocks noGrp="1"/>
          </p:cNvSpPr>
          <p:nvPr>
            <p:ph type="ctrTitle"/>
          </p:nvPr>
        </p:nvSpPr>
        <p:spPr>
          <a:xfrm>
            <a:off x="398206" y="554636"/>
            <a:ext cx="11793794" cy="2712132"/>
          </a:xfrm>
        </p:spPr>
        <p:txBody>
          <a:bodyPr>
            <a:no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ENGINEERING STRATEGIES FOR HANDLING COVID-19 FOR ENVIRONMENTAL HEALTH AND ECONOMIC SUSTAINABILITY IN NIGERIA</a:t>
            </a:r>
            <a:endParaRPr lang="x-none"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E00493FB-546C-49D7-95E1-FEFB7CC1E466}"/>
              </a:ext>
            </a:extLst>
          </p:cNvPr>
          <p:cNvSpPr>
            <a:spLocks noGrp="1"/>
          </p:cNvSpPr>
          <p:nvPr>
            <p:ph type="subTitle" idx="1"/>
          </p:nvPr>
        </p:nvSpPr>
        <p:spPr>
          <a:xfrm>
            <a:off x="1814052" y="3266768"/>
            <a:ext cx="10377947" cy="3036596"/>
          </a:xfrm>
        </p:spPr>
        <p:txBody>
          <a:bodyPr>
            <a:normAutofit lnSpcReduction="10000"/>
          </a:bodyP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p>
            <a:pPr algn="just"/>
            <a:r>
              <a:rPr lang="en-US" sz="3200" b="1" dirty="0">
                <a:solidFill>
                  <a:schemeClr val="tx1"/>
                </a:solidFill>
                <a:latin typeface="Times New Roman" panose="02020603050405020304" pitchFamily="18" charset="0"/>
                <a:cs typeface="Times New Roman" panose="02020603050405020304" pitchFamily="18" charset="0"/>
              </a:rPr>
              <a:t>BY </a:t>
            </a:r>
          </a:p>
          <a:p>
            <a:pPr algn="just"/>
            <a:r>
              <a:rPr lang="en-US" sz="3200" b="1" dirty="0">
                <a:solidFill>
                  <a:schemeClr val="tx1"/>
                </a:solidFill>
                <a:latin typeface="Times New Roman" panose="02020603050405020304" pitchFamily="18" charset="0"/>
                <a:cs typeface="Times New Roman" panose="02020603050405020304" pitchFamily="18" charset="0"/>
              </a:rPr>
              <a:t>AREMU FAWAZ BABAJIDE</a:t>
            </a:r>
          </a:p>
          <a:p>
            <a:pPr algn="just"/>
            <a:r>
              <a:rPr lang="en-US" sz="3200" b="1" dirty="0">
                <a:solidFill>
                  <a:schemeClr val="tx1"/>
                </a:solidFill>
                <a:latin typeface="Times New Roman" panose="02020603050405020304" pitchFamily="18" charset="0"/>
                <a:cs typeface="Times New Roman" panose="02020603050405020304" pitchFamily="18" charset="0"/>
              </a:rPr>
              <a:t>17/ENG05/008</a:t>
            </a:r>
          </a:p>
          <a:p>
            <a:pPr algn="just"/>
            <a:r>
              <a:rPr lang="en-US" sz="3200" b="1" dirty="0">
                <a:solidFill>
                  <a:schemeClr val="tx1"/>
                </a:solidFill>
                <a:latin typeface="Times New Roman" panose="02020603050405020304" pitchFamily="18" charset="0"/>
                <a:cs typeface="Times New Roman" panose="02020603050405020304" pitchFamily="18" charset="0"/>
              </a:rPr>
              <a:t>MECHATRONICS ENGINEERING</a:t>
            </a:r>
            <a:endParaRPr lang="x-none" sz="3200"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22946" t="8892" r="22663" b="-1706"/>
          <a:stretch/>
        </p:blipFill>
        <p:spPr>
          <a:xfrm>
            <a:off x="8524058" y="2424987"/>
            <a:ext cx="3667942" cy="3553913"/>
          </a:xfrm>
          <a:prstGeom prst="rect">
            <a:avLst/>
          </a:prstGeom>
        </p:spPr>
      </p:pic>
    </p:spTree>
    <p:extLst>
      <p:ext uri="{BB962C8B-B14F-4D97-AF65-F5344CB8AC3E}">
        <p14:creationId xmlns:p14="http://schemas.microsoft.com/office/powerpoint/2010/main" xmlns="" val="418628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69A7C3-EA3D-4F27-8A21-DD62073DB2FF}"/>
              </a:ext>
            </a:extLst>
          </p:cNvPr>
          <p:cNvSpPr>
            <a:spLocks noGrp="1"/>
          </p:cNvSpPr>
          <p:nvPr>
            <p:ph type="title"/>
          </p:nvPr>
        </p:nvSpPr>
        <p:spPr>
          <a:xfrm>
            <a:off x="232348" y="88491"/>
            <a:ext cx="10923332" cy="1555954"/>
          </a:xfrm>
        </p:spPr>
        <p:txBody>
          <a:bodyPr>
            <a:normAutofit fontScale="90000"/>
          </a:bodyPr>
          <a:lstStyle/>
          <a:p>
            <a:pPr algn="just">
              <a:lnSpc>
                <a:spcPct val="150000"/>
              </a:lnSpc>
            </a:pPr>
            <a:r>
              <a:rPr lang="en-US" dirty="0">
                <a:latin typeface="Times New Roman" panose="02020603050405020304" pitchFamily="18" charset="0"/>
                <a:cs typeface="Times New Roman" panose="02020603050405020304" pitchFamily="18" charset="0"/>
              </a:rPr>
              <a:t>RECOMMENDATIONS ON HOW TO </a:t>
            </a:r>
            <a:r>
              <a:rPr lang="en-US" dirty="0" smtClean="0">
                <a:latin typeface="Times New Roman" panose="02020603050405020304" pitchFamily="18" charset="0"/>
                <a:cs typeface="Times New Roman" panose="02020603050405020304" pitchFamily="18" charset="0"/>
              </a:rPr>
              <a:t>STABILIZE </a:t>
            </a:r>
            <a:r>
              <a:rPr lang="en-US" dirty="0">
                <a:latin typeface="Times New Roman" panose="02020603050405020304" pitchFamily="18" charset="0"/>
                <a:cs typeface="Times New Roman" panose="02020603050405020304" pitchFamily="18" charset="0"/>
              </a:rPr>
              <a:t>THE ECONOMY</a:t>
            </a:r>
            <a:endParaRPr lang="x-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F34870E5-F549-42EE-90CB-F8FE91A2C7DA}"/>
              </a:ext>
            </a:extLst>
          </p:cNvPr>
          <p:cNvSpPr>
            <a:spLocks noGrp="1"/>
          </p:cNvSpPr>
          <p:nvPr>
            <p:ph idx="1"/>
          </p:nvPr>
        </p:nvSpPr>
        <p:spPr>
          <a:xfrm>
            <a:off x="232347" y="1548580"/>
            <a:ext cx="11647357" cy="5309419"/>
          </a:xfrm>
        </p:spPr>
        <p:txBody>
          <a:bodyPr>
            <a:normAutofit fontScale="25000" lnSpcReduction="20000"/>
          </a:bodyPr>
          <a:lstStyle/>
          <a:p>
            <a:pPr algn="just">
              <a:lnSpc>
                <a:spcPct val="160000"/>
              </a:lnSpc>
            </a:pPr>
            <a:r>
              <a:rPr lang="en-US" sz="11200" dirty="0">
                <a:latin typeface="Times New Roman" panose="02020603050405020304" pitchFamily="18" charset="0"/>
                <a:cs typeface="Times New Roman" panose="02020603050405020304" pitchFamily="18" charset="0"/>
              </a:rPr>
              <a:t>1. </a:t>
            </a:r>
            <a:r>
              <a:rPr lang="x-none" sz="11200" dirty="0">
                <a:latin typeface="Times New Roman" panose="02020603050405020304" pitchFamily="18" charset="0"/>
                <a:cs typeface="Times New Roman" panose="02020603050405020304" pitchFamily="18" charset="0"/>
              </a:rPr>
              <a:t>Perhaps most importantly, there is a need to address the biggest elephant in the room: Nigeria’s reliance on the sale of crude oil as the major source of the nation’s foreign exchange earnings. There is a need to diversify the nation’s economy away from a reliance on crude oil. </a:t>
            </a:r>
            <a:endParaRPr lang="x-none" sz="9600" dirty="0">
              <a:latin typeface="Times New Roman" panose="02020603050405020304" pitchFamily="18" charset="0"/>
              <a:cs typeface="Times New Roman" panose="02020603050405020304" pitchFamily="18" charset="0"/>
            </a:endParaRPr>
          </a:p>
          <a:p>
            <a:pPr algn="just">
              <a:lnSpc>
                <a:spcPct val="160000"/>
              </a:lnSpc>
            </a:pPr>
            <a:r>
              <a:rPr lang="en-US" sz="11200" dirty="0">
                <a:latin typeface="Times New Roman" panose="02020603050405020304" pitchFamily="18" charset="0"/>
                <a:cs typeface="Times New Roman" panose="02020603050405020304" pitchFamily="18" charset="0"/>
              </a:rPr>
              <a:t>2. </a:t>
            </a:r>
            <a:r>
              <a:rPr lang="x-none" sz="11200" dirty="0">
                <a:latin typeface="Times New Roman" panose="02020603050405020304" pitchFamily="18" charset="0"/>
                <a:cs typeface="Times New Roman" panose="02020603050405020304" pitchFamily="18" charset="0"/>
              </a:rPr>
              <a:t>Adequately support the healthcare system: Prior to COVID-19, healthcare institutions were already overburdened with many ailments given poor medical supplies, shortage of medical workers and poor infrastructure.</a:t>
            </a:r>
            <a:endParaRPr lang="en-US" sz="1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248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705C78-2B59-47CD-8E7C-E6C0EADE5A98}"/>
              </a:ext>
            </a:extLst>
          </p:cNvPr>
          <p:cNvSpPr>
            <a:spLocks noGrp="1"/>
          </p:cNvSpPr>
          <p:nvPr>
            <p:ph idx="1"/>
          </p:nvPr>
        </p:nvSpPr>
        <p:spPr>
          <a:xfrm>
            <a:off x="247338" y="179882"/>
            <a:ext cx="11549922" cy="5546805"/>
          </a:xfrm>
        </p:spPr>
        <p:txBody>
          <a:bodyPr>
            <a:normAutofit/>
          </a:bodyPr>
          <a:lstStyle/>
          <a:p>
            <a:pPr marL="0" indent="0" algn="just">
              <a:lnSpc>
                <a:spcPct val="160000"/>
              </a:lnSpc>
              <a:buNone/>
            </a:pPr>
            <a:r>
              <a:rPr lang="en-US" sz="3000" dirty="0">
                <a:latin typeface="Times New Roman" panose="02020603050405020304" pitchFamily="18" charset="0"/>
                <a:cs typeface="Times New Roman" panose="02020603050405020304" pitchFamily="18" charset="0"/>
              </a:rPr>
              <a:t>3. Provide incentives and safety nets to the most affected: Through targeted tax incentives, social transfers, and regulatory support, the Nigerian government could help minimize the impact of COVID-19 on the most vulnerable businesses and citizens.</a:t>
            </a:r>
            <a:endParaRPr lang="x-none" sz="3000" dirty="0">
              <a:latin typeface="Times New Roman" panose="02020603050405020304" pitchFamily="18" charset="0"/>
              <a:cs typeface="Times New Roman" panose="02020603050405020304" pitchFamily="18" charset="0"/>
            </a:endParaRPr>
          </a:p>
          <a:p>
            <a:endParaRPr lang="x-none" dirty="0"/>
          </a:p>
        </p:txBody>
      </p:sp>
    </p:spTree>
    <p:extLst>
      <p:ext uri="{BB962C8B-B14F-4D97-AF65-F5344CB8AC3E}">
        <p14:creationId xmlns:p14="http://schemas.microsoft.com/office/powerpoint/2010/main" xmlns="" val="189266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10348B-C6D6-4234-B3FE-F246E5B0FBCB}"/>
              </a:ext>
            </a:extLst>
          </p:cNvPr>
          <p:cNvSpPr>
            <a:spLocks noGrp="1"/>
          </p:cNvSpPr>
          <p:nvPr>
            <p:ph type="title"/>
          </p:nvPr>
        </p:nvSpPr>
        <p:spPr>
          <a:xfrm>
            <a:off x="1097280" y="286603"/>
            <a:ext cx="10058400" cy="807679"/>
          </a:xfrm>
        </p:spPr>
        <p:txBody>
          <a:bodyPr/>
          <a:lstStyle/>
          <a:p>
            <a:pPr algn="just"/>
            <a:r>
              <a:rPr lang="en-US" b="1" dirty="0">
                <a:latin typeface="Times New Roman" panose="02020603050405020304" pitchFamily="18" charset="0"/>
                <a:cs typeface="Times New Roman" panose="02020603050405020304" pitchFamily="18" charset="0"/>
              </a:rPr>
              <a:t>CONCLUSION</a:t>
            </a:r>
            <a:endParaRPr lang="x-none"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7EF417C-2BBF-43E1-8557-1A6825A2C70A}"/>
              </a:ext>
            </a:extLst>
          </p:cNvPr>
          <p:cNvSpPr>
            <a:spLocks noGrp="1"/>
          </p:cNvSpPr>
          <p:nvPr>
            <p:ph idx="1"/>
          </p:nvPr>
        </p:nvSpPr>
        <p:spPr>
          <a:xfrm>
            <a:off x="1066800" y="1094281"/>
            <a:ext cx="10577052" cy="5350763"/>
          </a:xfrm>
        </p:spPr>
        <p:txBody>
          <a:bodyPr>
            <a:noAutofit/>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A big problem in</a:t>
            </a:r>
            <a:r>
              <a:rPr lang="x-none" sz="2800" dirty="0">
                <a:latin typeface="Times New Roman" panose="02020603050405020304" pitchFamily="18" charset="0"/>
                <a:cs typeface="Times New Roman" panose="02020603050405020304" pitchFamily="18" charset="0"/>
              </a:rPr>
              <a:t> developing and implementing sustainable </a:t>
            </a:r>
            <a:r>
              <a:rPr lang="en-US" sz="2800" dirty="0">
                <a:latin typeface="Times New Roman" panose="02020603050405020304" pitchFamily="18" charset="0"/>
                <a:cs typeface="Times New Roman" panose="02020603050405020304" pitchFamily="18" charset="0"/>
              </a:rPr>
              <a:t>economic policies </a:t>
            </a:r>
            <a:r>
              <a:rPr lang="x-none" sz="2800" dirty="0">
                <a:latin typeface="Times New Roman" panose="02020603050405020304" pitchFamily="18" charset="0"/>
                <a:cs typeface="Times New Roman" panose="02020603050405020304" pitchFamily="18" charset="0"/>
              </a:rPr>
              <a:t>is poor awareness. It is difficult to drive a concept that is not well understood by</a:t>
            </a:r>
            <a:r>
              <a:rPr lang="en-US" sz="2800" dirty="0">
                <a:latin typeface="Times New Roman" panose="02020603050405020304" pitchFamily="18" charset="0"/>
                <a:cs typeface="Times New Roman" panose="02020603050405020304" pitchFamily="18" charset="0"/>
              </a:rPr>
              <a:t>the citizens and government workers of the country</a:t>
            </a:r>
            <a:r>
              <a:rPr lang="x-none" sz="2800" dirty="0">
                <a:latin typeface="Times New Roman" panose="02020603050405020304" pitchFamily="18" charset="0"/>
                <a:cs typeface="Times New Roman" panose="02020603050405020304" pitchFamily="18" charset="0"/>
              </a:rPr>
              <a:t>. This probably explains why sustainable </a:t>
            </a:r>
            <a:r>
              <a:rPr lang="en-US" sz="2800" dirty="0">
                <a:latin typeface="Times New Roman" panose="02020603050405020304" pitchFamily="18" charset="0"/>
                <a:cs typeface="Times New Roman" panose="02020603050405020304" pitchFamily="18" charset="0"/>
              </a:rPr>
              <a:t>development</a:t>
            </a:r>
            <a:r>
              <a:rPr lang="x-none" sz="2800" dirty="0">
                <a:latin typeface="Times New Roman" panose="02020603050405020304" pitchFamily="18" charset="0"/>
                <a:cs typeface="Times New Roman" panose="02020603050405020304" pitchFamily="18" charset="0"/>
              </a:rPr>
              <a:t> is not a core element in the mission statement of most </a:t>
            </a:r>
            <a:r>
              <a:rPr lang="en-US" sz="2800" dirty="0">
                <a:latin typeface="Times New Roman" panose="02020603050405020304" pitchFamily="18" charset="0"/>
                <a:cs typeface="Times New Roman" panose="02020603050405020304" pitchFamily="18" charset="0"/>
              </a:rPr>
              <a:t>governmental</a:t>
            </a:r>
            <a:r>
              <a:rPr lang="x-none" sz="2800" dirty="0">
                <a:latin typeface="Times New Roman" panose="02020603050405020304" pitchFamily="18" charset="0"/>
                <a:cs typeface="Times New Roman" panose="02020603050405020304" pitchFamily="18" charset="0"/>
              </a:rPr>
              <a:t> organizations surveyed.  Another factor militating against the development and implementation of </a:t>
            </a:r>
            <a:r>
              <a:rPr lang="en-US" sz="2800" dirty="0">
                <a:latin typeface="Times New Roman" panose="02020603050405020304" pitchFamily="18" charset="0"/>
                <a:cs typeface="Times New Roman" panose="02020603050405020304" pitchFamily="18" charset="0"/>
              </a:rPr>
              <a:t>economic stability </a:t>
            </a:r>
            <a:r>
              <a:rPr lang="x-none" sz="2800" dirty="0">
                <a:latin typeface="Times New Roman" panose="02020603050405020304" pitchFamily="18" charset="0"/>
                <a:cs typeface="Times New Roman" panose="02020603050405020304" pitchFamily="18" charset="0"/>
              </a:rPr>
              <a:t>is poor support from the government in driving the sustainability agenda. </a:t>
            </a:r>
          </a:p>
        </p:txBody>
      </p:sp>
    </p:spTree>
    <p:extLst>
      <p:ext uri="{BB962C8B-B14F-4D97-AF65-F5344CB8AC3E}">
        <p14:creationId xmlns:p14="http://schemas.microsoft.com/office/powerpoint/2010/main" xmlns="" val="315667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14673D-7B59-4FB5-BE85-D13EFA449714}"/>
              </a:ext>
            </a:extLst>
          </p:cNvPr>
          <p:cNvSpPr>
            <a:spLocks noGrp="1"/>
          </p:cNvSpPr>
          <p:nvPr>
            <p:ph idx="1"/>
          </p:nvPr>
        </p:nvSpPr>
        <p:spPr>
          <a:xfrm>
            <a:off x="1280160" y="822328"/>
            <a:ext cx="10590817" cy="5847736"/>
          </a:xfrm>
        </p:spPr>
        <p:txBody>
          <a:bodyPr>
            <a:normAutofit lnSpcReduction="10000"/>
          </a:bodyPr>
          <a:lstStyle/>
          <a:p>
            <a:pPr algn="just">
              <a:lnSpc>
                <a:spcPct val="150000"/>
              </a:lnSpc>
            </a:pPr>
            <a:r>
              <a:rPr lang="x-none" sz="2800" dirty="0">
                <a:latin typeface="Times New Roman" panose="02020603050405020304" pitchFamily="18" charset="0"/>
                <a:cs typeface="Times New Roman" panose="02020603050405020304" pitchFamily="18" charset="0"/>
              </a:rPr>
              <a:t>This is evident in the absence of relevant laws and regulations to drive sustainability especially in the construction sector.  Inadequate support for sustainable construction by leaders of construction organizations also militates against the development and implementation of sustainable construction. This could be because the concept is not well understood.  The major perceived benefit of sustainable construction is that sustainable construction improves organizations’ environmental sustainability. Respondents view sustainability more in terms of environmentally sustainability. </a:t>
            </a:r>
            <a:endParaRPr lang="x-none" sz="2800" dirty="0"/>
          </a:p>
        </p:txBody>
      </p:sp>
    </p:spTree>
    <p:extLst>
      <p:ext uri="{BB962C8B-B14F-4D97-AF65-F5344CB8AC3E}">
        <p14:creationId xmlns:p14="http://schemas.microsoft.com/office/powerpoint/2010/main" xmlns="" val="333336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5188" y="1920239"/>
            <a:ext cx="7759337" cy="3139321"/>
          </a:xfrm>
          <a:prstGeom prst="rect">
            <a:avLst/>
          </a:prstGeom>
        </p:spPr>
        <p:txBody>
          <a:bodyPr wrap="square">
            <a:spAutoFit/>
          </a:bodyPr>
          <a:lstStyle/>
          <a:p>
            <a:r>
              <a:rPr lang="en-US" b="1" dirty="0"/>
              <a:t>References</a:t>
            </a:r>
          </a:p>
          <a:p>
            <a:endParaRPr lang="en-US" dirty="0"/>
          </a:p>
          <a:p>
            <a:r>
              <a:rPr lang="en-US" u="sng" dirty="0">
                <a:hlinkClick r:id="rId2"/>
              </a:rPr>
              <a:t>https://www.who.int/health-topics/coronavirus?fbclid=IwAR3iZ5pr4MHevxFmNBBKwfu4Szh5N8-n_pmao_4iexoFfaeEuj3Aahs64bk</a:t>
            </a:r>
            <a:endParaRPr lang="en-US" u="sng" dirty="0"/>
          </a:p>
          <a:p>
            <a:endParaRPr lang="en-US" u="sng" dirty="0"/>
          </a:p>
          <a:p>
            <a:r>
              <a:rPr lang="en-US" dirty="0">
                <a:hlinkClick r:id="rId3"/>
              </a:rPr>
              <a:t>https://openwho.org/courses/COVID-19-IPC-EN</a:t>
            </a:r>
            <a:endParaRPr lang="en-US" dirty="0"/>
          </a:p>
          <a:p>
            <a:endParaRPr lang="en-US" u="sng" dirty="0"/>
          </a:p>
          <a:p>
            <a:r>
              <a:rPr lang="en-US" dirty="0">
                <a:hlinkClick r:id="rId4"/>
              </a:rPr>
              <a:t>https://www.cdc.gov/coronavirus/2019-ncov/index.html?CDC_AA_refVal=https%3A%2F%2Fwww.cdc.gov%2Fcoronavirus%2Findex.html</a:t>
            </a:r>
            <a:endParaRPr lang="en-US" u="sng" dirty="0"/>
          </a:p>
        </p:txBody>
      </p:sp>
    </p:spTree>
    <p:extLst>
      <p:ext uri="{BB962C8B-B14F-4D97-AF65-F5344CB8AC3E}">
        <p14:creationId xmlns:p14="http://schemas.microsoft.com/office/powerpoint/2010/main" xmlns="" val="3087768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D52427-6CE6-4955-81CE-EC6CBCAC4EB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378" y="8068"/>
            <a:ext cx="12206377" cy="6849931"/>
          </a:xfrm>
          <a:prstGeom prst="rect">
            <a:avLst/>
          </a:prstGeom>
        </p:spPr>
      </p:pic>
    </p:spTree>
    <p:extLst>
      <p:ext uri="{BB962C8B-B14F-4D97-AF65-F5344CB8AC3E}">
        <p14:creationId xmlns:p14="http://schemas.microsoft.com/office/powerpoint/2010/main" xmlns="" val="372335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228" y="313508"/>
            <a:ext cx="10567852" cy="5172698"/>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Table of contents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Title page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Table </a:t>
            </a:r>
            <a:r>
              <a:rPr lang="en-US" sz="2000" dirty="0">
                <a:latin typeface="Calibri" panose="020F0502020204030204" pitchFamily="34" charset="0"/>
                <a:ea typeface="Calibri" panose="020F0502020204030204" pitchFamily="34" charset="0"/>
                <a:cs typeface="Times New Roman" panose="02020603050405020304" pitchFamily="18" charset="0"/>
              </a:rPr>
              <a:t>of contents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Introduction  </a:t>
            </a:r>
          </a:p>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the </a:t>
            </a:r>
            <a:r>
              <a:rPr lang="en-US" sz="2000" dirty="0">
                <a:latin typeface="Calibri" panose="020F0502020204030204" pitchFamily="34" charset="0"/>
                <a:ea typeface="Calibri" panose="020F0502020204030204" pitchFamily="34" charset="0"/>
                <a:cs typeface="Times New Roman" panose="02020603050405020304" pitchFamily="18" charset="0"/>
              </a:rPr>
              <a:t>symptoms of </a:t>
            </a:r>
            <a:r>
              <a:rPr lang="en-US" sz="2000" dirty="0" smtClean="0">
                <a:latin typeface="Calibri" panose="020F0502020204030204" pitchFamily="34" charset="0"/>
                <a:ea typeface="Calibri" panose="020F0502020204030204" pitchFamily="34" charset="0"/>
                <a:cs typeface="Times New Roman" panose="02020603050405020304" pitchFamily="18" charset="0"/>
              </a:rPr>
              <a:t>coronavirus</a:t>
            </a:r>
          </a:p>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Causes of COVID-19</a:t>
            </a:r>
          </a:p>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The Risk Factor of COVID-19</a:t>
            </a:r>
          </a:p>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Preventive measures for COVID-19 disease for environmental health and economic sustainability </a:t>
            </a:r>
          </a:p>
          <a:p>
            <a:pP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The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x-none" sz="2000" dirty="0" smtClean="0">
                <a:latin typeface="Times New Roman" panose="02020603050405020304" pitchFamily="18" charset="0"/>
                <a:ea typeface="Calibri" panose="020F0502020204030204" pitchFamily="34" charset="0"/>
                <a:cs typeface="Times New Roman" panose="02020603050405020304" pitchFamily="18" charset="0"/>
              </a:rPr>
              <a:t>effect of covid-19 on nigeria’s economic stability</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smtClean="0">
                <a:latin typeface="Times New Roman" panose="02020603050405020304" pitchFamily="18" charset="0"/>
                <a:cs typeface="Times New Roman" panose="02020603050405020304" pitchFamily="18" charset="0"/>
              </a:rPr>
              <a:t>Recommendations on how to stabilize the economy</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Conclusion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References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6144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0E1A6BBB-9E79-4AEA-9B6C-1F383F9E3260}"/>
              </a:ext>
            </a:extLst>
          </p:cNvPr>
          <p:cNvSpPr>
            <a:spLocks noGrp="1" noChangeArrowheads="1"/>
          </p:cNvSpPr>
          <p:nvPr>
            <p:ph idx="1"/>
          </p:nvPr>
        </p:nvSpPr>
        <p:spPr bwMode="auto">
          <a:xfrm>
            <a:off x="1096964" y="516028"/>
            <a:ext cx="10701746" cy="618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x-none" sz="2400" b="1" i="0" u="none" strike="noStrike" cap="none" normalizeH="0" baseline="0" dirty="0" smtClean="0">
                <a:ln>
                  <a:noFill/>
                </a:ln>
                <a:solidFill>
                  <a:srgbClr val="3C4245"/>
                </a:solidFill>
                <a:effectLst/>
                <a:latin typeface="Times New Roman" panose="02020603050405020304" pitchFamily="18" charset="0"/>
                <a:cs typeface="Times New Roman" panose="02020603050405020304" pitchFamily="18" charset="0"/>
              </a:rPr>
              <a:t>Introduction</a:t>
            </a:r>
          </a:p>
          <a:p>
            <a:pPr marL="0" marR="0" lvl="0" indent="0" algn="just" defTabSz="914400" rtl="0" eaLnBrk="0" fontAlgn="base" latinLnBrk="0" hangingPunct="0">
              <a:lnSpc>
                <a:spcPct val="150000"/>
              </a:lnSpc>
              <a:spcBef>
                <a:spcPct val="0"/>
              </a:spcBef>
              <a:spcAft>
                <a:spcPct val="0"/>
              </a:spcAft>
              <a:buClrTx/>
              <a:buSzTx/>
              <a:buFontTx/>
              <a:buNone/>
              <a:tabLst/>
            </a:pPr>
            <a:r>
              <a:rPr kumimoji="0" lang="x-none" altLang="x-none" sz="2400" b="0" i="0" u="none" strike="noStrike" cap="none" normalizeH="0" baseline="0" dirty="0" smtClean="0">
                <a:ln>
                  <a:noFill/>
                </a:ln>
                <a:solidFill>
                  <a:srgbClr val="3C4245"/>
                </a:solidFill>
                <a:effectLst/>
                <a:latin typeface="Times New Roman" panose="02020603050405020304" pitchFamily="18" charset="0"/>
                <a:cs typeface="Times New Roman" panose="02020603050405020304" pitchFamily="18" charset="0"/>
              </a:rPr>
              <a:t>Coronavirus </a:t>
            </a:r>
            <a:r>
              <a:rPr kumimoji="0" lang="x-none" altLang="x-none" sz="2400" b="0" i="0" u="none" strike="noStrike" cap="none" normalizeH="0" baseline="0" dirty="0">
                <a:ln>
                  <a:noFill/>
                </a:ln>
                <a:solidFill>
                  <a:srgbClr val="3C4245"/>
                </a:solidFill>
                <a:effectLst/>
                <a:latin typeface="Times New Roman" panose="02020603050405020304" pitchFamily="18" charset="0"/>
                <a:cs typeface="Times New Roman" panose="02020603050405020304" pitchFamily="18" charset="0"/>
              </a:rPr>
              <a:t>disease (COVID-19) is an infectious disease caused by a newly discovered coronavirus.</a:t>
            </a:r>
            <a:endParaRPr kumimoji="0" lang="x-none" altLang="x-none"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x-none" altLang="x-none" sz="2400" b="0" i="0" u="none" strike="noStrike" cap="none" normalizeH="0" baseline="0" dirty="0">
                <a:ln>
                  <a:noFill/>
                </a:ln>
                <a:solidFill>
                  <a:srgbClr val="3C4245"/>
                </a:solidFill>
                <a:effectLst/>
                <a:latin typeface="Times New Roman" panose="02020603050405020304" pitchFamily="18" charset="0"/>
                <a:cs typeface="Times New Roman" panose="02020603050405020304" pitchFamily="18" charset="0"/>
              </a:rPr>
              <a:t>Most people infected with the COVID-19 virus will experience mild to moderate respiratory illness and recover without requiring special treatment.  Older people, and those with underlying medical problems like cardiovascular disease, diabetes, chronic respiratory disease, and cancer are more likely to develop serious illness.</a:t>
            </a:r>
            <a:endParaRPr kumimoji="0" lang="x-none" altLang="x-none"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x-none" altLang="x-none" sz="2400" b="0" i="0" u="none" strike="noStrike" cap="none" normalizeH="0" baseline="0" dirty="0">
                <a:ln>
                  <a:noFill/>
                </a:ln>
                <a:solidFill>
                  <a:srgbClr val="3C4245"/>
                </a:solidFill>
                <a:effectLst/>
                <a:latin typeface="Times New Roman" panose="02020603050405020304" pitchFamily="18" charset="0"/>
                <a:cs typeface="Times New Roman" panose="02020603050405020304" pitchFamily="18" charset="0"/>
              </a:rPr>
              <a:t>The best way to prevent and slow down transmission is be well informed about the COVID-19 virus, the disease it causes and how it spreads. Protect yourself and others from infection by washing your hands or using an alcohol based rub frequently and not touching your face. </a:t>
            </a:r>
            <a:endParaRPr kumimoji="0" lang="x-none" altLang="x-none"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58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6995" y="1136468"/>
            <a:ext cx="8686800" cy="5016758"/>
          </a:xfrm>
          <a:prstGeom prst="rect">
            <a:avLst/>
          </a:prstGeom>
        </p:spPr>
        <p:txBody>
          <a:bodyPr wrap="square">
            <a:spAutoFit/>
          </a:bodyPr>
          <a:lstStyle/>
          <a:p>
            <a:pPr>
              <a:lnSpc>
                <a:spcPts val="1800"/>
              </a:lnSpc>
            </a:pPr>
            <a:r>
              <a:rPr lang="en-US" sz="2000" b="1" dirty="0">
                <a:solidFill>
                  <a:srgbClr val="3C4245"/>
                </a:solidFill>
                <a:latin typeface="Calibri" panose="020F0502020204030204" pitchFamily="34" charset="0"/>
                <a:ea typeface="Times New Roman" panose="02020603050405020304" pitchFamily="18" charset="0"/>
              </a:rPr>
              <a:t>Symptoms</a:t>
            </a:r>
            <a:endParaRPr lang="en-US" sz="2000" b="1" dirty="0">
              <a:latin typeface="Times New Roman" panose="02020603050405020304" pitchFamily="18" charset="0"/>
              <a:ea typeface="Times New Roman" panose="02020603050405020304" pitchFamily="18" charset="0"/>
            </a:endParaRPr>
          </a:p>
          <a:p>
            <a:r>
              <a:rPr lang="en-US" sz="2000" dirty="0">
                <a:solidFill>
                  <a:srgbClr val="3C4245"/>
                </a:solidFill>
                <a:latin typeface="Calibri" panose="020F0502020204030204" pitchFamily="34" charset="0"/>
                <a:ea typeface="Times New Roman" panose="02020603050405020304" pitchFamily="18" charset="0"/>
              </a:rPr>
              <a:t>Signs and symptoms of COVID-19 may appear two to 14 days after exposure and can include:</a:t>
            </a:r>
            <a:endParaRPr lang="en-US" sz="2000" dirty="0">
              <a:latin typeface="Times New Roman" panose="02020603050405020304" pitchFamily="18" charset="0"/>
              <a:ea typeface="Times New Roman" panose="02020603050405020304" pitchFamily="18" charset="0"/>
            </a:endParaRPr>
          </a:p>
          <a:p>
            <a:pPr marL="342900" lvl="0" indent="-342900">
              <a:lnSpc>
                <a:spcPts val="1800"/>
              </a:lnSpc>
              <a:buSzPts val="1000"/>
              <a:buFont typeface="Symbol" panose="05050102010706020507" pitchFamily="18" charset="2"/>
              <a:buChar char=""/>
              <a:tabLst>
                <a:tab pos="457200" algn="l"/>
              </a:tabLst>
            </a:pPr>
            <a:r>
              <a:rPr lang="en-US" sz="2000" dirty="0">
                <a:solidFill>
                  <a:srgbClr val="3C4245"/>
                </a:solidFill>
                <a:latin typeface="Calibri" panose="020F0502020204030204" pitchFamily="34" charset="0"/>
                <a:ea typeface="Times New Roman" panose="02020603050405020304" pitchFamily="18" charset="0"/>
              </a:rPr>
              <a:t>Fever</a:t>
            </a:r>
            <a:endParaRPr lang="en-US" sz="2000" dirty="0">
              <a:latin typeface="Times New Roman" panose="02020603050405020304" pitchFamily="18" charset="0"/>
              <a:ea typeface="Times New Roman" panose="02020603050405020304" pitchFamily="18" charset="0"/>
            </a:endParaRPr>
          </a:p>
          <a:p>
            <a:pPr marL="342900" lvl="0" indent="-342900">
              <a:lnSpc>
                <a:spcPts val="1800"/>
              </a:lnSpc>
              <a:buSzPts val="1000"/>
              <a:buFont typeface="Symbol" panose="05050102010706020507" pitchFamily="18" charset="2"/>
              <a:buChar char=""/>
              <a:tabLst>
                <a:tab pos="457200" algn="l"/>
              </a:tabLst>
            </a:pPr>
            <a:r>
              <a:rPr lang="en-US" sz="2000" dirty="0">
                <a:solidFill>
                  <a:srgbClr val="3C4245"/>
                </a:solidFill>
                <a:latin typeface="Calibri" panose="020F0502020204030204" pitchFamily="34" charset="0"/>
                <a:ea typeface="Times New Roman" panose="02020603050405020304" pitchFamily="18" charset="0"/>
              </a:rPr>
              <a:t>Cough</a:t>
            </a:r>
            <a:endParaRPr lang="en-US" sz="2000" dirty="0">
              <a:latin typeface="Times New Roman" panose="02020603050405020304" pitchFamily="18" charset="0"/>
              <a:ea typeface="Times New Roman" panose="02020603050405020304" pitchFamily="18" charset="0"/>
            </a:endParaRPr>
          </a:p>
          <a:p>
            <a:pPr marL="342900" lvl="0" indent="-342900">
              <a:lnSpc>
                <a:spcPts val="1800"/>
              </a:lnSpc>
              <a:buSzPts val="1000"/>
              <a:buFont typeface="Symbol" panose="05050102010706020507" pitchFamily="18" charset="2"/>
              <a:buChar char=""/>
              <a:tabLst>
                <a:tab pos="457200" algn="l"/>
              </a:tabLst>
            </a:pPr>
            <a:r>
              <a:rPr lang="en-US" sz="2000" dirty="0">
                <a:solidFill>
                  <a:srgbClr val="3C4245"/>
                </a:solidFill>
                <a:latin typeface="Calibri" panose="020F0502020204030204" pitchFamily="34" charset="0"/>
                <a:ea typeface="Times New Roman" panose="02020603050405020304" pitchFamily="18" charset="0"/>
              </a:rPr>
              <a:t>Shortness of breath or difficulty breathing</a:t>
            </a:r>
            <a:endParaRPr lang="en-US" sz="2000" dirty="0">
              <a:latin typeface="Times New Roman" panose="02020603050405020304" pitchFamily="18" charset="0"/>
              <a:ea typeface="Times New Roman" panose="02020603050405020304" pitchFamily="18" charset="0"/>
            </a:endParaRPr>
          </a:p>
          <a:p>
            <a:r>
              <a:rPr lang="en-US" sz="2000" dirty="0">
                <a:solidFill>
                  <a:srgbClr val="3C4245"/>
                </a:solidFill>
                <a:latin typeface="Calibri" panose="020F0502020204030204" pitchFamily="34" charset="0"/>
                <a:ea typeface="Times New Roman" panose="02020603050405020304" pitchFamily="18" charset="0"/>
              </a:rPr>
              <a:t>Other symptoms can include:</a:t>
            </a:r>
            <a:endParaRPr lang="en-US" sz="2000" dirty="0">
              <a:latin typeface="Times New Roman" panose="02020603050405020304" pitchFamily="18" charset="0"/>
              <a:ea typeface="Times New Roman" panose="02020603050405020304" pitchFamily="18" charset="0"/>
            </a:endParaRPr>
          </a:p>
          <a:p>
            <a:pPr marL="342900" lvl="0" indent="-342900">
              <a:lnSpc>
                <a:spcPts val="1800"/>
              </a:lnSpc>
              <a:buSzPts val="1000"/>
              <a:buFont typeface="Symbol" panose="05050102010706020507" pitchFamily="18" charset="2"/>
              <a:buChar char=""/>
              <a:tabLst>
                <a:tab pos="457200" algn="l"/>
              </a:tabLst>
            </a:pPr>
            <a:r>
              <a:rPr lang="en-US" sz="2000" dirty="0">
                <a:solidFill>
                  <a:srgbClr val="3C4245"/>
                </a:solidFill>
                <a:latin typeface="Calibri" panose="020F0502020204030204" pitchFamily="34" charset="0"/>
                <a:ea typeface="Times New Roman" panose="02020603050405020304" pitchFamily="18" charset="0"/>
              </a:rPr>
              <a:t>Tiredness</a:t>
            </a:r>
            <a:endParaRPr lang="en-US" sz="2000" dirty="0">
              <a:latin typeface="Times New Roman" panose="02020603050405020304" pitchFamily="18" charset="0"/>
              <a:ea typeface="Times New Roman" panose="02020603050405020304" pitchFamily="18" charset="0"/>
            </a:endParaRPr>
          </a:p>
          <a:p>
            <a:pPr marL="342900" lvl="0" indent="-342900">
              <a:lnSpc>
                <a:spcPts val="1800"/>
              </a:lnSpc>
              <a:buSzPts val="1000"/>
              <a:buFont typeface="Symbol" panose="05050102010706020507" pitchFamily="18" charset="2"/>
              <a:buChar char=""/>
              <a:tabLst>
                <a:tab pos="457200" algn="l"/>
              </a:tabLst>
            </a:pPr>
            <a:r>
              <a:rPr lang="en-US" sz="2000" dirty="0">
                <a:solidFill>
                  <a:srgbClr val="3C4245"/>
                </a:solidFill>
                <a:latin typeface="Calibri" panose="020F0502020204030204" pitchFamily="34" charset="0"/>
                <a:ea typeface="Times New Roman" panose="02020603050405020304" pitchFamily="18" charset="0"/>
              </a:rPr>
              <a:t>Aches</a:t>
            </a:r>
            <a:endParaRPr lang="en-US" sz="2000" dirty="0">
              <a:latin typeface="Times New Roman" panose="02020603050405020304" pitchFamily="18" charset="0"/>
              <a:ea typeface="Times New Roman" panose="02020603050405020304" pitchFamily="18" charset="0"/>
            </a:endParaRPr>
          </a:p>
          <a:p>
            <a:pPr marL="342900" lvl="0" indent="-342900">
              <a:lnSpc>
                <a:spcPts val="1800"/>
              </a:lnSpc>
              <a:buSzPts val="1000"/>
              <a:buFont typeface="Symbol" panose="05050102010706020507" pitchFamily="18" charset="2"/>
              <a:buChar char=""/>
              <a:tabLst>
                <a:tab pos="457200" algn="l"/>
              </a:tabLst>
            </a:pPr>
            <a:r>
              <a:rPr lang="en-US" sz="2000" dirty="0">
                <a:solidFill>
                  <a:srgbClr val="3C4245"/>
                </a:solidFill>
                <a:latin typeface="Calibri" panose="020F0502020204030204" pitchFamily="34" charset="0"/>
                <a:ea typeface="Times New Roman" panose="02020603050405020304" pitchFamily="18" charset="0"/>
              </a:rPr>
              <a:t>Runny nose</a:t>
            </a:r>
            <a:endParaRPr lang="en-US" sz="2000" dirty="0">
              <a:latin typeface="Times New Roman" panose="02020603050405020304" pitchFamily="18" charset="0"/>
              <a:ea typeface="Times New Roman" panose="02020603050405020304" pitchFamily="18" charset="0"/>
            </a:endParaRPr>
          </a:p>
          <a:p>
            <a:pPr marL="342900" lvl="0" indent="-342900">
              <a:lnSpc>
                <a:spcPts val="1800"/>
              </a:lnSpc>
              <a:buSzPts val="1000"/>
              <a:buFont typeface="Symbol" panose="05050102010706020507" pitchFamily="18" charset="2"/>
              <a:buChar char=""/>
              <a:tabLst>
                <a:tab pos="457200" algn="l"/>
              </a:tabLst>
            </a:pPr>
            <a:r>
              <a:rPr lang="en-US" sz="2000" dirty="0">
                <a:solidFill>
                  <a:srgbClr val="3C4245"/>
                </a:solidFill>
                <a:latin typeface="Calibri" panose="020F0502020204030204" pitchFamily="34" charset="0"/>
                <a:ea typeface="Times New Roman" panose="02020603050405020304" pitchFamily="18" charset="0"/>
              </a:rPr>
              <a:t>Sore throat</a:t>
            </a:r>
            <a:endParaRPr lang="en-US" sz="2000" dirty="0">
              <a:latin typeface="Times New Roman" panose="02020603050405020304" pitchFamily="18" charset="0"/>
              <a:ea typeface="Times New Roman" panose="02020603050405020304" pitchFamily="18" charset="0"/>
            </a:endParaRPr>
          </a:p>
          <a:p>
            <a:r>
              <a:rPr lang="en-US" sz="2000" dirty="0">
                <a:solidFill>
                  <a:srgbClr val="3C4245"/>
                </a:solidFill>
                <a:latin typeface="Calibri" panose="020F0502020204030204" pitchFamily="34" charset="0"/>
                <a:ea typeface="Times New Roman" panose="02020603050405020304" pitchFamily="18" charset="0"/>
              </a:rPr>
              <a:t>Some people have experienced the loss of smell or taste.</a:t>
            </a:r>
            <a:endParaRPr lang="en-US" sz="2000" dirty="0">
              <a:latin typeface="Times New Roman" panose="02020603050405020304" pitchFamily="18" charset="0"/>
              <a:ea typeface="Times New Roman" panose="02020603050405020304" pitchFamily="18" charset="0"/>
            </a:endParaRPr>
          </a:p>
          <a:p>
            <a:r>
              <a:rPr lang="en-US" sz="2000" dirty="0">
                <a:solidFill>
                  <a:srgbClr val="3C4245"/>
                </a:solidFill>
                <a:latin typeface="Calibri" panose="020F0502020204030204" pitchFamily="34" charset="0"/>
                <a:ea typeface="Times New Roman" panose="02020603050405020304" pitchFamily="18" charset="0"/>
              </a:rPr>
              <a:t>The severity of COVID-19 symptoms can range from very mild to severe. Some people may have no symptoms at all. People who are older or who have existing chronic medical conditions, such as heart disease, lung disease or diabetes, or who have compromised immune systems may be at higher risk of serious illness. This is similar to what is seen with other respiratory illnesses, such as influenza.</a:t>
            </a:r>
            <a:endParaRPr lang="en-US" sz="2000" dirty="0">
              <a:latin typeface="Times New Roman" panose="02020603050405020304" pitchFamily="18" charset="0"/>
              <a:ea typeface="Times New Roman" panose="02020603050405020304" pitchFamily="18" charset="0"/>
            </a:endParaRPr>
          </a:p>
          <a:p>
            <a:r>
              <a:rPr lang="en-US" sz="2000" dirty="0">
                <a:solidFill>
                  <a:srgbClr val="3C4245"/>
                </a:solidFill>
                <a:latin typeface="Calibri" panose="020F0502020204030204" pitchFamily="34" charset="0"/>
                <a:ea typeface="Calibri" panose="020F0502020204030204" pitchFamily="34" charset="0"/>
              </a:rPr>
              <a:t>provide updated information as soon as clinical findings become available</a:t>
            </a:r>
            <a:endParaRPr lang="en-US" sz="2000" dirty="0"/>
          </a:p>
        </p:txBody>
      </p:sp>
    </p:spTree>
    <p:extLst>
      <p:ext uri="{BB962C8B-B14F-4D97-AF65-F5344CB8AC3E}">
        <p14:creationId xmlns:p14="http://schemas.microsoft.com/office/powerpoint/2010/main" xmlns="" val="251147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D61618C-5E8F-4578-8B21-18F6E7BF205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54727" y="25809"/>
            <a:ext cx="6682546" cy="6806381"/>
          </a:xfrm>
          <a:prstGeom prst="rect">
            <a:avLst/>
          </a:prstGeom>
        </p:spPr>
      </p:pic>
    </p:spTree>
    <p:extLst>
      <p:ext uri="{BB962C8B-B14F-4D97-AF65-F5344CB8AC3E}">
        <p14:creationId xmlns:p14="http://schemas.microsoft.com/office/powerpoint/2010/main" xmlns="" val="374848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250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1640333" y="205056"/>
            <a:ext cx="9410844" cy="6652944"/>
          </a:xfrm>
          <a:prstGeom prst="rect">
            <a:avLst/>
          </a:prstGeom>
          <a:ln>
            <a:noFill/>
          </a:ln>
          <a:effectLst>
            <a:softEdge rad="112500"/>
          </a:effectLst>
        </p:spPr>
      </p:pic>
    </p:spTree>
    <p:extLst>
      <p:ext uri="{BB962C8B-B14F-4D97-AF65-F5344CB8AC3E}">
        <p14:creationId xmlns:p14="http://schemas.microsoft.com/office/powerpoint/2010/main" xmlns="" val="158836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2045" y="822766"/>
            <a:ext cx="9875521" cy="5200911"/>
          </a:xfrm>
          <a:prstGeom prst="rect">
            <a:avLst/>
          </a:prstGeom>
        </p:spPr>
        <p:txBody>
          <a:bodyPr wrap="square">
            <a:spAutoFit/>
          </a:bodyPr>
          <a:lstStyle/>
          <a:p>
            <a:pPr>
              <a:lnSpc>
                <a:spcPct val="107000"/>
              </a:lnSpc>
              <a:spcAft>
                <a:spcPts val="1800"/>
              </a:spcAft>
            </a:pPr>
            <a:r>
              <a:rPr lang="en-US" sz="2000" b="1" dirty="0">
                <a:solidFill>
                  <a:srgbClr val="111111"/>
                </a:solidFill>
                <a:latin typeface="Calibri" panose="020F0502020204030204" pitchFamily="34" charset="0"/>
                <a:ea typeface="Times New Roman" panose="02020603050405020304" pitchFamily="18" charset="0"/>
                <a:cs typeface="Calibri" panose="020F0502020204030204" pitchFamily="34" charset="0"/>
              </a:rPr>
              <a:t>Causes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800"/>
              </a:spcAft>
            </a:pPr>
            <a:r>
              <a:rPr lang="en-US" sz="2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Infection with the new coronavirus (severe acute respiratory syndrome coronavirus 2, or SARS-CoV-2) causes coronavirus disease 2019 (COVID-19).</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800"/>
              </a:spcAft>
            </a:pPr>
            <a:r>
              <a:rPr lang="en-US" sz="2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It's unclear exactly how contagious the new coronavirus is. Data has shown that it spreads from person to person among those in close contact (within about 6 feet, or 2 meters). The virus spreads by respiratory droplets released when someone with the virus coughs, sneezes or talks.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800"/>
              </a:spcAft>
            </a:pPr>
            <a:r>
              <a:rPr lang="en-US" sz="2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It can also spread if a person touches a surface with the virus on it and then touches his or her mouth, nose or eyes.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US" sz="2000" b="1" dirty="0">
                <a:solidFill>
                  <a:srgbClr val="111111"/>
                </a:solidFill>
                <a:latin typeface="Calibri" panose="020F0502020204030204" pitchFamily="34" charset="0"/>
                <a:ea typeface="Times New Roman" panose="02020603050405020304" pitchFamily="18" charset="0"/>
                <a:cs typeface="Calibri" panose="020F0502020204030204" pitchFamily="34" charset="0"/>
              </a:rPr>
              <a:t>Risk factors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1800"/>
              </a:spcAft>
            </a:pPr>
            <a:r>
              <a:rPr lang="en-US" sz="2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Risk factors for COVID-19 appear to include: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80"/>
              </a:lnSpc>
              <a:spcAft>
                <a:spcPts val="900"/>
              </a:spcAft>
              <a:buSzPts val="1000"/>
              <a:buFont typeface="Symbol" panose="05050102010706020507" pitchFamily="18" charset="2"/>
              <a:buChar char=""/>
              <a:tabLst>
                <a:tab pos="457200" algn="l"/>
              </a:tabLst>
            </a:pPr>
            <a:r>
              <a:rPr lang="en-US" sz="2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Recent travel from or residence in an area with ongoing community spread of COVID-19 as determined by CDC or WHO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80"/>
              </a:lnSpc>
              <a:spcAft>
                <a:spcPts val="900"/>
              </a:spcAft>
              <a:buSzPts val="1000"/>
              <a:buFont typeface="Symbol" panose="05050102010706020507" pitchFamily="18" charset="2"/>
              <a:buChar char=""/>
              <a:tabLst>
                <a:tab pos="457200" algn="l"/>
              </a:tabLst>
            </a:pPr>
            <a:r>
              <a:rPr lang="en-US" sz="2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Close contact with someone who has COVID-19 — such as when a family member or health care worker takes care of an infected person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2120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3" y="1086551"/>
            <a:ext cx="11312435" cy="5482527"/>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Preventive measures for COVID-19 disease for environmental health and economic sustainability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Based on the available evidence, the COVID-19 virus is transmitted between people through close contact and droplets, not by airborne transmission. The people most at risk of infection are those who are in close contact with a COVID-19 patient or who care for COVID-19 patients. </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Preventive and mitigation measures are key in both healthcare and community settings. The most effective preventive measures in the community include: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performing hand hygiene frequently with an alcohol-based hand rub if your hands are not visibly dirty or with soap and water if hands are dirty; </a:t>
            </a:r>
          </a:p>
          <a:p>
            <a:pPr marL="342900" lvl="0" indent="-342900">
              <a:lnSpc>
                <a:spcPct val="107000"/>
              </a:lnSpc>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avoiding touching your eyes, nose and mouth; </a:t>
            </a:r>
          </a:p>
          <a:p>
            <a:pPr marL="342900" lvl="0" indent="-342900">
              <a:lnSpc>
                <a:spcPct val="107000"/>
              </a:lnSpc>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practicing respiratory hygiene by coughing or sneezing into a bent elbow or tissue and then immediately disposing of the tissue; </a:t>
            </a:r>
          </a:p>
          <a:p>
            <a:pPr marL="342900" lvl="0" indent="-342900">
              <a:lnSpc>
                <a:spcPct val="107000"/>
              </a:lnSpc>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wearing a medical mask if you have respiratory symptoms and performing hand hygiene after disposing of the mask; </a:t>
            </a:r>
          </a:p>
          <a:p>
            <a:r>
              <a:rPr lang="en-US" sz="2000" dirty="0">
                <a:latin typeface="Calibri" panose="020F0502020204030204" pitchFamily="34" charset="0"/>
                <a:ea typeface="Calibri" panose="020F0502020204030204" pitchFamily="34" charset="0"/>
                <a:cs typeface="Times New Roman" panose="02020603050405020304" pitchFamily="18" charset="0"/>
              </a:rPr>
              <a:t>maintaining social distance (a minimum of 1 m) from individuals with respiratory </a:t>
            </a:r>
            <a:r>
              <a:rPr lang="en-US" sz="2400" dirty="0">
                <a:latin typeface="Calibri" panose="020F0502020204030204" pitchFamily="34" charset="0"/>
                <a:ea typeface="Calibri" panose="020F0502020204030204" pitchFamily="34" charset="0"/>
                <a:cs typeface="Times New Roman" panose="02020603050405020304" pitchFamily="18" charset="0"/>
              </a:rPr>
              <a:t>symptoms. </a:t>
            </a:r>
            <a:endParaRPr lang="en-US" sz="2400" dirty="0"/>
          </a:p>
        </p:txBody>
      </p:sp>
    </p:spTree>
    <p:extLst>
      <p:ext uri="{BB962C8B-B14F-4D97-AF65-F5344CB8AC3E}">
        <p14:creationId xmlns:p14="http://schemas.microsoft.com/office/powerpoint/2010/main" xmlns="" val="117228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530" y="306740"/>
            <a:ext cx="10437223" cy="6288901"/>
          </a:xfrm>
          <a:prstGeom prst="rect">
            <a:avLst/>
          </a:prstGeom>
        </p:spPr>
        <p:txBody>
          <a:bodyPr wrap="square">
            <a:spAutoFit/>
          </a:bodyPr>
          <a:lstStyle/>
          <a:p>
            <a:pPr algn="just">
              <a:lnSpc>
                <a:spcPct val="150000"/>
              </a:lnSpc>
              <a:spcAft>
                <a:spcPts val="800"/>
              </a:spcAft>
            </a:pPr>
            <a:r>
              <a:rPr lang="x-none"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x-none" sz="2400" b="1" dirty="0">
                <a:latin typeface="Times New Roman" panose="02020603050405020304" pitchFamily="18" charset="0"/>
                <a:ea typeface="Calibri" panose="020F0502020204030204" pitchFamily="34" charset="0"/>
                <a:cs typeface="Times New Roman" panose="02020603050405020304" pitchFamily="18" charset="0"/>
              </a:rPr>
              <a:t>THE EFFECT OF COVID-19 ON NIGERIA’S ECONOMIC STABILITY</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x-none" sz="2400" dirty="0">
                <a:latin typeface="Times New Roman" panose="02020603050405020304" pitchFamily="18" charset="0"/>
                <a:ea typeface="Calibri" panose="020F0502020204030204" pitchFamily="34" charset="0"/>
                <a:cs typeface="Times New Roman" panose="02020603050405020304" pitchFamily="18" charset="0"/>
              </a:rPr>
              <a:t>The Coronavirus (COVID-19) has resulted in mass production shutdowns and supply chain disruptions due to port closures in China, causing global ripple effects across all economic sectors in a rare “twin supply-demand shock”. With South Africa having just reported its first cases of COVID-19, Africa is beginning to feel its full impact and plans to control and manage the humanitarian challenges of the virus are underway across the continent. Economically, the effects have already been felt – demand for Africa’s raw materials and commodities in China has declined and Africa’s access to industrial components and manufactured goods from the region has been hampered. This is causing further uncertainty in a continent already grappling with widespread geopolitical and economic instability.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08354638"/>
      </p:ext>
    </p:extLst>
  </p:cSld>
  <p:clrMapOvr>
    <a:masterClrMapping/>
  </p:clrMapOvr>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279</TotalTime>
  <Words>726</Words>
  <Application>Microsoft Office PowerPoint</Application>
  <PresentationFormat>Custom</PresentationFormat>
  <Paragraphs>67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Wisp</vt:lpstr>
      <vt:lpstr>ENGINEERING STRATEGIES FOR HANDLING COVID-19 FOR ENVIRONMENTAL HEALTH AND ECONOMIC SUSTAINABILITY IN NIGERIA</vt:lpstr>
      <vt:lpstr>Slide 2</vt:lpstr>
      <vt:lpstr>Slide 3</vt:lpstr>
      <vt:lpstr>Slide 4</vt:lpstr>
      <vt:lpstr>Slide 5</vt:lpstr>
      <vt:lpstr>Slide 6</vt:lpstr>
      <vt:lpstr>Slide 7</vt:lpstr>
      <vt:lpstr>Slide 8</vt:lpstr>
      <vt:lpstr>Slide 9</vt:lpstr>
      <vt:lpstr>RECOMMENDATIONS ON HOW TO STABILIZE THE ECONOMY</vt:lpstr>
      <vt:lpstr>Slide 11</vt:lpstr>
      <vt:lpstr>CONCLUSION</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STRATEGIES FOR HANDLING COVID-19 FOR ENVIRONMENTAL HEALTH AND ECONOMIC SUSTAINABILITY IN NIGERIA</dc:title>
  <dc:creator>Leonard Oduneye</dc:creator>
  <cp:lastModifiedBy>USER</cp:lastModifiedBy>
  <cp:revision>24</cp:revision>
  <dcterms:created xsi:type="dcterms:W3CDTF">2020-04-09T13:08:52Z</dcterms:created>
  <dcterms:modified xsi:type="dcterms:W3CDTF">2020-04-13T21:57:33Z</dcterms:modified>
</cp:coreProperties>
</file>