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43" d="100"/>
          <a:sy n="43" d="100"/>
        </p:scale>
        <p:origin x="10" y="3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5D577A-37A2-4F1C-9131-58944B28745C}"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42543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D577A-37A2-4F1C-9131-58944B28745C}"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415547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D577A-37A2-4F1C-9131-58944B28745C}"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39804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D577A-37A2-4F1C-9131-58944B28745C}"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9639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D577A-37A2-4F1C-9131-58944B28745C}"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09539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5D577A-37A2-4F1C-9131-58944B28745C}"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33396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D577A-37A2-4F1C-9131-58944B28745C}"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18624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D577A-37A2-4F1C-9131-58944B28745C}"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83922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D577A-37A2-4F1C-9131-58944B28745C}"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75270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5D577A-37A2-4F1C-9131-58944B28745C}"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78620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5D577A-37A2-4F1C-9131-58944B28745C}"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71470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D577A-37A2-4F1C-9131-58944B28745C}"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F4E97-2688-499E-BE35-2B8B4BFF98FA}" type="slidenum">
              <a:rPr lang="en-US" smtClean="0"/>
              <a:t>‹#›</a:t>
            </a:fld>
            <a:endParaRPr lang="en-US"/>
          </a:p>
        </p:txBody>
      </p:sp>
    </p:spTree>
    <p:extLst>
      <p:ext uri="{BB962C8B-B14F-4D97-AF65-F5344CB8AC3E}">
        <p14:creationId xmlns:p14="http://schemas.microsoft.com/office/powerpoint/2010/main" val="250355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b="1" dirty="0">
                <a:latin typeface="Times New Roman" panose="02020603050405020304" pitchFamily="18" charset="0"/>
                <a:cs typeface="Times New Roman" panose="02020603050405020304" pitchFamily="18" charset="0"/>
              </a:rPr>
              <a:t>ENGINEERING LAW AND MANAGERIAL ECONOMICS FOR INFRASTRUCTURAL DEVELOPMENT IN NIGERIA: CHALLENGES AND WAY FORWARD</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429000"/>
            <a:ext cx="9144000" cy="1655762"/>
          </a:xfrm>
        </p:spPr>
        <p:txBody>
          <a:bodyPr/>
          <a:lstStyle/>
          <a:p>
            <a:r>
              <a:rPr lang="en-GB" sz="3600" b="1" i="1">
                <a:latin typeface="Times New Roman" panose="02020603050405020304" pitchFamily="18" charset="0"/>
                <a:cs typeface="Times New Roman" panose="02020603050405020304" pitchFamily="18" charset="0"/>
              </a:rPr>
              <a:t>OZOH JACHIMIKE FRANCIS</a:t>
            </a:r>
            <a:endParaRPr lang="en-US" sz="3600" b="1" i="1" dirty="0">
              <a:latin typeface="Times New Roman" panose="02020603050405020304" pitchFamily="18" charset="0"/>
              <a:cs typeface="Times New Roman" panose="02020603050405020304" pitchFamily="18" charset="0"/>
            </a:endParaRPr>
          </a:p>
          <a:p>
            <a:r>
              <a:rPr lang="en-GB" sz="3600" b="1">
                <a:latin typeface="Times New Roman" panose="02020603050405020304" pitchFamily="18" charset="0"/>
                <a:cs typeface="Times New Roman" panose="02020603050405020304" pitchFamily="18" charset="0"/>
              </a:rPr>
              <a:t>17/ENG04/066</a:t>
            </a:r>
            <a:endParaRPr lang="en-GB" sz="3600" b="1" dirty="0">
              <a:latin typeface="Times New Roman" panose="02020603050405020304" pitchFamily="18" charset="0"/>
              <a:cs typeface="Times New Roman" panose="02020603050405020304" pitchFamily="18" charset="0"/>
            </a:endParaRPr>
          </a:p>
          <a:p>
            <a:endParaRPr lang="en-GB" sz="3600" b="1" dirty="0"/>
          </a:p>
          <a:p>
            <a:endParaRPr lang="en-GB" sz="3600" b="1" dirty="0"/>
          </a:p>
          <a:p>
            <a:endParaRPr lang="en-GB" sz="3600" b="1" dirty="0"/>
          </a:p>
          <a:p>
            <a:endParaRPr lang="en-GB" sz="3600" b="1" dirty="0"/>
          </a:p>
          <a:p>
            <a:endParaRPr lang="en-GB" sz="3600" b="1" dirty="0"/>
          </a:p>
          <a:p>
            <a:endParaRPr lang="en-GB" sz="3600" b="1" dirty="0"/>
          </a:p>
          <a:p>
            <a:endParaRPr lang="en-GB" sz="3600" b="1" dirty="0"/>
          </a:p>
          <a:p>
            <a:endParaRPr lang="en-GB" sz="3600" b="1" dirty="0"/>
          </a:p>
          <a:p>
            <a:endParaRPr lang="en-GB" sz="3600" b="1" dirty="0"/>
          </a:p>
          <a:p>
            <a:endParaRPr lang="en-GB" sz="3600" b="1" dirty="0"/>
          </a:p>
          <a:p>
            <a:endParaRPr lang="en-US" sz="3600" b="1" dirty="0"/>
          </a:p>
          <a:p>
            <a:endParaRPr lang="en-US" dirty="0"/>
          </a:p>
        </p:txBody>
      </p:sp>
    </p:spTree>
    <p:extLst>
      <p:ext uri="{BB962C8B-B14F-4D97-AF65-F5344CB8AC3E}">
        <p14:creationId xmlns:p14="http://schemas.microsoft.com/office/powerpoint/2010/main" val="2424543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CONCLUSION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65030"/>
            <a:ext cx="10515600" cy="4888523"/>
          </a:xfrm>
        </p:spPr>
        <p:txBody>
          <a:bodyPr>
            <a:normAutofit fontScale="92500" lnSpcReduction="20000"/>
          </a:bodyPr>
          <a:lstStyle/>
          <a:p>
            <a:r>
              <a:rPr lang="en-GB" dirty="0">
                <a:latin typeface="Times New Roman" panose="02020603050405020304" pitchFamily="18" charset="0"/>
                <a:cs typeface="Times New Roman" panose="02020603050405020304" pitchFamily="18" charset="0"/>
              </a:rPr>
              <a:t>The negative and significant impact of gross capital formation and federal spending on transport and communication may be attributed largely to corruption.</a:t>
            </a:r>
          </a:p>
          <a:p>
            <a:r>
              <a:rPr lang="en-GB" dirty="0">
                <a:latin typeface="Times New Roman" panose="02020603050405020304" pitchFamily="18" charset="0"/>
                <a:cs typeface="Times New Roman" panose="02020603050405020304" pitchFamily="18" charset="0"/>
              </a:rPr>
              <a:t>In some cases, the projects are carried out, but not done efficiently (done with substandard materials that will cause the infrastructure to break down in the near future); sometimes, the work is done efficiently but takes too long to be finished, and more capital is required and spent for what could have been finished a long time ago (sometimes years) on the same project. </a:t>
            </a:r>
          </a:p>
          <a:p>
            <a:r>
              <a:rPr lang="en-GB" dirty="0">
                <a:latin typeface="Times New Roman" panose="02020603050405020304" pitchFamily="18" charset="0"/>
                <a:cs typeface="Times New Roman" panose="02020603050405020304" pitchFamily="18" charset="0"/>
              </a:rPr>
              <a:t>It is also necessary that government puts measures in place to curb corruption in the system, so that, the money disbursed for infrastructural development is properly channelled. </a:t>
            </a:r>
          </a:p>
          <a:p>
            <a:r>
              <a:rPr lang="en-GB" dirty="0">
                <a:latin typeface="Times New Roman" panose="02020603050405020304" pitchFamily="18" charset="0"/>
                <a:cs typeface="Times New Roman" panose="02020603050405020304" pitchFamily="18" charset="0"/>
              </a:rPr>
              <a:t>An inspection is necessary to further ensure that the works (the constructions, etc.) are done right, to make the infrastructure more reliable. This will equally boost output of the industrial sector.</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02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SECTOR BACKLOGS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In spite of the rising expenditure figures, investments in Indian Infrastructure fall well short of the country’s requirements. </a:t>
            </a:r>
          </a:p>
          <a:p>
            <a:r>
              <a:rPr lang="en-GB" dirty="0">
                <a:latin typeface="Times New Roman" panose="02020603050405020304" pitchFamily="18" charset="0"/>
                <a:cs typeface="Times New Roman" panose="02020603050405020304" pitchFamily="18" charset="0"/>
              </a:rPr>
              <a:t>First, in many cases, the current infrastructure is inadequate even for current needs. i.e., there are backlogs of investments in several sectors. </a:t>
            </a:r>
          </a:p>
          <a:p>
            <a:r>
              <a:rPr lang="en-GB" dirty="0">
                <a:latin typeface="Times New Roman" panose="02020603050405020304" pitchFamily="18" charset="0"/>
                <a:cs typeface="Times New Roman" panose="02020603050405020304" pitchFamily="18" charset="0"/>
              </a:rPr>
              <a:t>Second, current infrastructure is not likely to meet tomorrow’s needs. i.e., with the rise of population and economy, there will be more demand for infrastructure of good quality and in good quantity. </a:t>
            </a:r>
          </a:p>
          <a:p>
            <a:r>
              <a:rPr lang="en-GB" dirty="0">
                <a:latin typeface="Times New Roman" panose="02020603050405020304" pitchFamily="18" charset="0"/>
                <a:cs typeface="Times New Roman" panose="02020603050405020304" pitchFamily="18" charset="0"/>
              </a:rPr>
              <a:t>Both the above clearly indicate that India needs its infrastructure to be developed. </a:t>
            </a:r>
          </a:p>
          <a:p>
            <a:pPr marL="0" indent="0">
              <a:buNone/>
            </a:pPr>
            <a:endParaRPr lang="en-US" dirty="0"/>
          </a:p>
        </p:txBody>
      </p:sp>
    </p:spTree>
    <p:extLst>
      <p:ext uri="{BB962C8B-B14F-4D97-AF65-F5344CB8AC3E}">
        <p14:creationId xmlns:p14="http://schemas.microsoft.com/office/powerpoint/2010/main" val="59607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b="1" dirty="0">
                <a:effectLst/>
                <a:latin typeface="Times New Roman" panose="02020603050405020304" pitchFamily="18" charset="0"/>
                <a:ea typeface="Calibri" panose="020F0502020204030204" pitchFamily="34" charset="0"/>
              </a:rPr>
              <a:t>SECTOR TARGETS</a:t>
            </a:r>
            <a:br>
              <a:rPr lang="en-US" sz="4000" dirty="0">
                <a:effectLst/>
                <a:latin typeface="Times New Roman" panose="02020603050405020304" pitchFamily="18" charset="0"/>
                <a:ea typeface="Calibri" panose="020F0502020204030204" pitchFamily="34" charset="0"/>
              </a:rPr>
            </a:br>
            <a:endParaRPr lang="en-US" dirty="0"/>
          </a:p>
        </p:txBody>
      </p:sp>
      <p:sp>
        <p:nvSpPr>
          <p:cNvPr id="3" name="Content Placeholder 2"/>
          <p:cNvSpPr>
            <a:spLocks noGrp="1"/>
          </p:cNvSpPr>
          <p:nvPr>
            <p:ph idx="1"/>
          </p:nvPr>
        </p:nvSpPr>
        <p:spPr/>
        <p:txBody>
          <a:bodyPr/>
          <a:lstStyle/>
          <a:p>
            <a:r>
              <a:rPr lang="en-GB" dirty="0">
                <a:effectLst/>
                <a:latin typeface="Times New Roman" panose="02020603050405020304" pitchFamily="18" charset="0"/>
                <a:ea typeface="Calibri" panose="020F0502020204030204" pitchFamily="34" charset="0"/>
              </a:rPr>
              <a:t>The Twelfth Five Year Plan (FYP) has laid down the target amount of money spent on infrastructure to be raised to 8% of GDP (earlier, infrastructure spending was only 4.6% of GDP) and one half of all new investments in the 11th plan were in infrastructure. </a:t>
            </a:r>
          </a:p>
          <a:p>
            <a:pPr algn="just">
              <a:spcAft>
                <a:spcPts val="0"/>
              </a:spcAft>
            </a:pPr>
            <a:r>
              <a:rPr lang="en-GB" dirty="0">
                <a:effectLst/>
                <a:latin typeface="Times New Roman" panose="02020603050405020304" pitchFamily="18" charset="0"/>
                <a:ea typeface="Calibri" panose="020F0502020204030204" pitchFamily="34" charset="0"/>
              </a:rPr>
              <a:t>The Planning Commission has estimated that a total investment of $450 Billion in infrastructure is required over the next 5 years to meet India’s infrastructure needs over 5 years The XII FYP has set targets for various infrastructure sectors.  </a:t>
            </a:r>
            <a:endParaRPr lang="en-US" sz="24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56004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ISSUES OF INFRASTRUCTURE DEVELOPMENT</a:t>
            </a:r>
            <a:br>
              <a:rPr lang="en-US" dirty="0"/>
            </a:br>
            <a:endParaRPr lang="en-US" dirty="0"/>
          </a:p>
        </p:txBody>
      </p:sp>
      <p:sp>
        <p:nvSpPr>
          <p:cNvPr id="3" name="Content Placeholder 2"/>
          <p:cNvSpPr>
            <a:spLocks noGrp="1"/>
          </p:cNvSpPr>
          <p:nvPr>
            <p:ph idx="1"/>
          </p:nvPr>
        </p:nvSpPr>
        <p:spPr/>
        <p:txBody>
          <a:bodyPr/>
          <a:lstStyle/>
          <a:p>
            <a:pPr marL="0" indent="0">
              <a:buNone/>
            </a:pPr>
            <a:r>
              <a:rPr lang="en-GB" b="1" dirty="0">
                <a:effectLst/>
                <a:latin typeface="Times New Roman" panose="02020603050405020304" pitchFamily="18" charset="0"/>
                <a:ea typeface="Calibri" panose="020F0502020204030204" pitchFamily="34" charset="0"/>
              </a:rPr>
              <a:t>Roads</a:t>
            </a:r>
          </a:p>
          <a:p>
            <a:r>
              <a:rPr lang="en-GB" dirty="0">
                <a:effectLst/>
                <a:latin typeface="Times New Roman" panose="02020603050405020304" pitchFamily="18" charset="0"/>
                <a:ea typeface="Calibri" panose="020F0502020204030204" pitchFamily="34" charset="0"/>
              </a:rPr>
              <a:t>In spite of the significant achievements made under Golden Quadrilateral Project, the subsequent phases of road development under NHDP suffered due to multitude of problems. </a:t>
            </a:r>
          </a:p>
          <a:p>
            <a:r>
              <a:rPr lang="en-GB" dirty="0">
                <a:effectLst/>
                <a:latin typeface="Times New Roman" panose="02020603050405020304" pitchFamily="18" charset="0"/>
                <a:ea typeface="Calibri" panose="020F0502020204030204" pitchFamily="34" charset="0"/>
              </a:rPr>
              <a:t>These range from funds crunch at NHAI to its supervision capabilities to the implementation hurdles due to various clearances required.</a:t>
            </a:r>
          </a:p>
          <a:p>
            <a:r>
              <a:rPr lang="en-GB" dirty="0">
                <a:effectLst/>
                <a:latin typeface="Times New Roman" panose="02020603050405020304" pitchFamily="18" charset="0"/>
                <a:ea typeface="Calibri" panose="020F0502020204030204" pitchFamily="34" charset="0"/>
              </a:rPr>
              <a:t>In fact, it even led to some of the leading private road developers who were awarded construction contracts, threatening to cancel concession contracts. </a:t>
            </a:r>
            <a:endParaRPr lang="en-US" dirty="0"/>
          </a:p>
        </p:txBody>
      </p:sp>
    </p:spTree>
    <p:extLst>
      <p:ext uri="{BB962C8B-B14F-4D97-AF65-F5344CB8AC3E}">
        <p14:creationId xmlns:p14="http://schemas.microsoft.com/office/powerpoint/2010/main" val="316305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latin typeface="Times New Roman" panose="02020603050405020304" pitchFamily="18" charset="0"/>
                <a:ea typeface="Calibri" panose="020F0502020204030204" pitchFamily="34" charset="0"/>
              </a:rPr>
              <a:t>Railways</a:t>
            </a:r>
            <a:endParaRPr lang="en-US" dirty="0"/>
          </a:p>
        </p:txBody>
      </p:sp>
      <p:sp>
        <p:nvSpPr>
          <p:cNvPr id="3" name="Content Placeholder 2"/>
          <p:cNvSpPr>
            <a:spLocks noGrp="1"/>
          </p:cNvSpPr>
          <p:nvPr>
            <p:ph idx="1"/>
          </p:nvPr>
        </p:nvSpPr>
        <p:spPr/>
        <p:txBody>
          <a:bodyPr>
            <a:normAutofit lnSpcReduction="10000"/>
          </a:bodyPr>
          <a:lstStyle/>
          <a:p>
            <a:r>
              <a:rPr lang="en-GB" dirty="0">
                <a:effectLst/>
                <a:latin typeface="Times New Roman" panose="02020603050405020304" pitchFamily="18" charset="0"/>
                <a:ea typeface="Calibri" panose="020F0502020204030204" pitchFamily="34" charset="0"/>
              </a:rPr>
              <a:t>For a long time after the revival of fortunes, Indian railways has been experiencing a stagnation in growth. </a:t>
            </a:r>
          </a:p>
          <a:p>
            <a:r>
              <a:rPr lang="en-GB" dirty="0">
                <a:effectLst/>
                <a:latin typeface="Times New Roman" panose="02020603050405020304" pitchFamily="18" charset="0"/>
                <a:ea typeface="Calibri" panose="020F0502020204030204" pitchFamily="34" charset="0"/>
              </a:rPr>
              <a:t>This situation is brought out by the railway ministers coming from the eastern part of the country doling out disproportionately large benefits to their states without any concern for or at the expense of other states, especially those in South. </a:t>
            </a:r>
          </a:p>
          <a:p>
            <a:r>
              <a:rPr lang="en-GB" dirty="0">
                <a:effectLst/>
                <a:latin typeface="Times New Roman" panose="02020603050405020304" pitchFamily="18" charset="0"/>
                <a:ea typeface="Calibri" panose="020F0502020204030204" pitchFamily="34" charset="0"/>
              </a:rPr>
              <a:t>Their populist measures ruined the finances of railways and made their operations one of the most unsafe in the world. </a:t>
            </a:r>
          </a:p>
          <a:p>
            <a:r>
              <a:rPr lang="en-GB" dirty="0">
                <a:effectLst/>
                <a:latin typeface="Times New Roman" panose="02020603050405020304" pitchFamily="18" charset="0"/>
                <a:ea typeface="Calibri" panose="020F0502020204030204" pitchFamily="34" charset="0"/>
              </a:rPr>
              <a:t>The railways have to fix up their finances with tariff rebalancing for correcting the imbalance of passenger and freight tariff as well as cross-subsidisation within passenger tariff between various classes. </a:t>
            </a:r>
            <a:endParaRPr lang="en-US" dirty="0"/>
          </a:p>
        </p:txBody>
      </p:sp>
    </p:spTree>
    <p:extLst>
      <p:ext uri="{BB962C8B-B14F-4D97-AF65-F5344CB8AC3E}">
        <p14:creationId xmlns:p14="http://schemas.microsoft.com/office/powerpoint/2010/main" val="132348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latin typeface="Times New Roman" panose="02020603050405020304" pitchFamily="18" charset="0"/>
                <a:ea typeface="Calibri" panose="020F0502020204030204" pitchFamily="34" charset="0"/>
              </a:rPr>
              <a:t>Airports</a:t>
            </a:r>
            <a:endParaRPr lang="en-US" dirty="0"/>
          </a:p>
        </p:txBody>
      </p:sp>
      <p:sp>
        <p:nvSpPr>
          <p:cNvPr id="3" name="Content Placeholder 2"/>
          <p:cNvSpPr>
            <a:spLocks noGrp="1"/>
          </p:cNvSpPr>
          <p:nvPr>
            <p:ph idx="1"/>
          </p:nvPr>
        </p:nvSpPr>
        <p:spPr/>
        <p:txBody>
          <a:bodyPr/>
          <a:lstStyle/>
          <a:p>
            <a:r>
              <a:rPr lang="en-GB" dirty="0">
                <a:effectLst/>
                <a:latin typeface="Times New Roman" panose="02020603050405020304" pitchFamily="18" charset="0"/>
                <a:ea typeface="Calibri" panose="020F0502020204030204" pitchFamily="34" charset="0"/>
              </a:rPr>
              <a:t>Although India has witnessed tremendous improvement in airline travel, there has not been an equivalent improvement in air traffic control services such ground facilities, cargo handling, commercial activities/ hub facilities. </a:t>
            </a:r>
          </a:p>
          <a:p>
            <a:r>
              <a:rPr lang="en-GB" dirty="0">
                <a:effectLst/>
                <a:latin typeface="Times New Roman" panose="02020603050405020304" pitchFamily="18" charset="0"/>
                <a:ea typeface="Calibri" panose="020F0502020204030204" pitchFamily="34" charset="0"/>
              </a:rPr>
              <a:t>There is also a need to modernize DGCA, which works on age old methods to make decisions and without any concern for airport security and passenger safety.</a:t>
            </a:r>
          </a:p>
          <a:p>
            <a:r>
              <a:rPr lang="en-GB" dirty="0">
                <a:effectLst/>
                <a:latin typeface="Times New Roman" panose="02020603050405020304" pitchFamily="18" charset="0"/>
                <a:ea typeface="Calibri" panose="020F0502020204030204" pitchFamily="34" charset="0"/>
              </a:rPr>
              <a:t>One major improvement could come from the private sector participation in airport infrastructure development and operations especially through PPPs. </a:t>
            </a:r>
            <a:endParaRPr lang="en-US" dirty="0"/>
          </a:p>
        </p:txBody>
      </p:sp>
    </p:spTree>
    <p:extLst>
      <p:ext uri="{BB962C8B-B14F-4D97-AF65-F5344CB8AC3E}">
        <p14:creationId xmlns:p14="http://schemas.microsoft.com/office/powerpoint/2010/main" val="152366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latin typeface="Times New Roman" panose="02020603050405020304" pitchFamily="18" charset="0"/>
                <a:ea typeface="Calibri" panose="020F0502020204030204" pitchFamily="34" charset="0"/>
              </a:rPr>
              <a:t>Seaports</a:t>
            </a:r>
            <a:endParaRPr lang="en-US" dirty="0"/>
          </a:p>
        </p:txBody>
      </p:sp>
      <p:sp>
        <p:nvSpPr>
          <p:cNvPr id="3" name="Content Placeholder 2"/>
          <p:cNvSpPr>
            <a:spLocks noGrp="1"/>
          </p:cNvSpPr>
          <p:nvPr>
            <p:ph idx="1"/>
          </p:nvPr>
        </p:nvSpPr>
        <p:spPr/>
        <p:txBody>
          <a:bodyPr/>
          <a:lstStyle/>
          <a:p>
            <a:r>
              <a:rPr lang="en-GB" dirty="0">
                <a:effectLst/>
                <a:latin typeface="Times New Roman" panose="02020603050405020304" pitchFamily="18" charset="0"/>
                <a:ea typeface="Calibri" panose="020F0502020204030204" pitchFamily="34" charset="0"/>
              </a:rPr>
              <a:t>The seaports sector held lot of promise and was most desired when India was to liberalise economy and open up trade and commerce. </a:t>
            </a:r>
          </a:p>
          <a:p>
            <a:r>
              <a:rPr lang="en-GB" dirty="0">
                <a:effectLst/>
                <a:latin typeface="Times New Roman" panose="02020603050405020304" pitchFamily="18" charset="0"/>
                <a:ea typeface="Calibri" panose="020F0502020204030204" pitchFamily="34" charset="0"/>
              </a:rPr>
              <a:t>However, there has been a concentration of traffic and freight in major ports and minor ports did not show any operational improvement. </a:t>
            </a:r>
          </a:p>
          <a:p>
            <a:r>
              <a:rPr lang="en-GB" dirty="0">
                <a:effectLst/>
                <a:latin typeface="Times New Roman" panose="02020603050405020304" pitchFamily="18" charset="0"/>
                <a:ea typeface="Calibri" panose="020F0502020204030204" pitchFamily="34" charset="0"/>
              </a:rPr>
              <a:t>One of the reasons cited is the predatory pricing of some large ports, which calls for regulatory mechanism for both operations and schedules as well as pricing and services.</a:t>
            </a:r>
          </a:p>
          <a:p>
            <a:r>
              <a:rPr lang="en-GB" dirty="0">
                <a:effectLst/>
                <a:latin typeface="Times New Roman" panose="02020603050405020304" pitchFamily="18" charset="0"/>
                <a:ea typeface="Calibri" panose="020F0502020204030204" pitchFamily="34" charset="0"/>
              </a:rPr>
              <a:t>A legal framework is yet to develop and there is an need to decongest major ports, which account for a majority of freight. </a:t>
            </a:r>
            <a:endParaRPr lang="en-US" dirty="0"/>
          </a:p>
        </p:txBody>
      </p:sp>
    </p:spTree>
    <p:extLst>
      <p:ext uri="{BB962C8B-B14F-4D97-AF65-F5344CB8AC3E}">
        <p14:creationId xmlns:p14="http://schemas.microsoft.com/office/powerpoint/2010/main" val="23204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b="1" dirty="0">
                <a:effectLst/>
                <a:latin typeface="Times New Roman" panose="02020603050405020304" pitchFamily="18" charset="0"/>
                <a:ea typeface="Calibri" panose="020F0502020204030204" pitchFamily="34" charset="0"/>
              </a:rPr>
              <a:t>Telecommunication </a:t>
            </a:r>
            <a:br>
              <a:rPr lang="en-US" sz="4000" dirty="0">
                <a:effectLst/>
                <a:latin typeface="Times New Roman" panose="02020603050405020304" pitchFamily="18" charset="0"/>
                <a:ea typeface="Calibri" panose="020F050202020403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r>
              <a:rPr lang="en-GB" dirty="0">
                <a:effectLst/>
                <a:latin typeface="Times New Roman" panose="02020603050405020304" pitchFamily="18" charset="0"/>
                <a:ea typeface="Calibri" panose="020F0502020204030204" pitchFamily="34" charset="0"/>
              </a:rPr>
              <a:t>Telecommunication witnessed significant changes in several segments but some issues still remain. </a:t>
            </a:r>
          </a:p>
          <a:p>
            <a:r>
              <a:rPr lang="en-GB" dirty="0">
                <a:effectLst/>
                <a:latin typeface="Times New Roman" panose="02020603050405020304" pitchFamily="18" charset="0"/>
                <a:ea typeface="Calibri" panose="020F0502020204030204" pitchFamily="34" charset="0"/>
              </a:rPr>
              <a:t>There is monopoly in wired-telephony with BSNL and MTNL as the players and oligopoly in wired loop link (WLL) telephony with few players like Tata and Reliance. </a:t>
            </a:r>
          </a:p>
          <a:p>
            <a:r>
              <a:rPr lang="en-GB" dirty="0">
                <a:effectLst/>
                <a:latin typeface="Times New Roman" panose="02020603050405020304" pitchFamily="18" charset="0"/>
                <a:ea typeface="Calibri" panose="020F0502020204030204" pitchFamily="34" charset="0"/>
              </a:rPr>
              <a:t>The open competition in mobile telephony is yet to benefit the rural masses in a significant manner. </a:t>
            </a:r>
          </a:p>
          <a:p>
            <a:r>
              <a:rPr lang="en-GB" dirty="0">
                <a:effectLst/>
                <a:latin typeface="Times New Roman" panose="02020603050405020304" pitchFamily="18" charset="0"/>
                <a:ea typeface="Calibri" panose="020F0502020204030204" pitchFamily="34" charset="0"/>
              </a:rPr>
              <a:t>The recently highlighted issues of corruption in 2G spectrum allocation and the problems of releasing available spectrum are acting as deterrents to further progress.</a:t>
            </a:r>
          </a:p>
          <a:p>
            <a:r>
              <a:rPr lang="en-GB" dirty="0"/>
              <a:t>This calls for addressing governance issues in spectrum allocation such as corruption, non-transparency, non-competitive allocation and rent seeking.  </a:t>
            </a:r>
            <a:endParaRPr lang="en-US" dirty="0"/>
          </a:p>
          <a:p>
            <a:endParaRPr lang="en-US" dirty="0"/>
          </a:p>
        </p:txBody>
      </p:sp>
    </p:spTree>
    <p:extLst>
      <p:ext uri="{BB962C8B-B14F-4D97-AF65-F5344CB8AC3E}">
        <p14:creationId xmlns:p14="http://schemas.microsoft.com/office/powerpoint/2010/main" val="238152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Urban Infrastructure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Urban infrastructure is a sector that suffered long time due to inadequate investments into and no availability of finance. </a:t>
            </a:r>
          </a:p>
          <a:p>
            <a:r>
              <a:rPr lang="en-GB" dirty="0">
                <a:latin typeface="Times New Roman" panose="02020603050405020304" pitchFamily="18" charset="0"/>
                <a:cs typeface="Times New Roman" panose="02020603050405020304" pitchFamily="18" charset="0"/>
              </a:rPr>
              <a:t>The poor orientation of ULGs on service provision on one hand and inadequate ‘own’ finance and inter-government grants on other hand made the services not at the level required.</a:t>
            </a:r>
          </a:p>
          <a:p>
            <a:r>
              <a:rPr lang="en-GB" dirty="0">
                <a:latin typeface="Times New Roman" panose="02020603050405020304" pitchFamily="18" charset="0"/>
                <a:cs typeface="Times New Roman" panose="02020603050405020304" pitchFamily="18" charset="0"/>
              </a:rPr>
              <a:t>The non-access to public/ market debt deepened it and poor levels of cost recovery (even O&amp;M) accentuated. </a:t>
            </a:r>
          </a:p>
          <a:p>
            <a:r>
              <a:rPr lang="en-GB" dirty="0">
                <a:latin typeface="Times New Roman" panose="02020603050405020304" pitchFamily="18" charset="0"/>
                <a:cs typeface="Times New Roman" panose="02020603050405020304" pitchFamily="18" charset="0"/>
              </a:rPr>
              <a:t>For a long time, inter-governmental nature of financing (in the system of public finance) urban infrastructure made the projects and funding to come with time lags resulting in cost escalation.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825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982</Words>
  <Application>Microsoft Office PowerPoint</Application>
  <PresentationFormat>Widescreen</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ENGINEERING LAW AND MANAGERIAL ECONOMICS FOR INFRASTRUCTURAL DEVELOPMENT IN NIGERIA: CHALLENGES AND WAY FORWARD </vt:lpstr>
      <vt:lpstr>SECTOR BACKLOGS </vt:lpstr>
      <vt:lpstr>SECTOR TARGETS </vt:lpstr>
      <vt:lpstr>ISSUES OF INFRASTRUCTURE DEVELOPMENT </vt:lpstr>
      <vt:lpstr>Railways</vt:lpstr>
      <vt:lpstr>Airports</vt:lpstr>
      <vt:lpstr>Seaports</vt:lpstr>
      <vt:lpstr>Telecommunication  </vt:lpstr>
      <vt:lpstr>Urban Infrastructure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 </dc:title>
  <dc:creator>KOGI</dc:creator>
  <cp:lastModifiedBy>jachimike008@gmail.com</cp:lastModifiedBy>
  <cp:revision>11</cp:revision>
  <dcterms:created xsi:type="dcterms:W3CDTF">2020-04-12T22:31:16Z</dcterms:created>
  <dcterms:modified xsi:type="dcterms:W3CDTF">2020-04-13T22:03:50Z</dcterms:modified>
</cp:coreProperties>
</file>