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26" r:id="rId3"/>
    <p:sldMasterId id="2147483738" r:id="rId4"/>
    <p:sldMasterId id="2147483755" r:id="rId5"/>
    <p:sldMasterId id="2147483773" r:id="rId6"/>
  </p:sld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3" autoAdjust="0"/>
    <p:restoredTop sz="94660"/>
  </p:normalViewPr>
  <p:slideViewPr>
    <p:cSldViewPr snapToGrid="0">
      <p:cViewPr>
        <p:scale>
          <a:sx n="50" d="100"/>
          <a:sy n="50" d="100"/>
        </p:scale>
        <p:origin x="1675"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53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5951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29244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25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22026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1704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766483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4855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53813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NG"/>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600710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68918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71871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31688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94065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073717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6913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0E108-8F67-418F-A7D8-CD43270ED772}" type="datetimeFigureOut">
              <a:rPr lang="en-NG" smtClean="0"/>
              <a:t>13/04/2020</a:t>
            </a:fld>
            <a:endParaRPr lang="en-NG"/>
          </a:p>
        </p:txBody>
      </p:sp>
      <p:sp>
        <p:nvSpPr>
          <p:cNvPr id="3" name="Footer Placeholder 2"/>
          <p:cNvSpPr>
            <a:spLocks noGrp="1"/>
          </p:cNvSpPr>
          <p:nvPr>
            <p:ph type="ftr" sz="quarter" idx="11"/>
          </p:nvPr>
        </p:nvSpPr>
        <p:spPr/>
        <p:txBody>
          <a:bodyPr/>
          <a:lstStyle/>
          <a:p>
            <a:endParaRPr lang="en-NG"/>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066203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31249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15600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001779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386005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98557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897093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594051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78926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a:xfrm>
            <a:off x="561111" y="6391838"/>
            <a:ext cx="3644282" cy="304801"/>
          </a:xfrm>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375402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197729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739881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a:xfrm>
            <a:off x="2416500" y="329307"/>
            <a:ext cx="4973915" cy="309201"/>
          </a:xfrm>
        </p:spPr>
        <p:txBody>
          <a:bodyPr/>
          <a:lstStyle/>
          <a:p>
            <a:endParaRPr lang="en-NG"/>
          </a:p>
        </p:txBody>
      </p:sp>
      <p:sp>
        <p:nvSpPr>
          <p:cNvPr id="6" name="Slide Number Placeholder 5"/>
          <p:cNvSpPr>
            <a:spLocks noGrp="1"/>
          </p:cNvSpPr>
          <p:nvPr>
            <p:ph type="sldNum" sz="quarter" idx="12"/>
          </p:nvPr>
        </p:nvSpPr>
        <p:spPr>
          <a:xfrm>
            <a:off x="1437664" y="798973"/>
            <a:ext cx="811019" cy="503578"/>
          </a:xfrm>
        </p:spPr>
        <p:txBody>
          <a:bodyPr/>
          <a:lstStyle/>
          <a:p>
            <a:fld id="{527505AD-FC1A-4F97-8665-E8E898C7651A}" type="slidenum">
              <a:rPr lang="en-NG" smtClean="0"/>
              <a:t>‹#›</a:t>
            </a:fld>
            <a:endParaRPr lang="en-NG"/>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5220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7331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7183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5611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896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179421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527505AD-FC1A-4F97-8665-E8E898C7651A}" type="slidenum">
              <a:rPr lang="en-NG" smtClean="0"/>
              <a:t>‹#›</a:t>
            </a:fld>
            <a:endParaRPr lang="en-NG"/>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8076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0E108-8F67-418F-A7D8-CD43270ED772}" type="datetimeFigureOut">
              <a:rPr lang="en-NG" smtClean="0"/>
              <a:t>13/04/2020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780441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4658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a:xfrm>
            <a:off x="1447382" y="318640"/>
            <a:ext cx="5541004" cy="320931"/>
          </a:xfrm>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1826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7818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8620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232219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698373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584269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95148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199381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512327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269204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0E108-8F67-418F-A7D8-CD43270ED772}" type="datetimeFigureOut">
              <a:rPr lang="en-NG" smtClean="0"/>
              <a:t>13/04/2020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652533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094951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397525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4804398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49184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601912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1374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50970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989202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6091316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13434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950077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382799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2499286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7073317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329801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3"/>
          <p:cNvSpPr>
            <a:spLocks noGrp="1"/>
          </p:cNvSpPr>
          <p:nvPr>
            <p:ph type="ftr" sz="quarter" idx="11"/>
          </p:nvPr>
        </p:nvSpPr>
        <p:spPr/>
        <p:txBody>
          <a:bodyPr/>
          <a:lstStyle/>
          <a:p>
            <a:endParaRPr lang="en-NG"/>
          </a:p>
        </p:txBody>
      </p:sp>
      <p:sp>
        <p:nvSpPr>
          <p:cNvPr id="6" name="Slide Number Placeholder 4"/>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04447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2"/>
          <p:cNvSpPr>
            <a:spLocks noGrp="1"/>
          </p:cNvSpPr>
          <p:nvPr>
            <p:ph type="ftr" sz="quarter" idx="11"/>
          </p:nvPr>
        </p:nvSpPr>
        <p:spPr/>
        <p:txBody>
          <a:bodyPr/>
          <a:lstStyle/>
          <a:p>
            <a:endParaRPr lang="en-NG"/>
          </a:p>
        </p:txBody>
      </p:sp>
      <p:sp>
        <p:nvSpPr>
          <p:cNvPr id="6" name="Slide Number Placeholder 3"/>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980582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5"/>
          <p:cNvSpPr>
            <a:spLocks noGrp="1"/>
          </p:cNvSpPr>
          <p:nvPr>
            <p:ph type="ftr" sz="quarter" idx="11"/>
          </p:nvPr>
        </p:nvSpPr>
        <p:spPr/>
        <p:txBody>
          <a:bodyPr/>
          <a:lstStyle/>
          <a:p>
            <a:endParaRPr lang="en-NG"/>
          </a:p>
        </p:txBody>
      </p:sp>
      <p:sp>
        <p:nvSpPr>
          <p:cNvPr id="6"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7667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0E108-8F67-418F-A7D8-CD43270ED772}" type="datetimeFigureOut">
              <a:rPr lang="en-NG" smtClean="0"/>
              <a:t>13/04/2020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526288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577223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696838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0255856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3425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672301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4394418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852835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975703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131220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20945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635300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004344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2682809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183191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0E108-8F67-418F-A7D8-CD43270ED772}"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9412395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3"/>
          <p:cNvSpPr>
            <a:spLocks noGrp="1"/>
          </p:cNvSpPr>
          <p:nvPr>
            <p:ph type="ftr" sz="quarter" idx="11"/>
          </p:nvPr>
        </p:nvSpPr>
        <p:spPr/>
        <p:txBody>
          <a:bodyPr/>
          <a:lstStyle/>
          <a:p>
            <a:endParaRPr lang="en-NG"/>
          </a:p>
        </p:txBody>
      </p:sp>
      <p:sp>
        <p:nvSpPr>
          <p:cNvPr id="6" name="Slide Number Placeholder 4"/>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4812644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2"/>
          <p:cNvSpPr>
            <a:spLocks noGrp="1"/>
          </p:cNvSpPr>
          <p:nvPr>
            <p:ph type="ftr" sz="quarter" idx="11"/>
          </p:nvPr>
        </p:nvSpPr>
        <p:spPr/>
        <p:txBody>
          <a:bodyPr/>
          <a:lstStyle/>
          <a:p>
            <a:endParaRPr lang="en-NG"/>
          </a:p>
        </p:txBody>
      </p:sp>
      <p:sp>
        <p:nvSpPr>
          <p:cNvPr id="6" name="Slide Number Placeholder 3"/>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73401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5"/>
          <p:cNvSpPr>
            <a:spLocks noGrp="1"/>
          </p:cNvSpPr>
          <p:nvPr>
            <p:ph type="ftr" sz="quarter" idx="11"/>
          </p:nvPr>
        </p:nvSpPr>
        <p:spPr/>
        <p:txBody>
          <a:bodyPr/>
          <a:lstStyle/>
          <a:p>
            <a:endParaRPr lang="en-NG"/>
          </a:p>
        </p:txBody>
      </p:sp>
      <p:sp>
        <p:nvSpPr>
          <p:cNvPr id="6"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6268627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50884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637132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35877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0E108-8F67-418F-A7D8-CD43270ED772}"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253201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37131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1069694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3066508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4"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27787452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529201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0E108-8F67-418F-A7D8-CD43270ED772}"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7505AD-FC1A-4F97-8665-E8E898C7651A}" type="slidenum">
              <a:rPr lang="en-NG" smtClean="0"/>
              <a:t>‹#›</a:t>
            </a:fld>
            <a:endParaRPr lang="en-NG"/>
          </a:p>
        </p:txBody>
      </p:sp>
    </p:spTree>
    <p:extLst>
      <p:ext uri="{BB962C8B-B14F-4D97-AF65-F5344CB8AC3E}">
        <p14:creationId xmlns:p14="http://schemas.microsoft.com/office/powerpoint/2010/main" val="423758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21" Type="http://schemas.openxmlformats.org/officeDocument/2006/relationships/image" Target="../media/image5.png"/><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4.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21" Type="http://schemas.openxmlformats.org/officeDocument/2006/relationships/image" Target="../media/image5.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4.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NG"/>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27505AD-FC1A-4F97-8665-E8E898C7651A}" type="slidenum">
              <a:rPr lang="en-NG" smtClean="0"/>
              <a:t>‹#›</a:t>
            </a:fld>
            <a:endParaRPr lang="en-NG"/>
          </a:p>
        </p:txBody>
      </p:sp>
    </p:spTree>
    <p:extLst>
      <p:ext uri="{BB962C8B-B14F-4D97-AF65-F5344CB8AC3E}">
        <p14:creationId xmlns:p14="http://schemas.microsoft.com/office/powerpoint/2010/main" val="18313629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NG"/>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27505AD-FC1A-4F97-8665-E8E898C7651A}" type="slidenum">
              <a:rPr lang="en-NG" smtClean="0"/>
              <a:t>‹#›</a:t>
            </a:fld>
            <a:endParaRPr lang="en-NG"/>
          </a:p>
        </p:txBody>
      </p:sp>
    </p:spTree>
    <p:extLst>
      <p:ext uri="{BB962C8B-B14F-4D97-AF65-F5344CB8AC3E}">
        <p14:creationId xmlns:p14="http://schemas.microsoft.com/office/powerpoint/2010/main" val="26009051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27505AD-FC1A-4F97-8665-E8E898C7651A}" type="slidenum">
              <a:rPr lang="en-NG" smtClean="0"/>
              <a:t>‹#›</a:t>
            </a:fld>
            <a:endParaRPr lang="en-NG"/>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4437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7505AD-FC1A-4F97-8665-E8E898C7651A}" type="slidenum">
              <a:rPr lang="en-NG" smtClean="0"/>
              <a:t>‹#›</a:t>
            </a:fld>
            <a:endParaRPr lang="en-NG"/>
          </a:p>
        </p:txBody>
      </p:sp>
    </p:spTree>
    <p:extLst>
      <p:ext uri="{BB962C8B-B14F-4D97-AF65-F5344CB8AC3E}">
        <p14:creationId xmlns:p14="http://schemas.microsoft.com/office/powerpoint/2010/main" val="11057038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7505AD-FC1A-4F97-8665-E8E898C7651A}" type="slidenum">
              <a:rPr lang="en-NG" smtClean="0"/>
              <a:t>‹#›</a:t>
            </a:fld>
            <a:endParaRPr lang="en-NG"/>
          </a:p>
        </p:txBody>
      </p:sp>
    </p:spTree>
    <p:extLst>
      <p:ext uri="{BB962C8B-B14F-4D97-AF65-F5344CB8AC3E}">
        <p14:creationId xmlns:p14="http://schemas.microsoft.com/office/powerpoint/2010/main" val="2527454519"/>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A0E108-8F67-418F-A7D8-CD43270ED772}" type="datetimeFigureOut">
              <a:rPr lang="en-NG" smtClean="0"/>
              <a:t>13/04/2020</a:t>
            </a:fld>
            <a:endParaRPr lang="en-N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7505AD-FC1A-4F97-8665-E8E898C7651A}" type="slidenum">
              <a:rPr lang="en-NG" smtClean="0"/>
              <a:t>‹#›</a:t>
            </a:fld>
            <a:endParaRPr lang="en-NG"/>
          </a:p>
        </p:txBody>
      </p:sp>
    </p:spTree>
    <p:extLst>
      <p:ext uri="{BB962C8B-B14F-4D97-AF65-F5344CB8AC3E}">
        <p14:creationId xmlns:p14="http://schemas.microsoft.com/office/powerpoint/2010/main" val="3630665516"/>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1366C79-83F7-46C6-985D-3CA89C7C70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pic>
        <p:nvPicPr>
          <p:cNvPr id="3073" name="Picture 1">
            <a:extLst>
              <a:ext uri="{FF2B5EF4-FFF2-40B4-BE49-F238E27FC236}">
                <a16:creationId xmlns:a16="http://schemas.microsoft.com/office/drawing/2014/main" id="{77AD4807-4DB3-441C-8DC3-9593FE74D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826" y="150813"/>
            <a:ext cx="1644650" cy="1758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DD0179B-A0F6-4B0A-9263-88696D64A73D}"/>
              </a:ext>
            </a:extLst>
          </p:cNvPr>
          <p:cNvSpPr>
            <a:spLocks noChangeArrowheads="1"/>
          </p:cNvSpPr>
          <p:nvPr/>
        </p:nvSpPr>
        <p:spPr bwMode="auto">
          <a:xfrm>
            <a:off x="476250" y="1966539"/>
            <a:ext cx="112014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TECHNICAL REPORT</a:t>
            </a: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DESIGN OF INNOVATIVE AND AUTOMATED RESPIRATORY BUILDINGS FOR PATIENTS AND HEALTH WORKERS AGAINST CORONAVIRUS DISEASE OUTBREAK</a:t>
            </a: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PREPARED BY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ORILADE EMMANUEL OLUWATOMISIN</a:t>
            </a: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17/ENG05/037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SUBMITTED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COLLEGE OF ENGINEERING</a:t>
            </a: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AFE BABALOLA UNIVERSITY, ADO-EKITI, EKITI STATE, NIGERIA.</a:t>
            </a: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PARTIAL FULFILMENT OF REQUIREMENTS FOR THE AWARD OF BACHELOR OF ENGINEERING (B.ENG) DEGREE IN MECHATRONICS ENGINEERING.</a:t>
            </a:r>
            <a:endParaRPr kumimoji="0" lang="en-GB" altLang="en-NG"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NG"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APRIL, 2019.</a:t>
            </a:r>
            <a:endParaRPr kumimoji="0" lang="en-GB" altLang="en-NG"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533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B8C50C-6FB1-4F00-B66B-1B10F1C19340}"/>
              </a:ext>
            </a:extLst>
          </p:cNvPr>
          <p:cNvSpPr/>
          <p:nvPr/>
        </p:nvSpPr>
        <p:spPr>
          <a:xfrm>
            <a:off x="350520" y="1079411"/>
            <a:ext cx="9997440" cy="5006499"/>
          </a:xfrm>
          <a:prstGeom prst="rect">
            <a:avLst/>
          </a:prstGeom>
        </p:spPr>
        <p:txBody>
          <a:bodyPr wrap="square">
            <a:spAutoFit/>
          </a:bodyPr>
          <a:lstStyle/>
          <a:p>
            <a:pPr>
              <a:lnSpc>
                <a:spcPct val="115000"/>
              </a:lnSpc>
              <a:spcBef>
                <a:spcPts val="200"/>
              </a:spcBef>
              <a:spcAft>
                <a:spcPts val="0"/>
              </a:spcAft>
            </a:pPr>
            <a:r>
              <a:rPr lang="en-GB" sz="3600" b="1" dirty="0">
                <a:solidFill>
                  <a:srgbClr val="000000"/>
                </a:solidFill>
                <a:effectLst/>
                <a:ea typeface="Times New Roman" panose="02020603050405020304" pitchFamily="18" charset="0"/>
                <a:cs typeface="Times New Roman" panose="02020603050405020304" pitchFamily="18" charset="0"/>
              </a:rPr>
              <a:t>What are the new features of this design that makes it special?</a:t>
            </a:r>
            <a:endParaRPr lang="en-NG" sz="2400" b="1" dirty="0">
              <a:solidFill>
                <a:srgbClr val="000000"/>
              </a:solidFill>
              <a:effectLst/>
              <a:ea typeface="Times New Roman" panose="02020603050405020304" pitchFamily="18" charset="0"/>
              <a:cs typeface="Times New Roman" panose="02020603050405020304" pitchFamily="18" charset="0"/>
            </a:endParaRPr>
          </a:p>
          <a:p>
            <a:pPr>
              <a:lnSpc>
                <a:spcPct val="115000"/>
              </a:lnSpc>
              <a:spcAft>
                <a:spcPts val="1000"/>
              </a:spcAft>
            </a:pPr>
            <a:r>
              <a:rPr lang="en-GB" sz="2800" dirty="0">
                <a:ea typeface="Calibri" panose="020F0502020204030204" pitchFamily="34" charset="0"/>
                <a:cs typeface="Times New Roman" panose="02020603050405020304" pitchFamily="18" charset="0"/>
              </a:rPr>
              <a:t> </a:t>
            </a:r>
            <a:endParaRPr lang="en-NG" sz="2000" dirty="0">
              <a:effectLst/>
              <a:ea typeface="Calibri" panose="020F0502020204030204" pitchFamily="34" charset="0"/>
              <a:cs typeface="Times New Roman" panose="02020603050405020304" pitchFamily="18" charset="0"/>
            </a:endParaRPr>
          </a:p>
          <a:p>
            <a:r>
              <a:rPr lang="en-GB" sz="2800" b="1" dirty="0">
                <a:ea typeface="Calibri" panose="020F0502020204030204" pitchFamily="34" charset="0"/>
              </a:rPr>
              <a:t>Unlike other designs, this new design will be integrated into the structure of the hospital buildings. It will be done in such a way that the ventilators hose will be at several outlets of the Intensive Care Units (ICU’S) walls, and it can be connected to the patient in need. This will eradicate the need for many ventilators because the design will be like a very big ventilator, serving multiple patients.</a:t>
            </a:r>
            <a:endParaRPr lang="en-NG" sz="2800" dirty="0"/>
          </a:p>
        </p:txBody>
      </p:sp>
    </p:spTree>
    <p:extLst>
      <p:ext uri="{BB962C8B-B14F-4D97-AF65-F5344CB8AC3E}">
        <p14:creationId xmlns:p14="http://schemas.microsoft.com/office/powerpoint/2010/main" val="262980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EABA6-9CB8-4273-9EF3-7F343DFF142F}"/>
              </a:ext>
            </a:extLst>
          </p:cNvPr>
          <p:cNvSpPr/>
          <p:nvPr/>
        </p:nvSpPr>
        <p:spPr>
          <a:xfrm>
            <a:off x="350520" y="1324313"/>
            <a:ext cx="10591800" cy="4991879"/>
          </a:xfrm>
          <a:prstGeom prst="rect">
            <a:avLst/>
          </a:prstGeom>
        </p:spPr>
        <p:txBody>
          <a:bodyPr wrap="square">
            <a:spAutoFit/>
          </a:bodyPr>
          <a:lstStyle/>
          <a:p>
            <a:pPr algn="ctr">
              <a:lnSpc>
                <a:spcPct val="115000"/>
              </a:lnSpc>
              <a:spcBef>
                <a:spcPts val="200"/>
              </a:spcBef>
              <a:spcAft>
                <a:spcPts val="0"/>
              </a:spcAft>
            </a:pPr>
            <a:r>
              <a:rPr lang="en-GB" sz="2800" b="1" dirty="0">
                <a:effectLst/>
                <a:latin typeface="Calibri Light" panose="020F0302020204030204" pitchFamily="34" charset="0"/>
                <a:ea typeface="Times New Roman" panose="02020603050405020304" pitchFamily="18" charset="0"/>
                <a:cs typeface="Times New Roman" panose="02020603050405020304" pitchFamily="18" charset="0"/>
              </a:rPr>
              <a:t>CONCLUSION</a:t>
            </a:r>
            <a:endParaRPr lang="en-NG" sz="2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a:lnSpc>
                <a:spcPct val="150000"/>
              </a:lnSpc>
              <a:spcAft>
                <a:spcPts val="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In concluding this report, I will like to discuss possible challenges that might be encountered in the process of carrying out this project.</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0"/>
              </a:spcAft>
            </a:pPr>
            <a:r>
              <a:rPr lang="en-GB"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Some of these possible challenges that might be encountered include;</a:t>
            </a:r>
            <a:endParaRPr lang="en-NG" sz="20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mj-lt"/>
              <a:buAutoNum type="romanLcPeriod"/>
            </a:pPr>
            <a:r>
              <a:rPr lang="en-GB" sz="2000" dirty="0">
                <a:latin typeface="Times New Roman" panose="02020603050405020304" pitchFamily="18" charset="0"/>
                <a:ea typeface="Calibri" panose="020F0502020204030204" pitchFamily="34" charset="0"/>
                <a:cs typeface="Times New Roman" panose="02020603050405020304" pitchFamily="18" charset="0"/>
              </a:rPr>
              <a:t>Lack of funds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000" dirty="0">
                <a:latin typeface="Times New Roman" panose="02020603050405020304" pitchFamily="18" charset="0"/>
                <a:ea typeface="Calibri" panose="020F0502020204030204" pitchFamily="34" charset="0"/>
                <a:cs typeface="Times New Roman" panose="02020603050405020304" pitchFamily="18" charset="0"/>
              </a:rPr>
              <a:t>Unavailability of resources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000" dirty="0">
                <a:latin typeface="Times New Roman" panose="02020603050405020304" pitchFamily="18" charset="0"/>
                <a:ea typeface="Calibri" panose="020F0502020204030204" pitchFamily="34" charset="0"/>
                <a:cs typeface="Times New Roman" panose="02020603050405020304" pitchFamily="18" charset="0"/>
              </a:rPr>
              <a:t>Shortage of manpower to carry out this project</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000" dirty="0">
                <a:latin typeface="Times New Roman" panose="02020603050405020304" pitchFamily="18" charset="0"/>
                <a:ea typeface="Calibri" panose="020F0502020204030204" pitchFamily="34" charset="0"/>
                <a:cs typeface="Times New Roman" panose="02020603050405020304" pitchFamily="18" charset="0"/>
              </a:rPr>
              <a:t>Unconducive working environment</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000" dirty="0">
                <a:latin typeface="Times New Roman" panose="02020603050405020304" pitchFamily="18" charset="0"/>
                <a:ea typeface="Calibri" panose="020F0502020204030204" pitchFamily="34" charset="0"/>
                <a:cs typeface="Times New Roman" panose="02020603050405020304" pitchFamily="18" charset="0"/>
              </a:rPr>
              <a:t>Faulty working </a:t>
            </a:r>
            <a:r>
              <a:rPr lang="en-GB" sz="2000" dirty="0" err="1">
                <a:latin typeface="Times New Roman" panose="02020603050405020304" pitchFamily="18" charset="0"/>
                <a:ea typeface="Calibri" panose="020F0502020204030204" pitchFamily="34" charset="0"/>
                <a:cs typeface="Times New Roman" panose="02020603050405020304" pitchFamily="18" charset="0"/>
              </a:rPr>
              <a:t>equipments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25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9F40E-5973-4FA8-A601-B4BBD6999D8E}"/>
              </a:ext>
            </a:extLst>
          </p:cNvPr>
          <p:cNvSpPr/>
          <p:nvPr/>
        </p:nvSpPr>
        <p:spPr>
          <a:xfrm>
            <a:off x="1135380" y="1800657"/>
            <a:ext cx="9258300" cy="2673874"/>
          </a:xfrm>
          <a:prstGeom prst="rect">
            <a:avLst/>
          </a:prstGeom>
        </p:spPr>
        <p:txBody>
          <a:bodyPr wrap="square">
            <a:spAutoFit/>
          </a:bodyPr>
          <a:lstStyle/>
          <a:p>
            <a:pPr>
              <a:lnSpc>
                <a:spcPct val="115000"/>
              </a:lnSpc>
              <a:spcBef>
                <a:spcPts val="200"/>
              </a:spcBef>
              <a:spcAft>
                <a:spcPts val="0"/>
              </a:spcAft>
            </a:pPr>
            <a:r>
              <a:rPr lang="en-GB"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Some recommended solutions to help curb these challenges include;</a:t>
            </a:r>
            <a:endParaRPr lang="en-NG" sz="24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Sponsorship and support from the school and the government</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Encouraging students to signup and participate in projects like this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Provision of conducive working environments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romanLcPeriod"/>
            </a:pPr>
            <a:r>
              <a:rPr lang="en-GB" sz="2400" dirty="0">
                <a:latin typeface="Times New Roman" panose="02020603050405020304" pitchFamily="18" charset="0"/>
                <a:ea typeface="Calibri" panose="020F0502020204030204" pitchFamily="34" charset="0"/>
                <a:cs typeface="Times New Roman" panose="02020603050405020304" pitchFamily="18" charset="0"/>
              </a:rPr>
              <a:t>Assistance / contribution from staff</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08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7E310-253B-4521-B728-04BAE233D874}"/>
              </a:ext>
            </a:extLst>
          </p:cNvPr>
          <p:cNvSpPr/>
          <p:nvPr/>
        </p:nvSpPr>
        <p:spPr>
          <a:xfrm>
            <a:off x="807720" y="289560"/>
            <a:ext cx="10561320" cy="5840189"/>
          </a:xfrm>
          <a:prstGeom prst="rect">
            <a:avLst/>
          </a:prstGeom>
        </p:spPr>
        <p:txBody>
          <a:bodyPr wrap="square">
            <a:spAutoFit/>
          </a:bodyPr>
          <a:lstStyle/>
          <a:p>
            <a:pPr>
              <a:lnSpc>
                <a:spcPct val="150000"/>
              </a:lnSpc>
              <a:spcAft>
                <a:spcPts val="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In this closing remark, I would love to thank the management and staff of this college for their relentless effort in ensuring that we are the best amongst our peers. I also want to appeal to the college authorities to make group projects like this compulsory for every department at the end of every academic session. It will boost our academic performance in both theory and practical aspects.</a:t>
            </a:r>
          </a:p>
          <a:p>
            <a:pPr>
              <a:lnSpc>
                <a:spcPct val="150000"/>
              </a:lnSpc>
              <a:spcAft>
                <a:spcPts val="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It will also equip us with a lot of skills and as such, we would be able to give a lot back to our community, society, the country and the world at large. </a:t>
            </a:r>
            <a:endParaRPr lang="en-NG"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57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0E97DE-CE34-49A3-8694-320695AE7AC3}"/>
              </a:ext>
            </a:extLst>
          </p:cNvPr>
          <p:cNvSpPr/>
          <p:nvPr/>
        </p:nvSpPr>
        <p:spPr>
          <a:xfrm>
            <a:off x="2248722" y="2649844"/>
            <a:ext cx="6902082" cy="1558312"/>
          </a:xfrm>
          <a:prstGeom prst="rect">
            <a:avLst/>
          </a:prstGeom>
        </p:spPr>
        <p:txBody>
          <a:bodyPr wrap="none">
            <a:spAutoFit/>
          </a:bodyPr>
          <a:lstStyle/>
          <a:p>
            <a:pPr algn="ctr">
              <a:lnSpc>
                <a:spcPct val="115000"/>
              </a:lnSpc>
              <a:spcAft>
                <a:spcPts val="1000"/>
              </a:spcAft>
            </a:pPr>
            <a:r>
              <a:rPr lang="en-GB" sz="8800" b="1" dirty="0">
                <a:latin typeface="Calibri" panose="020F0502020204030204" pitchFamily="34" charset="0"/>
                <a:ea typeface="Calibri" panose="020F0502020204030204" pitchFamily="34" charset="0"/>
                <a:cs typeface="Times New Roman" panose="02020603050405020304" pitchFamily="18" charset="0"/>
              </a:rPr>
              <a:t>THANK YOU!!!</a:t>
            </a:r>
            <a:endParaRPr lang="en-NG"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41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D798A-EB5B-42F0-9C79-982DDE940C22}"/>
              </a:ext>
            </a:extLst>
          </p:cNvPr>
          <p:cNvSpPr/>
          <p:nvPr/>
        </p:nvSpPr>
        <p:spPr>
          <a:xfrm>
            <a:off x="733425" y="1419892"/>
            <a:ext cx="10544175" cy="4387548"/>
          </a:xfrm>
          <a:prstGeom prst="rect">
            <a:avLst/>
          </a:prstGeom>
        </p:spPr>
        <p:txBody>
          <a:bodyPr wrap="square">
            <a:spAutoFit/>
          </a:bodyPr>
          <a:lstStyle/>
          <a:p>
            <a:pPr algn="ctr">
              <a:lnSpc>
                <a:spcPct val="150000"/>
              </a:lnSpc>
              <a:spcBef>
                <a:spcPts val="200"/>
              </a:spcBef>
              <a:spcAft>
                <a:spcPts val="0"/>
              </a:spcAft>
            </a:pPr>
            <a:r>
              <a:rPr lang="en-GB" sz="2800" b="1" dirty="0">
                <a:effectLst/>
                <a:latin typeface="Calibri Light" panose="020F0302020204030204" pitchFamily="34" charset="0"/>
                <a:ea typeface="Times New Roman" panose="02020603050405020304" pitchFamily="18" charset="0"/>
                <a:cs typeface="Times New Roman" panose="02020603050405020304" pitchFamily="18" charset="0"/>
              </a:rPr>
              <a:t>INTRODUCTION</a:t>
            </a:r>
            <a:endParaRPr lang="en-NG" sz="20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There are a lot of diseases, illnesses and other conditions that can lead to severe respiratory complications. Some of these include; Asthma, Chronic Bronchitis, Emphysema, Drowning, Obstruction in the trachea, Weakness of breathing muscles, Damage to the bones and tissues of the chest, Lung cancer, Pleural Effusion, and the resent global viral outbreak Coronavirus (Covid-19).</a:t>
            </a:r>
          </a:p>
          <a:p>
            <a:pPr algn="just">
              <a:lnSpc>
                <a:spcPct val="150000"/>
              </a:lnSpc>
              <a:spcAft>
                <a:spcPts val="0"/>
              </a:spcAft>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As a result of these respiratory complications, patients would have difficulty breathing and as such, they are hooked up to mechanical/electromechanical devices known as ventilators, which are to aid their respiration.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In order to proceed with the design of these respiratory buildings, we need to know how the process of respiration takes place and to do this, we need to firstly understand the concept of respiration.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90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AB21E-1213-49B9-B866-DD956E7C7519}"/>
              </a:ext>
            </a:extLst>
          </p:cNvPr>
          <p:cNvSpPr/>
          <p:nvPr/>
        </p:nvSpPr>
        <p:spPr>
          <a:xfrm>
            <a:off x="533400" y="1687069"/>
            <a:ext cx="11551920" cy="3002553"/>
          </a:xfrm>
          <a:prstGeom prst="rect">
            <a:avLst/>
          </a:prstGeom>
        </p:spPr>
        <p:txBody>
          <a:bodyPr wrap="square">
            <a:spAutoFit/>
          </a:bodyPr>
          <a:lstStyle/>
          <a:p>
            <a:pPr algn="ctr">
              <a:lnSpc>
                <a:spcPct val="150000"/>
              </a:lnSpc>
              <a:spcBef>
                <a:spcPts val="200"/>
              </a:spcBef>
              <a:spcAft>
                <a:spcPts val="0"/>
              </a:spcAft>
            </a:pPr>
            <a:r>
              <a:rPr lang="en-GB"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WHAT IS RESPIRATION AND HOW DOES IT WORK?</a:t>
            </a:r>
            <a:endParaRPr lang="en-NG"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When we hear the word </a:t>
            </a:r>
            <a:r>
              <a:rPr lang="en-GB" i="1" dirty="0">
                <a:latin typeface="Times New Roman" panose="02020603050405020304" pitchFamily="18" charset="0"/>
                <a:ea typeface="Calibri" panose="020F0502020204030204" pitchFamily="34" charset="0"/>
                <a:cs typeface="Times New Roman" panose="02020603050405020304" pitchFamily="18" charset="0"/>
              </a:rPr>
              <a:t>'respire',</a:t>
            </a:r>
            <a:r>
              <a:rPr lang="en-GB" dirty="0">
                <a:latin typeface="Times New Roman" panose="02020603050405020304" pitchFamily="18" charset="0"/>
                <a:ea typeface="Calibri" panose="020F0502020204030204" pitchFamily="34" charset="0"/>
                <a:cs typeface="Times New Roman" panose="02020603050405020304" pitchFamily="18" charset="0"/>
              </a:rPr>
              <a:t> we probably think of breathing. When you breathe, you are taking in oxygen with each inhale and releasing carbon dioxide with each exhale. This gas exchange is important for respiration, but while breathing is a physical process, respiration can be thought of as more of a chemical process. Respiration refers to the utilization of oxygen and removal of carbon dioxide by the body as a whole, or by individual cells in cellular respiration.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i="1" dirty="0">
                <a:latin typeface="Times New Roman" panose="02020603050405020304" pitchFamily="18" charset="0"/>
                <a:ea typeface="Calibri" panose="020F0502020204030204" pitchFamily="34" charset="0"/>
                <a:cs typeface="Times New Roman" panose="02020603050405020304" pitchFamily="18" charset="0"/>
              </a:rPr>
              <a:t>Lack or shortage of oxygen, can result in damage of vital organs including the heart and brain.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In general, respiration entails two basic processes, namely; Inhalation and Exhalation.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26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B8E62-107F-4960-B34A-894A356412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55520" y="914400"/>
            <a:ext cx="8625840" cy="4541520"/>
          </a:xfrm>
          <a:prstGeom prst="rect">
            <a:avLst/>
          </a:prstGeom>
          <a:noFill/>
          <a:ln>
            <a:noFill/>
          </a:ln>
        </p:spPr>
      </p:pic>
      <p:sp>
        <p:nvSpPr>
          <p:cNvPr id="3" name="Rectangle 2">
            <a:extLst>
              <a:ext uri="{FF2B5EF4-FFF2-40B4-BE49-F238E27FC236}">
                <a16:creationId xmlns:a16="http://schemas.microsoft.com/office/drawing/2014/main" id="{E24B1502-EFC6-4935-B2FB-504298DAFCCF}"/>
              </a:ext>
            </a:extLst>
          </p:cNvPr>
          <p:cNvSpPr/>
          <p:nvPr/>
        </p:nvSpPr>
        <p:spPr>
          <a:xfrm>
            <a:off x="3773306" y="5728454"/>
            <a:ext cx="5224507" cy="369332"/>
          </a:xfrm>
          <a:prstGeom prst="rect">
            <a:avLst/>
          </a:prstGeom>
        </p:spPr>
        <p:txBody>
          <a:bodyPr wrap="none">
            <a:spAutoFit/>
          </a:bodyPr>
          <a:lstStyle/>
          <a:p>
            <a:r>
              <a:rPr lang="en-GB" b="1" dirty="0">
                <a:latin typeface="Times New Roman" panose="02020603050405020304" pitchFamily="18" charset="0"/>
                <a:ea typeface="Calibri" panose="020F0502020204030204" pitchFamily="34" charset="0"/>
              </a:rPr>
              <a:t>Fig 1.1: Diagram of the human Respiratory System</a:t>
            </a:r>
            <a:endParaRPr lang="en-NG" dirty="0"/>
          </a:p>
        </p:txBody>
      </p:sp>
    </p:spTree>
    <p:extLst>
      <p:ext uri="{BB962C8B-B14F-4D97-AF65-F5344CB8AC3E}">
        <p14:creationId xmlns:p14="http://schemas.microsoft.com/office/powerpoint/2010/main" val="254994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09663-4DBB-48ED-94B9-9E4454B5E0AB}"/>
              </a:ext>
            </a:extLst>
          </p:cNvPr>
          <p:cNvSpPr/>
          <p:nvPr/>
        </p:nvSpPr>
        <p:spPr>
          <a:xfrm>
            <a:off x="1143000" y="1879543"/>
            <a:ext cx="10713720" cy="3956852"/>
          </a:xfrm>
          <a:prstGeom prst="rect">
            <a:avLst/>
          </a:prstGeom>
        </p:spPr>
        <p:txBody>
          <a:bodyPr wrap="square">
            <a:spAutoFit/>
          </a:bodyPr>
          <a:lstStyle/>
          <a:p>
            <a:pPr algn="ctr">
              <a:lnSpc>
                <a:spcPct val="150000"/>
              </a:lnSpc>
              <a:spcBef>
                <a:spcPts val="200"/>
              </a:spcBef>
              <a:spcAft>
                <a:spcPts val="0"/>
              </a:spcAft>
            </a:pPr>
            <a:r>
              <a:rPr lang="en-GB"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 OF THE AUTOMATED RESPIRATORY BUILDINGS</a:t>
            </a:r>
            <a:endParaRPr lang="en-NG" sz="20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Before, discussing on the designing of the respiratory buildings, we are to understand firstly the purpose of these systems.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2000" dirty="0">
                <a:latin typeface="Times New Roman" panose="02020603050405020304" pitchFamily="18" charset="0"/>
                <a:ea typeface="Calibri" panose="020F0502020204030204" pitchFamily="34" charset="0"/>
                <a:cs typeface="Times New Roman" panose="02020603050405020304" pitchFamily="18" charset="0"/>
              </a:rPr>
              <a:t>The main aim of the respiratory building, is to aid the breathing in people who have illnesses or other conditions, which affect their respiration. These systems must have the ability to pump in oxygen, and remove carbon dioxide, and this process must be done with great precision and everything in the right proportion.</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78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A86FAA-A6E0-4062-86FE-6B80A6F82342}"/>
              </a:ext>
            </a:extLst>
          </p:cNvPr>
          <p:cNvSpPr/>
          <p:nvPr/>
        </p:nvSpPr>
        <p:spPr>
          <a:xfrm>
            <a:off x="1097280" y="1317290"/>
            <a:ext cx="10957560" cy="4249048"/>
          </a:xfrm>
          <a:prstGeom prst="rect">
            <a:avLst/>
          </a:prstGeom>
        </p:spPr>
        <p:txBody>
          <a:bodyPr wrap="square">
            <a:spAutoFit/>
          </a:bodyPr>
          <a:lstStyle/>
          <a:p>
            <a:pPr algn="ctr">
              <a:lnSpc>
                <a:spcPct val="150000"/>
              </a:lnSpc>
              <a:spcBef>
                <a:spcPts val="200"/>
              </a:spcBef>
              <a:spcAft>
                <a:spcPts val="0"/>
              </a:spcAft>
            </a:pPr>
            <a:r>
              <a:rPr lang="en-GB" sz="2000" b="1" dirty="0">
                <a:effectLst/>
                <a:latin typeface="Times New Roman" panose="02020603050405020304" pitchFamily="18" charset="0"/>
                <a:ea typeface="Times New Roman" panose="02020603050405020304" pitchFamily="18" charset="0"/>
                <a:cs typeface="Times New Roman" panose="02020603050405020304" pitchFamily="18" charset="0"/>
              </a:rPr>
              <a:t>CONSTRUCTION OF THE SYSTEM</a:t>
            </a:r>
            <a:endParaRPr lang="en-NG" sz="20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Now, let us go into the construction of this system. Let us note that this system is a prototype, and we would be improvising materials, which are not available.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Remote Control and/or Voltage Regulator:</a:t>
            </a:r>
            <a:r>
              <a:rPr lang="en-GB" dirty="0">
                <a:latin typeface="Times New Roman" panose="02020603050405020304" pitchFamily="18" charset="0"/>
                <a:ea typeface="Calibri" panose="020F0502020204030204" pitchFamily="34" charset="0"/>
                <a:cs typeface="Times New Roman" panose="02020603050405020304" pitchFamily="18" charset="0"/>
              </a:rPr>
              <a:t> The Respiratory system/ventilator will be controlled manually by a remote and a voltage controller switch. This remote will be used to control the rate at which the inhale and exhale valve transport oxygen and remove carbon dioxide from the body. It will also be used to control the displays on the breathing rate monitor. In an event where this remote has any fault, a manual voltage regulator, will be used to perform those functions.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55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25E35F-F280-4F32-B1BD-552A2E36DE3B}"/>
              </a:ext>
            </a:extLst>
          </p:cNvPr>
          <p:cNvSpPr/>
          <p:nvPr/>
        </p:nvSpPr>
        <p:spPr>
          <a:xfrm>
            <a:off x="701040" y="693090"/>
            <a:ext cx="9555480" cy="5019131"/>
          </a:xfrm>
          <a:prstGeom prst="rect">
            <a:avLst/>
          </a:prstGeom>
        </p:spPr>
        <p:txBody>
          <a:bodyPr wrap="square">
            <a:spAutoFit/>
          </a:bodyPr>
          <a:lstStyle/>
          <a:p>
            <a:pPr marL="457200" algn="just">
              <a:lnSpc>
                <a:spcPct val="150000"/>
              </a:lnSpc>
              <a:spcAft>
                <a:spcPts val="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LED indicators:</a:t>
            </a:r>
            <a:r>
              <a:rPr lang="en-GB" sz="2400" dirty="0">
                <a:latin typeface="Times New Roman" panose="02020603050405020304" pitchFamily="18" charset="0"/>
                <a:ea typeface="Calibri" panose="020F0502020204030204" pitchFamily="34" charset="0"/>
                <a:cs typeface="Times New Roman" panose="02020603050405020304" pitchFamily="18" charset="0"/>
              </a:rPr>
              <a:t> These LED’s will be used to indicate the power state of the system. It will also be used to indicate the present conditions of the patient (either stable or unstable).</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Microcontroller:</a:t>
            </a:r>
            <a:r>
              <a:rPr lang="en-GB" sz="2400" dirty="0">
                <a:latin typeface="Times New Roman" panose="02020603050405020304" pitchFamily="18" charset="0"/>
                <a:ea typeface="Calibri" panose="020F0502020204030204" pitchFamily="34" charset="0"/>
                <a:cs typeface="Times New Roman" panose="02020603050405020304" pitchFamily="18" charset="0"/>
              </a:rPr>
              <a:t> A microcontroller will be required to program the systems sensors and actuators.</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An Oscilloscope: </a:t>
            </a:r>
            <a:r>
              <a:rPr lang="en-GB" sz="2400" dirty="0">
                <a:latin typeface="Times New Roman" panose="02020603050405020304" pitchFamily="18" charset="0"/>
                <a:ea typeface="Calibri" panose="020F0502020204030204" pitchFamily="34" charset="0"/>
                <a:cs typeface="Times New Roman" panose="02020603050405020304" pitchFamily="18" charset="0"/>
              </a:rPr>
              <a:t>This will be connected to the ECG sensors, to monitor the heartrate. It will serve as the breathing rate monitor.</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38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008F5-1F62-4856-A911-65EA673378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5040" y="1173481"/>
            <a:ext cx="7376160" cy="3672840"/>
          </a:xfrm>
          <a:prstGeom prst="rect">
            <a:avLst/>
          </a:prstGeom>
          <a:noFill/>
          <a:ln>
            <a:noFill/>
          </a:ln>
        </p:spPr>
      </p:pic>
      <p:sp>
        <p:nvSpPr>
          <p:cNvPr id="3" name="Rectangle 2">
            <a:extLst>
              <a:ext uri="{FF2B5EF4-FFF2-40B4-BE49-F238E27FC236}">
                <a16:creationId xmlns:a16="http://schemas.microsoft.com/office/drawing/2014/main" id="{EB02476D-577F-4B1F-A7AF-19815AE40C13}"/>
              </a:ext>
            </a:extLst>
          </p:cNvPr>
          <p:cNvSpPr/>
          <p:nvPr/>
        </p:nvSpPr>
        <p:spPr>
          <a:xfrm>
            <a:off x="2712372" y="5117542"/>
            <a:ext cx="5974776" cy="463397"/>
          </a:xfrm>
          <a:prstGeom prst="rect">
            <a:avLst/>
          </a:prstGeom>
        </p:spPr>
        <p:txBody>
          <a:bodyPr wrap="none">
            <a:spAutoFit/>
          </a:bodyPr>
          <a:lstStyle/>
          <a:p>
            <a:pPr marL="457200" algn="ctr">
              <a:lnSpc>
                <a:spcPct val="150000"/>
              </a:lnSpc>
              <a:spcAft>
                <a:spcPts val="0"/>
              </a:spcAft>
            </a:pPr>
            <a:r>
              <a:rPr lang="en-GB" b="1" dirty="0">
                <a:latin typeface="Times New Roman" panose="02020603050405020304" pitchFamily="18" charset="0"/>
                <a:ea typeface="Calibri" panose="020F0502020204030204" pitchFamily="34" charset="0"/>
                <a:cs typeface="Times New Roman" panose="02020603050405020304" pitchFamily="18" charset="0"/>
              </a:rPr>
              <a:t>Fig 2.3: An Oscilloscope connected to and ECG sensor</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51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57D621-24EB-46FE-8E72-9136FB7E21F7}"/>
              </a:ext>
            </a:extLst>
          </p:cNvPr>
          <p:cNvSpPr/>
          <p:nvPr/>
        </p:nvSpPr>
        <p:spPr>
          <a:xfrm>
            <a:off x="411480" y="709118"/>
            <a:ext cx="10789920" cy="5489836"/>
          </a:xfrm>
          <a:prstGeom prst="rect">
            <a:avLst/>
          </a:prstGeom>
        </p:spPr>
        <p:txBody>
          <a:bodyPr wrap="square">
            <a:spAutoFit/>
          </a:bodyPr>
          <a:lstStyle/>
          <a:p>
            <a:pPr algn="ctr">
              <a:lnSpc>
                <a:spcPct val="115000"/>
              </a:lnSpc>
              <a:spcBef>
                <a:spcPts val="200"/>
              </a:spcBef>
              <a:spcAft>
                <a:spcPts val="0"/>
              </a:spcAft>
            </a:pPr>
            <a:r>
              <a:rPr lang="en-GB" sz="2800" b="1" dirty="0">
                <a:effectLst/>
                <a:latin typeface="Times New Roman" panose="02020603050405020304" pitchFamily="18" charset="0"/>
                <a:ea typeface="Times New Roman" panose="02020603050405020304" pitchFamily="18" charset="0"/>
                <a:cs typeface="Times New Roman" panose="02020603050405020304" pitchFamily="18" charset="0"/>
              </a:rPr>
              <a:t>THE CONSTRUCTION</a:t>
            </a:r>
            <a:endParaRPr lang="en-NG" sz="2400" b="1"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An oxygen tank/cylinder, will be connected to a circuitry, which will be responsible for the regulation of oxygen flow. That circuitry, will be further connected to an inbuilt humidifier in the ventilatory system, which would warm and moisten the air. From here, the warm moist air will be connected to the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the</a:t>
            </a:r>
            <a:r>
              <a:rPr lang="en-GB" sz="2400" dirty="0">
                <a:latin typeface="Times New Roman" panose="02020603050405020304" pitchFamily="18" charset="0"/>
                <a:ea typeface="Calibri" panose="020F0502020204030204" pitchFamily="34" charset="0"/>
                <a:cs typeface="Times New Roman" panose="02020603050405020304" pitchFamily="18" charset="0"/>
              </a:rPr>
              <a:t> inhale valve, for the transportation of O</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GB" sz="2400" dirty="0">
                <a:latin typeface="Times New Roman" panose="02020603050405020304" pitchFamily="18" charset="0"/>
                <a:ea typeface="Calibri" panose="020F0502020204030204" pitchFamily="34" charset="0"/>
                <a:cs typeface="Times New Roman" panose="02020603050405020304" pitchFamily="18" charset="0"/>
              </a:rPr>
              <a:t>and an exhale valve will be attached for the removal of CO</a:t>
            </a:r>
            <a:r>
              <a:rPr lang="en-GB"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GB" sz="2400" dirty="0">
                <a:latin typeface="Times New Roman" panose="02020603050405020304" pitchFamily="18" charset="0"/>
                <a:ea typeface="Calibri" panose="020F0502020204030204" pitchFamily="34" charset="0"/>
                <a:cs typeface="Times New Roman" panose="02020603050405020304" pitchFamily="18" charset="0"/>
              </a:rPr>
              <a:t>. The oscilloscope will then be connected to the ECG sensors on the patients’ body which will monitor the patients’ heart and breathing rate.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For the inhale valve, a fluid hose can used.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3348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Gallery</Template>
  <TotalTime>101</TotalTime>
  <Words>1086</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14</vt:i4>
      </vt:variant>
    </vt:vector>
  </HeadingPairs>
  <TitlesOfParts>
    <vt:vector size="28" baseType="lpstr">
      <vt:lpstr>Arial</vt:lpstr>
      <vt:lpstr>Calibri</vt:lpstr>
      <vt:lpstr>Calibri Light</vt:lpstr>
      <vt:lpstr>Century Gothic</vt:lpstr>
      <vt:lpstr>Gill Sans MT</vt:lpstr>
      <vt:lpstr>Times New Roman</vt:lpstr>
      <vt:lpstr>Trebuchet MS</vt:lpstr>
      <vt:lpstr>Wingdings 3</vt:lpstr>
      <vt:lpstr>Slice</vt:lpstr>
      <vt:lpstr>Ion Boardroom</vt:lpstr>
      <vt:lpstr>Gallery</vt:lpstr>
      <vt:lpstr>Facet</vt:lpstr>
      <vt:lpstr>Ion</vt:lpstr>
      <vt:lpstr>1_Ion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 Orilade</dc:creator>
  <cp:lastModifiedBy>Emmanuel Orilade</cp:lastModifiedBy>
  <cp:revision>5</cp:revision>
  <dcterms:created xsi:type="dcterms:W3CDTF">2020-04-13T20:22:53Z</dcterms:created>
  <dcterms:modified xsi:type="dcterms:W3CDTF">2020-04-13T22:04:44Z</dcterms:modified>
</cp:coreProperties>
</file>