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9" r:id="rId1"/>
  </p:sldMasterIdLst>
  <p:sldIdLst>
    <p:sldId id="256" r:id="rId2"/>
    <p:sldId id="257" r:id="rId3"/>
    <p:sldId id="273" r:id="rId4"/>
    <p:sldId id="272" r:id="rId5"/>
    <p:sldId id="274" r:id="rId6"/>
    <p:sldId id="259" r:id="rId7"/>
    <p:sldId id="260" r:id="rId8"/>
    <p:sldId id="261" r:id="rId9"/>
    <p:sldId id="262" r:id="rId10"/>
    <p:sldId id="275" r:id="rId11"/>
    <p:sldId id="263" r:id="rId12"/>
    <p:sldId id="265" r:id="rId13"/>
    <p:sldId id="270" r:id="rId14"/>
    <p:sldId id="276" r:id="rId15"/>
    <p:sldId id="277" r:id="rId16"/>
    <p:sldId id="278" r:id="rId17"/>
    <p:sldId id="279" r:id="rId18"/>
    <p:sldId id="280" r:id="rId19"/>
    <p:sldId id="281" r:id="rId20"/>
    <p:sldId id="282" r:id="rId21"/>
    <p:sldId id="283" r:id="rId22"/>
    <p:sldId id="284" r:id="rId23"/>
    <p:sldId id="266" r:id="rId24"/>
    <p:sldId id="267" r:id="rId25"/>
    <p:sldId id="28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35582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445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788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03672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4/14/2020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997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47830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1955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231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627642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7304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4/14/2020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394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4/14/2020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308979"/>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Mechanical_ventilation" TargetMode="External"/><Relationship Id="rId2" Type="http://schemas.openxmlformats.org/officeDocument/2006/relationships/image" Target="../media/image9.jpg"/><Relationship Id="rId1" Type="http://schemas.openxmlformats.org/officeDocument/2006/relationships/slideLayout" Target="../slideLayouts/slideLayout8.xml"/><Relationship Id="rId4" Type="http://schemas.openxmlformats.org/officeDocument/2006/relationships/hyperlink" Target="https://en.wikipedia.org/wiki/Lung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dirty="0" smtClean="0">
                <a:latin typeface="Times New Roman" panose="02020603050405020304" pitchFamily="18" charset="0"/>
                <a:cs typeface="Times New Roman" panose="02020603050405020304" pitchFamily="18" charset="0"/>
              </a:rPr>
              <a:t>OPERATION</a:t>
            </a:r>
            <a:r>
              <a:rPr lang="en-GB" sz="3600" dirty="0">
                <a:latin typeface="Times New Roman" panose="02020603050405020304" pitchFamily="18" charset="0"/>
                <a:cs typeface="Times New Roman" panose="02020603050405020304" pitchFamily="18" charset="0"/>
              </a:rPr>
              <a:t>, MAINTANANCE AND MANAGEMENT OF ENGINEERING EQUIPMENT FOR SUBSTAINABLE DEVELOPMENT IN NIGERIA</a:t>
            </a:r>
          </a:p>
        </p:txBody>
      </p:sp>
      <p:sp>
        <p:nvSpPr>
          <p:cNvPr id="3" name="Subtitle 2"/>
          <p:cNvSpPr>
            <a:spLocks noGrp="1"/>
          </p:cNvSpPr>
          <p:nvPr>
            <p:ph type="subTitle" idx="1"/>
          </p:nvPr>
        </p:nvSpPr>
        <p:spPr>
          <a:xfrm>
            <a:off x="2589213" y="4777381"/>
            <a:ext cx="8915399" cy="1425711"/>
          </a:xfrm>
        </p:spPr>
        <p:txBody>
          <a:bodyPr>
            <a:normAutofit fontScale="77500" lnSpcReduction="20000"/>
          </a:bodyPr>
          <a:lstStyle/>
          <a:p>
            <a:r>
              <a:rPr lang="en-GB" sz="2500" dirty="0">
                <a:latin typeface="Times New Roman" panose="02020603050405020304" pitchFamily="18" charset="0"/>
                <a:cs typeface="Times New Roman" panose="02020603050405020304" pitchFamily="18" charset="0"/>
              </a:rPr>
              <a:t>Presented by </a:t>
            </a:r>
            <a:endParaRPr lang="en-GB" sz="2500" dirty="0" smtClean="0">
              <a:latin typeface="Times New Roman" panose="02020603050405020304" pitchFamily="18" charset="0"/>
              <a:cs typeface="Times New Roman" panose="02020603050405020304" pitchFamily="18" charset="0"/>
            </a:endParaRPr>
          </a:p>
          <a:p>
            <a:r>
              <a:rPr lang="en-GB" sz="2500" dirty="0" smtClean="0">
                <a:latin typeface="Times New Roman" panose="02020603050405020304" pitchFamily="18" charset="0"/>
                <a:cs typeface="Times New Roman" panose="02020603050405020304" pitchFamily="18" charset="0"/>
              </a:rPr>
              <a:t>OYEBOADE R. Kiitan</a:t>
            </a:r>
          </a:p>
          <a:p>
            <a:r>
              <a:rPr lang="en-GB" sz="2500" dirty="0" smtClean="0">
                <a:latin typeface="Times New Roman" panose="02020603050405020304" pitchFamily="18" charset="0"/>
                <a:cs typeface="Times New Roman" panose="02020603050405020304" pitchFamily="18" charset="0"/>
              </a:rPr>
              <a:t>17/ENG08/004</a:t>
            </a:r>
          </a:p>
          <a:p>
            <a:r>
              <a:rPr lang="en-GB" sz="2500" dirty="0" smtClean="0">
                <a:latin typeface="Times New Roman" panose="02020603050405020304" pitchFamily="18" charset="0"/>
                <a:cs typeface="Times New Roman" panose="02020603050405020304" pitchFamily="18" charset="0"/>
              </a:rPr>
              <a:t>Biomedical Engineering</a:t>
            </a:r>
          </a:p>
          <a:p>
            <a:endParaRPr lang="en-GB" dirty="0"/>
          </a:p>
        </p:txBody>
      </p:sp>
    </p:spTree>
    <p:extLst>
      <p:ext uri="{BB962C8B-B14F-4D97-AF65-F5344CB8AC3E}">
        <p14:creationId xmlns:p14="http://schemas.microsoft.com/office/powerpoint/2010/main" val="3797095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53762"/>
            <a:ext cx="10058400" cy="4905633"/>
          </a:xfrm>
        </p:spPr>
        <p:txBody>
          <a:bodyPr>
            <a:normAutofit/>
          </a:bodyPr>
          <a:lstStyle/>
          <a:p>
            <a:pPr marL="0" indent="0">
              <a:buNone/>
            </a:pPr>
            <a:r>
              <a:rPr lang="en-GB" sz="2800" dirty="0"/>
              <a:t>In general, the goal of maintenance is to eliminate or avoid unnecessary or unplanned downtime due to failure. Good maintenance practice can cut production costs immensely, whereas poor maintenance procedures can cost a company millions of cash/fund to effect repairs and correct poor quality and production loss. In the bid to correct and reduce this menace, a good sustainable maintenance strategy and practice needs to be adopted.</a:t>
            </a:r>
          </a:p>
        </p:txBody>
      </p:sp>
    </p:spTree>
    <p:extLst>
      <p:ext uri="{BB962C8B-B14F-4D97-AF65-F5344CB8AC3E}">
        <p14:creationId xmlns:p14="http://schemas.microsoft.com/office/powerpoint/2010/main" val="435910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34281" y="457201"/>
            <a:ext cx="8501448" cy="4609544"/>
          </a:xfrm>
        </p:spPr>
      </p:pic>
      <p:sp>
        <p:nvSpPr>
          <p:cNvPr id="6" name="TextBox 5"/>
          <p:cNvSpPr txBox="1"/>
          <p:nvPr/>
        </p:nvSpPr>
        <p:spPr>
          <a:xfrm>
            <a:off x="1804086" y="5461686"/>
            <a:ext cx="9489990" cy="646331"/>
          </a:xfrm>
          <a:prstGeom prst="rect">
            <a:avLst/>
          </a:prstGeom>
          <a:noFill/>
        </p:spPr>
        <p:txBody>
          <a:bodyPr wrap="square" rtlCol="0">
            <a:spAutoFit/>
          </a:bodyPr>
          <a:lstStyle/>
          <a:p>
            <a:pPr algn="ctr"/>
            <a:r>
              <a:rPr lang="en-GB" dirty="0"/>
              <a:t>Fig </a:t>
            </a:r>
            <a:r>
              <a:rPr lang="en-GB" dirty="0" smtClean="0"/>
              <a:t>1. </a:t>
            </a:r>
            <a:r>
              <a:rPr lang="en-GB" dirty="0"/>
              <a:t>The element of sustainable maintenance practice</a:t>
            </a:r>
          </a:p>
          <a:p>
            <a:pPr algn="ctr"/>
            <a:endParaRPr lang="en-GB" b="1" dirty="0"/>
          </a:p>
        </p:txBody>
      </p:sp>
    </p:spTree>
    <p:extLst>
      <p:ext uri="{BB962C8B-B14F-4D97-AF65-F5344CB8AC3E}">
        <p14:creationId xmlns:p14="http://schemas.microsoft.com/office/powerpoint/2010/main" val="3109290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TYPES OF MAINTENANCE</a:t>
            </a:r>
            <a:endParaRPr lang="en-GB" dirty="0"/>
          </a:p>
        </p:txBody>
      </p:sp>
      <p:sp>
        <p:nvSpPr>
          <p:cNvPr id="3" name="Content Placeholder 2"/>
          <p:cNvSpPr>
            <a:spLocks noGrp="1"/>
          </p:cNvSpPr>
          <p:nvPr>
            <p:ph idx="1"/>
          </p:nvPr>
        </p:nvSpPr>
        <p:spPr/>
        <p:txBody>
          <a:bodyPr>
            <a:normAutofit/>
          </a:bodyPr>
          <a:lstStyle/>
          <a:p>
            <a:r>
              <a:rPr lang="en-GB" sz="3200" dirty="0" smtClean="0"/>
              <a:t>Corrective Maintenance</a:t>
            </a:r>
          </a:p>
          <a:p>
            <a:r>
              <a:rPr lang="en-GB" sz="3200" dirty="0" smtClean="0"/>
              <a:t>Preventive Maintenance</a:t>
            </a:r>
            <a:endParaRPr lang="en-GB" sz="3200" dirty="0"/>
          </a:p>
          <a:p>
            <a:r>
              <a:rPr lang="en-GB" sz="3200" dirty="0" smtClean="0"/>
              <a:t>Predictive Maintenance</a:t>
            </a:r>
          </a:p>
          <a:p>
            <a:r>
              <a:rPr lang="en-GB" sz="3200" dirty="0" smtClean="0"/>
              <a:t>Zero Hour Maintenance(Overhaul)</a:t>
            </a:r>
          </a:p>
          <a:p>
            <a:r>
              <a:rPr lang="en-GB" sz="3200" dirty="0" smtClean="0"/>
              <a:t>Periodic Maintenance (Time Based Maintenance TBM)</a:t>
            </a:r>
            <a:endParaRPr lang="en-GB" sz="3200" dirty="0"/>
          </a:p>
        </p:txBody>
      </p:sp>
    </p:spTree>
    <p:extLst>
      <p:ext uri="{BB962C8B-B14F-4D97-AF65-F5344CB8AC3E}">
        <p14:creationId xmlns:p14="http://schemas.microsoft.com/office/powerpoint/2010/main" val="790528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GB" sz="3200" dirty="0"/>
              <a:t>Shortage of spares and local maintenance expertise </a:t>
            </a:r>
          </a:p>
          <a:p>
            <a:pPr lvl="0"/>
            <a:r>
              <a:rPr lang="en-GB" sz="3200" dirty="0"/>
              <a:t>Outdated technology</a:t>
            </a:r>
          </a:p>
          <a:p>
            <a:pPr lvl="0"/>
            <a:r>
              <a:rPr lang="en-GB" sz="3200" dirty="0"/>
              <a:t>Lack of adequate funding to support maintenance </a:t>
            </a:r>
          </a:p>
          <a:p>
            <a:r>
              <a:rPr lang="en-GB" sz="3200" dirty="0"/>
              <a:t>Lack of proper training</a:t>
            </a:r>
          </a:p>
        </p:txBody>
      </p:sp>
      <p:sp>
        <p:nvSpPr>
          <p:cNvPr id="4" name="Title 3"/>
          <p:cNvSpPr>
            <a:spLocks noGrp="1"/>
          </p:cNvSpPr>
          <p:nvPr>
            <p:ph type="title"/>
          </p:nvPr>
        </p:nvSpPr>
        <p:spPr/>
        <p:txBody>
          <a:bodyPr/>
          <a:lstStyle/>
          <a:p>
            <a:pPr algn="ctr"/>
            <a:r>
              <a:rPr lang="en-GB" dirty="0" smtClean="0"/>
              <a:t>Challenges of maintenance and management plan in Nigeria</a:t>
            </a:r>
            <a:endParaRPr lang="en-GB" dirty="0"/>
          </a:p>
        </p:txBody>
      </p:sp>
    </p:spTree>
    <p:extLst>
      <p:ext uri="{BB962C8B-B14F-4D97-AF65-F5344CB8AC3E}">
        <p14:creationId xmlns:p14="http://schemas.microsoft.com/office/powerpoint/2010/main" val="2996595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t> </a:t>
            </a:r>
            <a:r>
              <a:rPr lang="en-GB" dirty="0"/>
              <a:t/>
            </a:r>
            <a:br>
              <a:rPr lang="en-GB" dirty="0"/>
            </a:br>
            <a:r>
              <a:rPr lang="en-GB" sz="4900" dirty="0"/>
              <a:t>Consideration when making management and maintenance plan</a:t>
            </a:r>
            <a:br>
              <a:rPr lang="en-GB" sz="4900" dirty="0"/>
            </a:br>
            <a:endParaRPr lang="en-GB" sz="1600" dirty="0"/>
          </a:p>
        </p:txBody>
      </p:sp>
      <p:sp>
        <p:nvSpPr>
          <p:cNvPr id="3" name="Content Placeholder 2"/>
          <p:cNvSpPr>
            <a:spLocks noGrp="1"/>
          </p:cNvSpPr>
          <p:nvPr>
            <p:ph idx="1"/>
          </p:nvPr>
        </p:nvSpPr>
        <p:spPr/>
        <p:txBody>
          <a:bodyPr/>
          <a:lstStyle/>
          <a:p>
            <a:pPr marL="0" indent="0">
              <a:buNone/>
            </a:pPr>
            <a:r>
              <a:rPr lang="en-NG" dirty="0"/>
              <a:t>When designing</a:t>
            </a:r>
            <a:r>
              <a:rPr lang="en-GB" dirty="0"/>
              <a:t>,</a:t>
            </a:r>
            <a:r>
              <a:rPr lang="en-NG" dirty="0"/>
              <a:t> the Maintenance Plan should take into account two important considerations affecting some equipment in particular. Firstly, some equipment are subjected to legal rules that regulate their maintenance, forcing them to perform certain activities with</a:t>
            </a:r>
            <a:r>
              <a:rPr lang="en-GB" dirty="0"/>
              <a:t>in</a:t>
            </a:r>
            <a:r>
              <a:rPr lang="en-NG" dirty="0"/>
              <a:t> an established frequency.</a:t>
            </a:r>
            <a:br>
              <a:rPr lang="en-NG" dirty="0"/>
            </a:br>
            <a:r>
              <a:rPr lang="en-NG" dirty="0"/>
              <a:t/>
            </a:r>
            <a:br>
              <a:rPr lang="en-NG" dirty="0"/>
            </a:br>
            <a:r>
              <a:rPr lang="en-NG" dirty="0"/>
              <a:t>Secondly, some of the maintenance activities can not be performed with the regular maintenance equipment because it requires knowledge and / or specific resources that are only up to the manufacturer, distributor or a specialist team.</a:t>
            </a:r>
            <a:endParaRPr lang="en-GB" dirty="0"/>
          </a:p>
        </p:txBody>
      </p:sp>
    </p:spTree>
    <p:extLst>
      <p:ext uri="{BB962C8B-B14F-4D97-AF65-F5344CB8AC3E}">
        <p14:creationId xmlns:p14="http://schemas.microsoft.com/office/powerpoint/2010/main" val="3570691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800" dirty="0"/>
              <a:t>BIOMEDICAL EQUIPMENT FOR SUSTAINABLE DEVELOPMENT IN NIGERIA</a:t>
            </a:r>
          </a:p>
        </p:txBody>
      </p:sp>
      <p:sp>
        <p:nvSpPr>
          <p:cNvPr id="3" name="Content Placeholder 2"/>
          <p:cNvSpPr>
            <a:spLocks noGrp="1"/>
          </p:cNvSpPr>
          <p:nvPr>
            <p:ph idx="1"/>
          </p:nvPr>
        </p:nvSpPr>
        <p:spPr/>
        <p:txBody>
          <a:bodyPr>
            <a:normAutofit lnSpcReduction="10000"/>
          </a:bodyPr>
          <a:lstStyle/>
          <a:p>
            <a:pPr marL="0" indent="0">
              <a:buNone/>
            </a:pPr>
            <a:r>
              <a:rPr lang="en-GB" dirty="0"/>
              <a:t>As regards to the subject of this paper the followings will be required to have a sustainable development in Nigeria in operation, maintenance and management of engineering equipment in our hospital/medical health facility</a:t>
            </a:r>
            <a:endParaRPr lang="en-GB" sz="1800" dirty="0"/>
          </a:p>
          <a:p>
            <a:pPr lvl="0"/>
            <a:r>
              <a:rPr lang="en-GB" dirty="0"/>
              <a:t>Efficient equipment management for biomedical engineering department which will comprise the followings:</a:t>
            </a:r>
            <a:endParaRPr lang="en-GB" sz="1800" dirty="0"/>
          </a:p>
          <a:p>
            <a:pPr lvl="3"/>
            <a:r>
              <a:rPr lang="en-GB" dirty="0"/>
              <a:t>Maintenance labels</a:t>
            </a:r>
            <a:endParaRPr lang="en-GB" sz="1400" dirty="0"/>
          </a:p>
          <a:p>
            <a:pPr lvl="3"/>
            <a:r>
              <a:rPr lang="en-GB" dirty="0"/>
              <a:t>Standard Operation Procedure (SOP)</a:t>
            </a:r>
            <a:endParaRPr lang="en-GB" sz="1400" dirty="0"/>
          </a:p>
          <a:p>
            <a:pPr lvl="3"/>
            <a:r>
              <a:rPr lang="en-GB" dirty="0"/>
              <a:t>Equipment inventory management</a:t>
            </a:r>
            <a:endParaRPr lang="en-GB" sz="1400" dirty="0"/>
          </a:p>
          <a:p>
            <a:pPr lvl="3"/>
            <a:r>
              <a:rPr lang="en-GB" dirty="0"/>
              <a:t>Maintenance program</a:t>
            </a:r>
            <a:endParaRPr lang="en-GB" sz="1400" dirty="0"/>
          </a:p>
          <a:p>
            <a:pPr lvl="3"/>
            <a:r>
              <a:rPr lang="en-GB" dirty="0"/>
              <a:t>Regular Audit/Review of inventory</a:t>
            </a:r>
            <a:endParaRPr lang="en-GB" sz="1400" dirty="0"/>
          </a:p>
          <a:p>
            <a:pPr lvl="3"/>
            <a:r>
              <a:rPr lang="en-GB" dirty="0"/>
              <a:t>Replacement and disposal policy</a:t>
            </a:r>
            <a:endParaRPr lang="en-GB" sz="1400" dirty="0"/>
          </a:p>
          <a:p>
            <a:pPr lvl="3"/>
            <a:r>
              <a:rPr lang="en-GB" dirty="0"/>
              <a:t>Support spare parts inventory</a:t>
            </a:r>
            <a:endParaRPr lang="en-GB" sz="1400" dirty="0"/>
          </a:p>
          <a:p>
            <a:pPr lvl="3"/>
            <a:r>
              <a:rPr lang="en-GB" dirty="0"/>
              <a:t>Adequate training (user/staff/support)</a:t>
            </a:r>
            <a:endParaRPr lang="en-GB" sz="1400" dirty="0"/>
          </a:p>
          <a:p>
            <a:pPr lvl="3"/>
            <a:r>
              <a:rPr lang="en-GB" dirty="0"/>
              <a:t>Tools </a:t>
            </a:r>
            <a:endParaRPr lang="en-GB" sz="1400" dirty="0"/>
          </a:p>
        </p:txBody>
      </p:sp>
    </p:spTree>
    <p:extLst>
      <p:ext uri="{BB962C8B-B14F-4D97-AF65-F5344CB8AC3E}">
        <p14:creationId xmlns:p14="http://schemas.microsoft.com/office/powerpoint/2010/main" val="4086637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covid-19</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Using the case of COVID-19 pandemic as an example in Nigeria, it is totally clear that Nigeria has no proper/accurate inventory records and plans which led to</a:t>
            </a:r>
          </a:p>
          <a:p>
            <a:pPr lvl="0"/>
            <a:r>
              <a:rPr lang="en-GB" sz="2800" dirty="0"/>
              <a:t>Lack of appropriate planning</a:t>
            </a:r>
          </a:p>
          <a:p>
            <a:pPr lvl="0"/>
            <a:r>
              <a:rPr lang="en-GB" sz="2800" dirty="0"/>
              <a:t>Lack of equipment</a:t>
            </a:r>
          </a:p>
          <a:p>
            <a:pPr lvl="0"/>
            <a:r>
              <a:rPr lang="en-GB" sz="2800" dirty="0"/>
              <a:t>Lack of isolation centres</a:t>
            </a:r>
          </a:p>
          <a:p>
            <a:pPr lvl="0"/>
            <a:r>
              <a:rPr lang="en-GB" sz="2800" dirty="0"/>
              <a:t>Lack of inventory records for the medical equipment</a:t>
            </a:r>
          </a:p>
          <a:p>
            <a:pPr lvl="0"/>
            <a:r>
              <a:rPr lang="en-GB" sz="2800" dirty="0"/>
              <a:t>Lack of preparedness</a:t>
            </a:r>
          </a:p>
        </p:txBody>
      </p:sp>
    </p:spTree>
    <p:extLst>
      <p:ext uri="{BB962C8B-B14F-4D97-AF65-F5344CB8AC3E}">
        <p14:creationId xmlns:p14="http://schemas.microsoft.com/office/powerpoint/2010/main" val="4211236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900" dirty="0"/>
              <a:t>Equipment Used During the COVID-19 Pandemic</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sz="3600" dirty="0"/>
              <a:t>To prevent Infectious disease transmission, elimination (physically removing the hazard) and substitution (replacing the hazard) are not typically option for healthcare setting.</a:t>
            </a:r>
          </a:p>
        </p:txBody>
      </p:sp>
    </p:spTree>
    <p:extLst>
      <p:ext uri="{BB962C8B-B14F-4D97-AF65-F5344CB8AC3E}">
        <p14:creationId xmlns:p14="http://schemas.microsoft.com/office/powerpoint/2010/main" val="3173787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N95 Respirator</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9174" y="1290637"/>
            <a:ext cx="4012771" cy="3810000"/>
          </a:xfrm>
        </p:spPr>
      </p:pic>
      <p:sp>
        <p:nvSpPr>
          <p:cNvPr id="4" name="Text Placeholder 3"/>
          <p:cNvSpPr>
            <a:spLocks noGrp="1"/>
          </p:cNvSpPr>
          <p:nvPr>
            <p:ph type="body" sz="half" idx="2"/>
          </p:nvPr>
        </p:nvSpPr>
        <p:spPr/>
        <p:txBody>
          <a:bodyPr>
            <a:normAutofit/>
          </a:bodyPr>
          <a:lstStyle/>
          <a:p>
            <a:r>
              <a:rPr lang="en-GB" sz="2000" dirty="0"/>
              <a:t>this is a respiratory protective device designed to achieve a very close facial fit and very efficient filtration of airborne particles. It helps wearer from breathing in some hazardous substances</a:t>
            </a:r>
          </a:p>
        </p:txBody>
      </p:sp>
    </p:spTree>
    <p:extLst>
      <p:ext uri="{BB962C8B-B14F-4D97-AF65-F5344CB8AC3E}">
        <p14:creationId xmlns:p14="http://schemas.microsoft.com/office/powerpoint/2010/main" val="2293290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facemask</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5741" y="1346886"/>
            <a:ext cx="5609967" cy="3917092"/>
          </a:xfrm>
        </p:spPr>
      </p:pic>
      <p:sp>
        <p:nvSpPr>
          <p:cNvPr id="4" name="Text Placeholder 3"/>
          <p:cNvSpPr>
            <a:spLocks noGrp="1"/>
          </p:cNvSpPr>
          <p:nvPr>
            <p:ph type="body" sz="half" idx="2"/>
          </p:nvPr>
        </p:nvSpPr>
        <p:spPr>
          <a:xfrm>
            <a:off x="8549640" y="2423160"/>
            <a:ext cx="3200400" cy="3854072"/>
          </a:xfrm>
        </p:spPr>
        <p:txBody>
          <a:bodyPr>
            <a:noAutofit/>
          </a:bodyPr>
          <a:lstStyle/>
          <a:p>
            <a:pPr lvl="0"/>
            <a:r>
              <a:rPr lang="en-GB" sz="1800" dirty="0"/>
              <a:t>this used to prevent the spread of disease. It helps limit the spread of germs. In case of the COVID-19 When someone talks, coughs or sneezes they may release </a:t>
            </a:r>
            <a:r>
              <a:rPr lang="en-NG" sz="1800" dirty="0"/>
              <a:t>tiny drops into the air that can infect others. If someone is ill a face masks can reduce the number of germs that the wearer releases and can protect other people from becoming sick.  </a:t>
            </a:r>
            <a:endParaRPr lang="en-GB" sz="1800" dirty="0"/>
          </a:p>
        </p:txBody>
      </p:sp>
    </p:spTree>
    <p:extLst>
      <p:ext uri="{BB962C8B-B14F-4D97-AF65-F5344CB8AC3E}">
        <p14:creationId xmlns:p14="http://schemas.microsoft.com/office/powerpoint/2010/main" val="2896662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59" y="624110"/>
            <a:ext cx="10664353" cy="969912"/>
          </a:xfrm>
        </p:spPr>
        <p:txBody>
          <a:bodyPr/>
          <a:lstStyle/>
          <a:p>
            <a:pPr algn="ctr"/>
            <a:r>
              <a:rPr lang="en-GB" dirty="0"/>
              <a:t>INTRODUCTION</a:t>
            </a:r>
          </a:p>
        </p:txBody>
      </p:sp>
      <p:sp>
        <p:nvSpPr>
          <p:cNvPr id="3" name="Content Placeholder 2"/>
          <p:cNvSpPr>
            <a:spLocks noGrp="1"/>
          </p:cNvSpPr>
          <p:nvPr>
            <p:ph idx="1"/>
          </p:nvPr>
        </p:nvSpPr>
        <p:spPr>
          <a:xfrm>
            <a:off x="840259" y="1594022"/>
            <a:ext cx="10664353" cy="4230703"/>
          </a:xfrm>
        </p:spPr>
        <p:txBody>
          <a:bodyPr>
            <a:normAutofit/>
          </a:bodyPr>
          <a:lstStyle/>
          <a:p>
            <a:pPr marL="0" indent="0">
              <a:buNone/>
            </a:pPr>
            <a:r>
              <a:rPr lang="en-NG" sz="2400" dirty="0"/>
              <a:t>Engineering is that branch of human training, endeavor or learning which majors in the design, construction, manufacture, repair or maintenance of mechanical, electrical/electronic appliances, facilities for use by man in the course of his daily life. </a:t>
            </a:r>
            <a:endParaRPr lang="en-GB" sz="2400" dirty="0"/>
          </a:p>
          <a:p>
            <a:pPr marL="0" indent="0">
              <a:buNone/>
            </a:pPr>
            <a:r>
              <a:rPr lang="en-NG" sz="2400" dirty="0"/>
              <a:t>Put in another way, Engineering is a scientific field or job that involves taking our scientific understanding or knowledge of the natural world and using it to invent, design and build things to solve problems and achieve practical goals. </a:t>
            </a:r>
            <a:endParaRPr lang="en-GB" sz="2400" dirty="0"/>
          </a:p>
          <a:p>
            <a:pPr marL="0" indent="0">
              <a:buNone/>
            </a:pPr>
            <a:r>
              <a:rPr lang="en-NG" sz="2400" dirty="0"/>
              <a:t>Or </a:t>
            </a:r>
            <a:endParaRPr lang="en-GB" sz="2400" dirty="0"/>
          </a:p>
          <a:p>
            <a:pPr marL="0" indent="0">
              <a:buNone/>
            </a:pPr>
            <a:r>
              <a:rPr lang="en-NG" sz="2400" dirty="0"/>
              <a:t>The action of working artfully to bring about something. </a:t>
            </a:r>
            <a:endParaRPr lang="en-GB" sz="2400" dirty="0"/>
          </a:p>
          <a:p>
            <a:pPr marL="0" indent="0">
              <a:buNone/>
            </a:pPr>
            <a:endParaRPr lang="en-GB" sz="2400" dirty="0">
              <a:effectLst/>
            </a:endParaRPr>
          </a:p>
        </p:txBody>
      </p:sp>
    </p:spTree>
    <p:extLst>
      <p:ext uri="{BB962C8B-B14F-4D97-AF65-F5344CB8AC3E}">
        <p14:creationId xmlns:p14="http://schemas.microsoft.com/office/powerpoint/2010/main" val="3575091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Eye protector</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1535" y="1087395"/>
            <a:ext cx="5708822" cy="4250724"/>
          </a:xfrm>
        </p:spPr>
      </p:pic>
      <p:sp>
        <p:nvSpPr>
          <p:cNvPr id="4" name="Text Placeholder 3"/>
          <p:cNvSpPr>
            <a:spLocks noGrp="1"/>
          </p:cNvSpPr>
          <p:nvPr>
            <p:ph type="body" sz="half" idx="2"/>
          </p:nvPr>
        </p:nvSpPr>
        <p:spPr/>
        <p:txBody>
          <a:bodyPr>
            <a:normAutofit/>
          </a:bodyPr>
          <a:lstStyle/>
          <a:p>
            <a:r>
              <a:rPr lang="en-GB" sz="2800" dirty="0"/>
              <a:t>It prevent the virus to enter the body through the eyes when positive COVID-19 patient coughs, sneezes, or talks.</a:t>
            </a:r>
          </a:p>
        </p:txBody>
      </p:sp>
    </p:spTree>
    <p:extLst>
      <p:ext uri="{BB962C8B-B14F-4D97-AF65-F5344CB8AC3E}">
        <p14:creationId xmlns:p14="http://schemas.microsoft.com/office/powerpoint/2010/main" val="4289049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ventilator</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2043" y="1878227"/>
            <a:ext cx="5869460" cy="3447535"/>
          </a:xfrm>
        </p:spPr>
      </p:pic>
      <p:sp>
        <p:nvSpPr>
          <p:cNvPr id="4" name="Text Placeholder 3"/>
          <p:cNvSpPr>
            <a:spLocks noGrp="1"/>
          </p:cNvSpPr>
          <p:nvPr>
            <p:ph type="body" sz="half" idx="2"/>
          </p:nvPr>
        </p:nvSpPr>
        <p:spPr/>
        <p:txBody>
          <a:bodyPr>
            <a:noAutofit/>
          </a:bodyPr>
          <a:lstStyle/>
          <a:p>
            <a:r>
              <a:rPr lang="en-NG" sz="2200" dirty="0">
                <a:solidFill>
                  <a:schemeClr val="accent2"/>
                </a:solidFill>
              </a:rPr>
              <a:t>is a machine that provides </a:t>
            </a:r>
            <a:r>
              <a:rPr lang="en-NG" sz="2200" dirty="0">
                <a:solidFill>
                  <a:schemeClr val="accent2"/>
                </a:solidFill>
                <a:hlinkClick r:id="rId3" tooltip="Mechanical ventilation"/>
              </a:rPr>
              <a:t>mechanical ventilation</a:t>
            </a:r>
            <a:r>
              <a:rPr lang="en-NG" sz="2200" dirty="0">
                <a:solidFill>
                  <a:schemeClr val="accent2"/>
                </a:solidFill>
              </a:rPr>
              <a:t> by moving breathable air into and out of the </a:t>
            </a:r>
            <a:r>
              <a:rPr lang="en-NG" sz="2200" dirty="0">
                <a:solidFill>
                  <a:schemeClr val="accent2"/>
                </a:solidFill>
                <a:hlinkClick r:id="rId4" tooltip="Lungs"/>
              </a:rPr>
              <a:t>lungs</a:t>
            </a:r>
            <a:r>
              <a:rPr lang="en-NG" sz="2200" dirty="0">
                <a:solidFill>
                  <a:schemeClr val="accent2"/>
                </a:solidFill>
              </a:rPr>
              <a:t>, to deliver breaths to a patient who is physically unable to breathe, or breathing insufficiently</a:t>
            </a:r>
            <a:endParaRPr lang="en-GB" sz="2200" dirty="0">
              <a:solidFill>
                <a:schemeClr val="accent2"/>
              </a:solidFill>
            </a:endParaRPr>
          </a:p>
        </p:txBody>
      </p:sp>
    </p:spTree>
    <p:extLst>
      <p:ext uri="{BB962C8B-B14F-4D97-AF65-F5344CB8AC3E}">
        <p14:creationId xmlns:p14="http://schemas.microsoft.com/office/powerpoint/2010/main" val="2256917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Disinfectant bot</a:t>
            </a:r>
            <a:endParaRPr lang="en-GB" dirty="0"/>
          </a:p>
        </p:txBody>
      </p:sp>
      <p:sp>
        <p:nvSpPr>
          <p:cNvPr id="4" name="Text Placeholder 3"/>
          <p:cNvSpPr>
            <a:spLocks noGrp="1"/>
          </p:cNvSpPr>
          <p:nvPr>
            <p:ph type="body" sz="half" idx="2"/>
          </p:nvPr>
        </p:nvSpPr>
        <p:spPr/>
        <p:txBody>
          <a:bodyPr>
            <a:noAutofit/>
          </a:bodyPr>
          <a:lstStyle/>
          <a:p>
            <a:r>
              <a:rPr lang="en-NG" sz="2200" dirty="0"/>
              <a:t>All over the world, hundreds of engineers, scientists and software developers are at work building a robotic army with a bold mission: to help prevent the spread of coronavirus.</a:t>
            </a:r>
            <a:endParaRPr lang="en-GB" sz="22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7784" y="1433384"/>
            <a:ext cx="6443681" cy="3620530"/>
          </a:xfrm>
        </p:spPr>
      </p:pic>
    </p:spTree>
    <p:extLst>
      <p:ext uri="{BB962C8B-B14F-4D97-AF65-F5344CB8AC3E}">
        <p14:creationId xmlns:p14="http://schemas.microsoft.com/office/powerpoint/2010/main" val="4199115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Recommendation</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With the challenges facing Nigeria and lack of maintenance planning in Nigeria I will </a:t>
            </a:r>
            <a:r>
              <a:rPr lang="en-GB" dirty="0" smtClean="0"/>
              <a:t>recommend the </a:t>
            </a:r>
            <a:r>
              <a:rPr lang="en-GB" dirty="0"/>
              <a:t>following:</a:t>
            </a:r>
          </a:p>
          <a:p>
            <a:pPr lvl="0"/>
            <a:r>
              <a:rPr lang="en-GB" dirty="0"/>
              <a:t>A maintenance policy must be put in place to address the procurement of equipment</a:t>
            </a:r>
          </a:p>
          <a:p>
            <a:pPr lvl="0"/>
            <a:r>
              <a:rPr lang="en-GB" dirty="0"/>
              <a:t>Procurement should the prepared by the appropriate professional individual</a:t>
            </a:r>
          </a:p>
          <a:p>
            <a:pPr lvl="0"/>
            <a:r>
              <a:rPr lang="en-GB" dirty="0"/>
              <a:t>Proper training should be provided for the right personnel so that it can ensure the maximum utilization of the equipment.</a:t>
            </a:r>
          </a:p>
          <a:p>
            <a:pPr lvl="0"/>
            <a:r>
              <a:rPr lang="en-GB" dirty="0" smtClean="0"/>
              <a:t>Adequate </a:t>
            </a:r>
            <a:r>
              <a:rPr lang="en-GB" dirty="0"/>
              <a:t>funding for the management and maintenance of  medical equipment must be provided</a:t>
            </a:r>
          </a:p>
          <a:p>
            <a:pPr lvl="0"/>
            <a:r>
              <a:rPr lang="en-GB" dirty="0"/>
              <a:t>The federal, state, local government and private concerns must ensure that funds allotted to the cause are properly disbursed to the management/maintenance plans. This commitment will ensure adequate provision for failed equipment and developed a sustainable equipment for future use.</a:t>
            </a:r>
          </a:p>
          <a:p>
            <a:r>
              <a:rPr lang="en-GB" dirty="0"/>
              <a:t>Our leaders are encouraged to pay adequate attention to human development as well as the plight of masses under their jurisdiction</a:t>
            </a:r>
          </a:p>
        </p:txBody>
      </p:sp>
    </p:spTree>
    <p:extLst>
      <p:ext uri="{BB962C8B-B14F-4D97-AF65-F5344CB8AC3E}">
        <p14:creationId xmlns:p14="http://schemas.microsoft.com/office/powerpoint/2010/main" val="20983965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conclusion</a:t>
            </a:r>
            <a:endParaRPr lang="en-GB" dirty="0"/>
          </a:p>
        </p:txBody>
      </p:sp>
      <p:sp>
        <p:nvSpPr>
          <p:cNvPr id="3" name="Content Placeholder 2"/>
          <p:cNvSpPr>
            <a:spLocks noGrp="1"/>
          </p:cNvSpPr>
          <p:nvPr>
            <p:ph idx="1"/>
          </p:nvPr>
        </p:nvSpPr>
        <p:spPr/>
        <p:txBody>
          <a:bodyPr>
            <a:noAutofit/>
          </a:bodyPr>
          <a:lstStyle/>
          <a:p>
            <a:pPr marL="0" indent="0">
              <a:buNone/>
            </a:pPr>
            <a:r>
              <a:rPr lang="en-GB" sz="2700" dirty="0"/>
              <a:t>It is necessary that several key factors need to be considered and appropriately addressed to achieve engineering sustainability, which itself is a crucial component of overall sustainability for human activity and development. The key factors include appropriate planning, maintenance, management of medical equipment for sustainability criteria, the use of sustainable processes, enhancement of the efficiency of resource utilization and engineering processes, environmental stewardship in engineering activities so as to mitigate environmental impacts, and fulfilment of other aspects of sustainability, such as economics and equity.</a:t>
            </a:r>
          </a:p>
          <a:p>
            <a:endParaRPr lang="en-GB" sz="2700" dirty="0"/>
          </a:p>
        </p:txBody>
      </p:sp>
    </p:spTree>
    <p:extLst>
      <p:ext uri="{BB962C8B-B14F-4D97-AF65-F5344CB8AC3E}">
        <p14:creationId xmlns:p14="http://schemas.microsoft.com/office/powerpoint/2010/main" val="3460006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THANK YOU FOR LISTENING</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4724" y="1647538"/>
            <a:ext cx="7920681" cy="4493770"/>
          </a:xfrm>
        </p:spPr>
      </p:pic>
    </p:spTree>
    <p:extLst>
      <p:ext uri="{BB962C8B-B14F-4D97-AF65-F5344CB8AC3E}">
        <p14:creationId xmlns:p14="http://schemas.microsoft.com/office/powerpoint/2010/main" val="2467843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operation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Operational sustainability is a method of evaluating whether a Process/business can maintain existing practices without placing future potential resources at risk.</a:t>
            </a:r>
          </a:p>
          <a:p>
            <a:pPr marL="0" indent="0">
              <a:buNone/>
            </a:pPr>
            <a:r>
              <a:rPr lang="en-GB" sz="2800" dirty="0"/>
              <a:t>It can also be defined as operations that meet the present needs without compromising on the ability to meet future needs.</a:t>
            </a:r>
          </a:p>
          <a:p>
            <a:pPr marL="0" indent="0">
              <a:buNone/>
            </a:pPr>
            <a:endParaRPr lang="en-GB" sz="2800" dirty="0"/>
          </a:p>
        </p:txBody>
      </p:sp>
    </p:spTree>
    <p:extLst>
      <p:ext uri="{BB962C8B-B14F-4D97-AF65-F5344CB8AC3E}">
        <p14:creationId xmlns:p14="http://schemas.microsoft.com/office/powerpoint/2010/main" val="19209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management</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Sustainable management means ensuring that it is preserved in a way for future use. Sustainability management is needed because it is an important part of ability to successfully maintain the quality of life on our planet. Which can be applied to all aspect of life including the healthcare.</a:t>
            </a:r>
          </a:p>
        </p:txBody>
      </p:sp>
    </p:spTree>
    <p:extLst>
      <p:ext uri="{BB962C8B-B14F-4D97-AF65-F5344CB8AC3E}">
        <p14:creationId xmlns:p14="http://schemas.microsoft.com/office/powerpoint/2010/main" val="132738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sustainability</a:t>
            </a:r>
            <a:endParaRPr lang="en-GB" dirty="0"/>
          </a:p>
        </p:txBody>
      </p:sp>
      <p:sp>
        <p:nvSpPr>
          <p:cNvPr id="3" name="Content Placeholder 2"/>
          <p:cNvSpPr>
            <a:spLocks noGrp="1"/>
          </p:cNvSpPr>
          <p:nvPr>
            <p:ph idx="1"/>
          </p:nvPr>
        </p:nvSpPr>
        <p:spPr>
          <a:xfrm>
            <a:off x="1069848" y="2121408"/>
            <a:ext cx="10058400" cy="4378246"/>
          </a:xfrm>
        </p:spPr>
        <p:txBody>
          <a:bodyPr>
            <a:noAutofit/>
          </a:bodyPr>
          <a:lstStyle/>
          <a:p>
            <a:pPr marL="0" indent="0">
              <a:buNone/>
            </a:pPr>
            <a:r>
              <a:rPr lang="en-GB" sz="2200" dirty="0"/>
              <a:t>Sustainable development is increasingly becoming a goal to which numerous countries throughout the world aspire. Overall sustainability has been defined in many ways, and is often considered to have three distinct components:</a:t>
            </a:r>
          </a:p>
          <a:p>
            <a:pPr lvl="0"/>
            <a:r>
              <a:rPr lang="en-GB" sz="2200" dirty="0"/>
              <a:t>environmental sustainability, </a:t>
            </a:r>
          </a:p>
          <a:p>
            <a:pPr lvl="0"/>
            <a:r>
              <a:rPr lang="en-GB" sz="2200" dirty="0"/>
              <a:t>economic sustainability and </a:t>
            </a:r>
          </a:p>
          <a:p>
            <a:pPr lvl="0"/>
            <a:r>
              <a:rPr lang="en-GB" sz="2200" dirty="0"/>
              <a:t>Social sustainability. </a:t>
            </a:r>
          </a:p>
          <a:p>
            <a:pPr marL="0" indent="0">
              <a:buNone/>
            </a:pPr>
            <a:r>
              <a:rPr lang="en-GB" sz="2200" dirty="0"/>
              <a:t>These three factors when considered separately usually pull society in different directions (e.g., economic sustainability may be achieved at the expense of environmental and social sustainability). Overall sustainable development in general requires the simultaneous achievement of environmental, economic and social sustainability.</a:t>
            </a:r>
          </a:p>
          <a:p>
            <a:endParaRPr lang="en-GB" sz="2200" dirty="0"/>
          </a:p>
        </p:txBody>
      </p:sp>
    </p:spTree>
    <p:extLst>
      <p:ext uri="{BB962C8B-B14F-4D97-AF65-F5344CB8AC3E}">
        <p14:creationId xmlns:p14="http://schemas.microsoft.com/office/powerpoint/2010/main" val="370151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t>Sustainability and Sustainable </a:t>
            </a:r>
            <a:r>
              <a:rPr lang="en-GB" dirty="0" smtClean="0"/>
              <a:t>Development</a:t>
            </a:r>
            <a:endParaRPr lang="en-GB" dirty="0"/>
          </a:p>
        </p:txBody>
      </p:sp>
      <p:sp>
        <p:nvSpPr>
          <p:cNvPr id="3" name="Content Placeholder 2"/>
          <p:cNvSpPr>
            <a:spLocks noGrp="1"/>
          </p:cNvSpPr>
          <p:nvPr>
            <p:ph idx="1"/>
          </p:nvPr>
        </p:nvSpPr>
        <p:spPr>
          <a:xfrm>
            <a:off x="1069848" y="2093976"/>
            <a:ext cx="8915400" cy="4257397"/>
          </a:xfrm>
        </p:spPr>
        <p:txBody>
          <a:bodyPr>
            <a:noAutofit/>
          </a:bodyPr>
          <a:lstStyle/>
          <a:p>
            <a:pPr marL="0" indent="0">
              <a:buNone/>
            </a:pPr>
            <a:r>
              <a:rPr lang="en-GB" sz="2100" dirty="0"/>
              <a:t>To understand the concepts of engineering sustainability, it is important to consider the concept and definitions of sustainability and sustainable development. Sustainable development was defined by the 1987 </a:t>
            </a:r>
            <a:r>
              <a:rPr lang="en-GB" sz="2100" dirty="0" err="1"/>
              <a:t>Brundtland</a:t>
            </a:r>
            <a:r>
              <a:rPr lang="en-GB" sz="2100" dirty="0"/>
              <a:t> Report of the World Commission on Environment and Development as “development that meets the needs of the present without compromising the ability of future generations to meet their own needs.” This definition implies that actions of present societies should not threaten cultures or living standards for societies. The degree to which sustainable development can be achieved by countries varies, since countries differ according to such characteristics as size, wealth, living standards, culture, and political and administrative systems. The basic motivations and desires of societies, countries, cultures and people to advance appear not to have changed, and these aspirations usually require increasing use of engineering and consumption of resources. </a:t>
            </a:r>
          </a:p>
          <a:p>
            <a:pPr marL="0" indent="0">
              <a:buNone/>
            </a:pPr>
            <a:endParaRPr lang="en-GB" sz="2100" dirty="0"/>
          </a:p>
        </p:txBody>
      </p:sp>
    </p:spTree>
    <p:extLst>
      <p:ext uri="{BB962C8B-B14F-4D97-AF65-F5344CB8AC3E}">
        <p14:creationId xmlns:p14="http://schemas.microsoft.com/office/powerpoint/2010/main" val="119218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Engineering and Sustainability</a:t>
            </a:r>
          </a:p>
        </p:txBody>
      </p:sp>
      <p:sp>
        <p:nvSpPr>
          <p:cNvPr id="3" name="Content Placeholder 2"/>
          <p:cNvSpPr>
            <a:spLocks noGrp="1"/>
          </p:cNvSpPr>
          <p:nvPr>
            <p:ph idx="1"/>
          </p:nvPr>
        </p:nvSpPr>
        <p:spPr>
          <a:xfrm>
            <a:off x="1156345" y="2312773"/>
            <a:ext cx="10434764" cy="4006222"/>
          </a:xfrm>
        </p:spPr>
        <p:txBody>
          <a:bodyPr>
            <a:noAutofit/>
          </a:bodyPr>
          <a:lstStyle/>
          <a:p>
            <a:pPr marL="0" indent="0">
              <a:buNone/>
            </a:pPr>
            <a:r>
              <a:rPr lang="en-GB" sz="2800" dirty="0" smtClean="0"/>
              <a:t>The </a:t>
            </a:r>
            <a:r>
              <a:rPr lang="en-GB" sz="2800" dirty="0"/>
              <a:t>concept of engineering sustainability is simply the application of the general definitions of sustainability to engineering. In other words, engineering sustainability involves the provision of engineering services in a sustainable manner, which in turn necessitates that engineering services be provided for all people in ways that, now and in the future, are sufficient to provide basic necessities, affordable, accessible, not detrimental to the environment, and acceptable to communities and people.</a:t>
            </a:r>
          </a:p>
        </p:txBody>
      </p:sp>
    </p:spTree>
    <p:extLst>
      <p:ext uri="{BB962C8B-B14F-4D97-AF65-F5344CB8AC3E}">
        <p14:creationId xmlns:p14="http://schemas.microsoft.com/office/powerpoint/2010/main" val="3007449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400" dirty="0"/>
              <a:t>Key Requirements for Engineering Sustainability</a:t>
            </a:r>
            <a:r>
              <a:rPr lang="en-GB" dirty="0"/>
              <a:t/>
            </a:r>
            <a:br>
              <a:rPr lang="en-GB" dirty="0"/>
            </a:b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There </a:t>
            </a:r>
            <a:r>
              <a:rPr lang="en-GB" sz="2400" dirty="0"/>
              <a:t>are several distinct components to the manner in which engineering can be practised sustainably in society, each of which is a requirement for engineering sustainability: </a:t>
            </a:r>
          </a:p>
          <a:p>
            <a:pPr lvl="0"/>
            <a:r>
              <a:rPr lang="en-GB" sz="2400" dirty="0"/>
              <a:t>Sustainable resources </a:t>
            </a:r>
          </a:p>
          <a:p>
            <a:pPr lvl="0"/>
            <a:r>
              <a:rPr lang="en-GB" sz="2400" dirty="0"/>
              <a:t>Sustainable processes </a:t>
            </a:r>
          </a:p>
          <a:p>
            <a:pPr lvl="0"/>
            <a:r>
              <a:rPr lang="en-GB" sz="2400" dirty="0"/>
              <a:t>Increased efficiency </a:t>
            </a:r>
          </a:p>
          <a:p>
            <a:pPr lvl="0"/>
            <a:r>
              <a:rPr lang="en-GB" sz="2400" dirty="0"/>
              <a:t>Reduced environmental impact </a:t>
            </a:r>
          </a:p>
          <a:p>
            <a:pPr lvl="0"/>
            <a:r>
              <a:rPr lang="en-GB" sz="2400" dirty="0"/>
              <a:t>Fulfilment of other aspects of sustainability</a:t>
            </a:r>
          </a:p>
        </p:txBody>
      </p:sp>
    </p:spTree>
    <p:extLst>
      <p:ext uri="{BB962C8B-B14F-4D97-AF65-F5344CB8AC3E}">
        <p14:creationId xmlns:p14="http://schemas.microsoft.com/office/powerpoint/2010/main" val="541668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800" dirty="0"/>
              <a:t>MAINTANANCE AND MANAGEMENT OF ENGINEERING FOR SUSTAINABLE DEVELOPMENT</a:t>
            </a:r>
          </a:p>
        </p:txBody>
      </p:sp>
      <p:sp>
        <p:nvSpPr>
          <p:cNvPr id="3" name="Content Placeholder 2"/>
          <p:cNvSpPr>
            <a:spLocks noGrp="1"/>
          </p:cNvSpPr>
          <p:nvPr>
            <p:ph idx="1"/>
          </p:nvPr>
        </p:nvSpPr>
        <p:spPr>
          <a:xfrm>
            <a:off x="1069848" y="2384854"/>
            <a:ext cx="10058400" cy="3787346"/>
          </a:xfrm>
        </p:spPr>
        <p:txBody>
          <a:bodyPr>
            <a:noAutofit/>
          </a:bodyPr>
          <a:lstStyle/>
          <a:p>
            <a:pPr marL="0" indent="0">
              <a:buNone/>
            </a:pPr>
            <a:r>
              <a:rPr lang="en-GB" sz="2800" dirty="0"/>
              <a:t>Due to high costs associated with replacement of parts or equipment failing due to lack of preventive maintenance, equipment owners are increasingly emphasizing the need to maintain and calibrate equipment as well as replace parts in an organized manner. Due to rapid changes in technology and engineering, scientific equipment has been evolving at the same pace. </a:t>
            </a:r>
          </a:p>
        </p:txBody>
      </p:sp>
    </p:spTree>
    <p:extLst>
      <p:ext uri="{BB962C8B-B14F-4D97-AF65-F5344CB8AC3E}">
        <p14:creationId xmlns:p14="http://schemas.microsoft.com/office/powerpoint/2010/main" val="3078969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1218</TotalTime>
  <Words>1393</Words>
  <Application>Microsoft Office PowerPoint</Application>
  <PresentationFormat>Widescreen</PresentationFormat>
  <Paragraphs>91</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Rockwell</vt:lpstr>
      <vt:lpstr>Rockwell Condensed</vt:lpstr>
      <vt:lpstr>Times New Roman</vt:lpstr>
      <vt:lpstr>Wingdings</vt:lpstr>
      <vt:lpstr>Wood Type</vt:lpstr>
      <vt:lpstr>OPERATION, MAINTANANCE AND MANAGEMENT OF ENGINEERING EQUIPMENT FOR SUBSTAINABLE DEVELOPMENT IN NIGERIA</vt:lpstr>
      <vt:lpstr>INTRODUCTION</vt:lpstr>
      <vt:lpstr>operation</vt:lpstr>
      <vt:lpstr>management</vt:lpstr>
      <vt:lpstr>sustainability</vt:lpstr>
      <vt:lpstr>Sustainability and Sustainable Development</vt:lpstr>
      <vt:lpstr>Engineering and Sustainability</vt:lpstr>
      <vt:lpstr>Key Requirements for Engineering Sustainability </vt:lpstr>
      <vt:lpstr>MAINTANANCE AND MANAGEMENT OF ENGINEERING FOR SUSTAINABLE DEVELOPMENT</vt:lpstr>
      <vt:lpstr>PowerPoint Presentation</vt:lpstr>
      <vt:lpstr>PowerPoint Presentation</vt:lpstr>
      <vt:lpstr>TYPES OF MAINTENANCE</vt:lpstr>
      <vt:lpstr>Challenges of maintenance and management plan in Nigeria</vt:lpstr>
      <vt:lpstr>  Consideration when making management and maintenance plan </vt:lpstr>
      <vt:lpstr>BIOMEDICAL EQUIPMENT FOR SUSTAINABLE DEVELOPMENT IN NIGERIA</vt:lpstr>
      <vt:lpstr>Case study: covid-19</vt:lpstr>
      <vt:lpstr>Equipment Used During the COVID-19 Pandemic </vt:lpstr>
      <vt:lpstr>N95 Respirator</vt:lpstr>
      <vt:lpstr>facemask</vt:lpstr>
      <vt:lpstr>Eye protector</vt:lpstr>
      <vt:lpstr>ventilator</vt:lpstr>
      <vt:lpstr>Disinfectant bot</vt:lpstr>
      <vt:lpstr>Recommendation</vt:lpstr>
      <vt:lpstr>conclusion</vt:lpstr>
      <vt:lpstr>THANK YOU FOR LISTENING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SIX: OPERATION, MAINTANANCE AND MANAGEMENT OF ENGINEERING EQUIPMENT FOR SUBSTAINABLE DEVELOPMENT IN NIGERIA</dc:title>
  <dc:creator>Kate O</dc:creator>
  <cp:lastModifiedBy>Kate O</cp:lastModifiedBy>
  <cp:revision>12</cp:revision>
  <dcterms:created xsi:type="dcterms:W3CDTF">2020-04-11T19:34:02Z</dcterms:created>
  <dcterms:modified xsi:type="dcterms:W3CDTF">2020-04-13T22:21:11Z</dcterms:modified>
</cp:coreProperties>
</file>