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59" r:id="rId6"/>
    <p:sldId id="261" r:id="rId7"/>
    <p:sldId id="262" r:id="rId8"/>
    <p:sldId id="264" r:id="rId9"/>
    <p:sldId id="267" r:id="rId10"/>
    <p:sldId id="269" r:id="rId11"/>
    <p:sldId id="263" r:id="rId12"/>
    <p:sldId id="260" r:id="rId13"/>
    <p:sldId id="265" r:id="rId14"/>
    <p:sldId id="266" r:id="rId15"/>
    <p:sldId id="270"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4660"/>
  </p:normalViewPr>
  <p:slideViewPr>
    <p:cSldViewPr snapToGrid="0">
      <p:cViewPr varScale="1">
        <p:scale>
          <a:sx n="73" d="100"/>
          <a:sy n="73" d="100"/>
        </p:scale>
        <p:origin x="-49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19" name="Footer Placeholder 18"/>
          <p:cNvSpPr>
            <a:spLocks noGrp="1"/>
          </p:cNvSpPr>
          <p:nvPr>
            <p:ph type="ftr" sz="quarter" idx="11"/>
          </p:nvPr>
        </p:nvSpPr>
        <p:spPr/>
        <p:txBody>
          <a:bodyPr/>
          <a:lstStyle/>
          <a:p>
            <a:endParaRPr lang="x-none"/>
          </a:p>
        </p:txBody>
      </p:sp>
      <p:sp>
        <p:nvSpPr>
          <p:cNvPr id="27" name="Slide Number Placeholder 26"/>
          <p:cNvSpPr>
            <a:spLocks noGrp="1"/>
          </p:cNvSpPr>
          <p:nvPr>
            <p:ph type="sldNum" sz="quarter" idx="12"/>
          </p:nvPr>
        </p:nvSpPr>
        <p:spPr/>
        <p:txBody>
          <a:bodyPr/>
          <a:lstStyle/>
          <a:p>
            <a:fld id="{55BEA855-0F59-47DD-B892-361896DB5B8C}"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55BEA855-0F59-47DD-B892-361896DB5B8C}" type="slidenum">
              <a:rPr lang="x-none" smtClean="0"/>
              <a:pPr/>
              <a:t>‹#›</a:t>
            </a:fld>
            <a:endParaRPr lang="x-non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55BEA855-0F59-47DD-B892-361896DB5B8C}" type="slidenum">
              <a:rPr lang="x-none" smtClean="0"/>
              <a:pPr/>
              <a:t>‹#›</a:t>
            </a:fld>
            <a:endParaRPr lang="x-non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993B29-091E-4997-A1FF-BBF945C419CC}" type="datetimeFigureOut">
              <a:rPr lang="x-none" smtClean="0"/>
              <a:pPr/>
              <a:t>4/13/2020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a:xfrm>
            <a:off x="10769600" y="6356351"/>
            <a:ext cx="812800" cy="365125"/>
          </a:xfrm>
        </p:spPr>
        <p:txBody>
          <a:bodyPr/>
          <a:lstStyle/>
          <a:p>
            <a:fld id="{55BEA855-0F59-47DD-B892-361896DB5B8C}" type="slidenum">
              <a:rPr lang="x-none" smtClean="0"/>
              <a:pPr/>
              <a:t>‹#›</a:t>
            </a:fld>
            <a:endParaRPr lang="x-none"/>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E993B29-091E-4997-A1FF-BBF945C419CC}" type="datetimeFigureOut">
              <a:rPr lang="x-none" smtClean="0"/>
              <a:pPr/>
              <a:t>4/13/2020</a:t>
            </a:fld>
            <a:endParaRPr lang="x-none"/>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x-none"/>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BEA855-0F59-47DD-B892-361896DB5B8C}" type="slidenum">
              <a:rPr lang="x-none" smtClean="0"/>
              <a:pPr/>
              <a:t>‹#›</a:t>
            </a:fld>
            <a:endParaRPr lang="x-none"/>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who.int/health-topics/coronaviru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CCB411-3D76-4382-A362-C8008915385A}"/>
              </a:ext>
            </a:extLst>
          </p:cNvPr>
          <p:cNvSpPr>
            <a:spLocks noGrp="1"/>
          </p:cNvSpPr>
          <p:nvPr>
            <p:ph type="ctrTitle"/>
          </p:nvPr>
        </p:nvSpPr>
        <p:spPr>
          <a:xfrm>
            <a:off x="1524000" y="219740"/>
            <a:ext cx="9144000" cy="3813544"/>
          </a:xfrm>
        </p:spPr>
        <p:txBody>
          <a:bodyPr>
            <a:noAutofit/>
          </a:bodyPr>
          <a:lstStyle/>
          <a:p>
            <a:r>
              <a:rPr lang="en-US" sz="4400" b="1" dirty="0">
                <a:latin typeface="Times New Roman" panose="02020603050405020304" pitchFamily="18" charset="0"/>
                <a:cs typeface="Times New Roman" panose="02020603050405020304" pitchFamily="18" charset="0"/>
              </a:rPr>
              <a:t>ENGINEERING LAW AND HAZARD ASSESSMENT OF HEALTH WORKERS FOR ENHANCED OCCUPATIONAL SAFETY IN NIGERIA</a:t>
            </a:r>
            <a:endParaRPr lang="x-none" sz="4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B7870539-7AE1-475D-B797-0BDA4F511CDC}"/>
              </a:ext>
            </a:extLst>
          </p:cNvPr>
          <p:cNvSpPr>
            <a:spLocks noGrp="1"/>
          </p:cNvSpPr>
          <p:nvPr>
            <p:ph type="subTitle" idx="1"/>
          </p:nvPr>
        </p:nvSpPr>
        <p:spPr>
          <a:xfrm>
            <a:off x="2215045" y="4167964"/>
            <a:ext cx="8045373" cy="2553512"/>
          </a:xfrm>
        </p:spPr>
        <p:txBody>
          <a:bodyPr>
            <a:noAutofit/>
          </a:bodyPr>
          <a:lstStyle/>
          <a:p>
            <a:r>
              <a:rPr lang="en-US" sz="3200" dirty="0">
                <a:latin typeface="Times New Roman" panose="02020603050405020304" pitchFamily="18" charset="0"/>
                <a:cs typeface="Times New Roman" panose="02020603050405020304" pitchFamily="18" charset="0"/>
              </a:rPr>
              <a:t>BY </a:t>
            </a:r>
          </a:p>
          <a:p>
            <a:r>
              <a:rPr lang="en-US" sz="3200" dirty="0" smtClean="0">
                <a:latin typeface="Times New Roman" panose="02020603050405020304" pitchFamily="18" charset="0"/>
                <a:cs typeface="Times New Roman" panose="02020603050405020304" pitchFamily="18" charset="0"/>
              </a:rPr>
              <a:t>NWADIKE REGINALD-FRANCIS.C</a:t>
            </a: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17/ENG02/052</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COMPUTER ENGINEERING</a:t>
            </a:r>
            <a:endParaRPr lang="x-none"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24675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2E68DE-10C2-4CB9-9575-ABF442F05717}"/>
              </a:ext>
            </a:extLst>
          </p:cNvPr>
          <p:cNvSpPr>
            <a:spLocks noGrp="1"/>
          </p:cNvSpPr>
          <p:nvPr>
            <p:ph idx="1"/>
          </p:nvPr>
        </p:nvSpPr>
        <p:spPr>
          <a:xfrm>
            <a:off x="1251677" y="443345"/>
            <a:ext cx="10476195" cy="5985164"/>
          </a:xfrm>
        </p:spPr>
        <p:txBody>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An inspector of factory may after informing an employer or any of his agents in the workplace take for analysis samples in sufficient quantity of any substance used or intended to be used in a workplace. Particularly if the inspector thinks such a sample may prove on examination to constitute danger to the workers. A government chemist or an authorized person who may be required as a witness at a subsequent legal proceeding must analyze such sample.</a:t>
            </a:r>
          </a:p>
          <a:p>
            <a:endParaRPr lang="x-none" dirty="0"/>
          </a:p>
        </p:txBody>
      </p:sp>
    </p:spTree>
    <p:extLst>
      <p:ext uri="{BB962C8B-B14F-4D97-AF65-F5344CB8AC3E}">
        <p14:creationId xmlns:p14="http://schemas.microsoft.com/office/powerpoint/2010/main" xmlns="" val="298444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9415A34-A11E-45B0-A823-CFB7F7E5E422}"/>
              </a:ext>
            </a:extLst>
          </p:cNvPr>
          <p:cNvSpPr>
            <a:spLocks noGrp="1"/>
          </p:cNvSpPr>
          <p:nvPr>
            <p:ph idx="1"/>
          </p:nvPr>
        </p:nvSpPr>
        <p:spPr>
          <a:xfrm>
            <a:off x="1251678" y="387560"/>
            <a:ext cx="10178322" cy="6073795"/>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Premises where offensive trades are carried out should be whitewashed or color-washed and then white or color washing should be repeated at least every year. </a:t>
            </a:r>
          </a:p>
          <a:p>
            <a:pPr algn="just">
              <a:lnSpc>
                <a:spcPct val="150000"/>
              </a:lnSpc>
            </a:pPr>
            <a:r>
              <a:rPr lang="en-US" sz="2800" dirty="0">
                <a:latin typeface="Times New Roman" panose="02020603050405020304" pitchFamily="18" charset="0"/>
                <a:cs typeface="Times New Roman" panose="02020603050405020304" pitchFamily="18" charset="0"/>
              </a:rPr>
              <a:t>Overcrowding regulation aims to ensure that no factories where work is being carried on should be so overcrowded as to cause risk or injury to the health of persons employed therein.  To this end, each workroom must not be less than 2.75m high measured from floor to the lowest part of the ceiling or where there is no ceiling, to the lowest part of the roofing material. The cubic capacity space available for each worker must be at least 11.33 m.</a:t>
            </a:r>
          </a:p>
          <a:p>
            <a:endParaRPr lang="x-none" dirty="0"/>
          </a:p>
        </p:txBody>
      </p:sp>
    </p:spTree>
    <p:extLst>
      <p:ext uri="{BB962C8B-B14F-4D97-AF65-F5344CB8AC3E}">
        <p14:creationId xmlns:p14="http://schemas.microsoft.com/office/powerpoint/2010/main" xmlns="" val="260783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557CBD-1D2C-4DE4-B497-47A4369CB67D}"/>
              </a:ext>
            </a:extLst>
          </p:cNvPr>
          <p:cNvSpPr>
            <a:spLocks noGrp="1"/>
          </p:cNvSpPr>
          <p:nvPr>
            <p:ph idx="1"/>
          </p:nvPr>
        </p:nvSpPr>
        <p:spPr>
          <a:xfrm>
            <a:off x="1251677" y="387927"/>
            <a:ext cx="10496977" cy="6087688"/>
          </a:xfrm>
        </p:spPr>
        <p:txBody>
          <a:bodyPr>
            <a:normAutofit fontScale="92500" lnSpcReduction="10000"/>
          </a:bodyPr>
          <a:lstStyle/>
          <a:p>
            <a:pPr marL="0" indent="0">
              <a:buNone/>
            </a:pPr>
            <a:endParaRPr lang="en-US" dirty="0"/>
          </a:p>
          <a:p>
            <a:pPr algn="just">
              <a:lnSpc>
                <a:spcPct val="150000"/>
              </a:lnSpc>
            </a:pPr>
            <a:r>
              <a:rPr lang="en-US" sz="2800" dirty="0">
                <a:latin typeface="Times New Roman" panose="02020603050405020304" pitchFamily="18" charset="0"/>
                <a:cs typeface="Times New Roman" panose="02020603050405020304" pitchFamily="18" charset="0"/>
              </a:rPr>
              <a:t>This cubic air space excludes any space that may be more than 4.30 m from the floor level. Ventilation aims at ensuring continuous removal of polluted air and odor from occupied premises and the preservation of a pure dust-free atmosphere of proper temperature and humidity with sufficient movement of air. It is therefore required that all factories and workplaces should be adequately ventilated to achieve the desired effect. Open windows provide the simplest form of ventilation so long as the work place is not situated in a dusty surrounding. In order to derive maximum effect, factories should be sited to take advantage of prevailing wind where possible. </a:t>
            </a:r>
          </a:p>
          <a:p>
            <a:endParaRPr lang="x-none" dirty="0"/>
          </a:p>
        </p:txBody>
      </p:sp>
    </p:spTree>
    <p:extLst>
      <p:ext uri="{BB962C8B-B14F-4D97-AF65-F5344CB8AC3E}">
        <p14:creationId xmlns:p14="http://schemas.microsoft.com/office/powerpoint/2010/main" xmlns="" val="126265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8A108-E1CC-4317-8B75-F8B3B61ABFC1}"/>
              </a:ext>
            </a:extLst>
          </p:cNvPr>
          <p:cNvSpPr>
            <a:spLocks noGrp="1"/>
          </p:cNvSpPr>
          <p:nvPr>
            <p:ph type="title"/>
          </p:nvPr>
        </p:nvSpPr>
        <p:spPr>
          <a:xfrm>
            <a:off x="1265533" y="346365"/>
            <a:ext cx="9243140" cy="631536"/>
          </a:xfrm>
        </p:spPr>
        <p:txBody>
          <a:bodyPr>
            <a:normAutofit/>
          </a:bodyPr>
          <a:lstStyle/>
          <a:p>
            <a:r>
              <a:rPr lang="en-US" sz="3600" dirty="0">
                <a:latin typeface="Times New Roman" panose="02020603050405020304" pitchFamily="18" charset="0"/>
                <a:cs typeface="Times New Roman" panose="02020603050405020304" pitchFamily="18" charset="0"/>
              </a:rPr>
              <a:t>Health workers at work</a:t>
            </a:r>
            <a:endParaRPr lang="x-none" sz="36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xmlns="" id="{2A08A512-2DC6-47B5-8D2A-4CAFCA06ADDB}"/>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5619" y="1156855"/>
            <a:ext cx="10141981" cy="5701870"/>
          </a:xfrm>
        </p:spPr>
      </p:pic>
    </p:spTree>
    <p:extLst>
      <p:ext uri="{BB962C8B-B14F-4D97-AF65-F5344CB8AC3E}">
        <p14:creationId xmlns:p14="http://schemas.microsoft.com/office/powerpoint/2010/main" xmlns="" val="202702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DF451C-3BF0-487D-8A72-4BE2C9EF55ED}"/>
              </a:ext>
            </a:extLst>
          </p:cNvPr>
          <p:cNvSpPr>
            <a:spLocks noGrp="1"/>
          </p:cNvSpPr>
          <p:nvPr>
            <p:ph idx="1"/>
          </p:nvPr>
        </p:nvSpPr>
        <p:spPr>
          <a:xfrm>
            <a:off x="1251678" y="491836"/>
            <a:ext cx="10441558" cy="5832763"/>
          </a:xfrm>
        </p:spPr>
        <p:txBody>
          <a:bodyPr>
            <a:normAutofit fontScale="92500"/>
          </a:bodyPr>
          <a:lstStyle/>
          <a:p>
            <a:pPr algn="just">
              <a:lnSpc>
                <a:spcPct val="150000"/>
              </a:lnSpc>
            </a:pPr>
            <a:r>
              <a:rPr lang="x-none" sz="2800" dirty="0">
                <a:latin typeface="Times New Roman" panose="02020603050405020304" pitchFamily="18" charset="0"/>
                <a:cs typeface="Times New Roman" panose="02020603050405020304" pitchFamily="18" charset="0"/>
              </a:rPr>
              <a:t>Occupational health hazards put HCWs at risk of increased morbidity and mortality. Loss of skilled health personnel will adversely affect healthcare services  which  are  already  suboptimal  in developing  countries  such  as  Nigeria.  The multiplying  effects  of  occupational  injuries  and </a:t>
            </a:r>
          </a:p>
          <a:p>
            <a:pPr algn="just">
              <a:lnSpc>
                <a:spcPct val="150000"/>
              </a:lnSpc>
            </a:pPr>
            <a:r>
              <a:rPr lang="x-none" sz="2800" dirty="0">
                <a:latin typeface="Times New Roman" panose="02020603050405020304" pitchFamily="18" charset="0"/>
                <a:cs typeface="Times New Roman" panose="02020603050405020304" pitchFamily="18" charset="0"/>
              </a:rPr>
              <a:t>diseases  among  health  workers  include economic  loss, physical  loss and  psychological </a:t>
            </a:r>
          </a:p>
          <a:p>
            <a:pPr algn="just">
              <a:lnSpc>
                <a:spcPct val="150000"/>
              </a:lnSpc>
            </a:pPr>
            <a:r>
              <a:rPr lang="x-none" sz="2800" dirty="0">
                <a:latin typeface="Times New Roman" panose="02020603050405020304" pitchFamily="18" charset="0"/>
                <a:cs typeface="Times New Roman" panose="02020603050405020304" pitchFamily="18" charset="0"/>
              </a:rPr>
              <a:t>disorders such as stress and depression. These have an overall negative impact on the workers, </a:t>
            </a:r>
          </a:p>
          <a:p>
            <a:pPr algn="just">
              <a:lnSpc>
                <a:spcPct val="150000"/>
              </a:lnSpc>
            </a:pPr>
            <a:r>
              <a:rPr lang="x-none" sz="2800" dirty="0">
                <a:latin typeface="Times New Roman" panose="02020603050405020304" pitchFamily="18" charset="0"/>
                <a:cs typeface="Times New Roman" panose="02020603050405020304" pitchFamily="18" charset="0"/>
              </a:rPr>
              <a:t>their families and the nation at large. </a:t>
            </a:r>
          </a:p>
          <a:p>
            <a:endParaRPr lang="x-none" dirty="0"/>
          </a:p>
        </p:txBody>
      </p:sp>
    </p:spTree>
    <p:extLst>
      <p:ext uri="{BB962C8B-B14F-4D97-AF65-F5344CB8AC3E}">
        <p14:creationId xmlns:p14="http://schemas.microsoft.com/office/powerpoint/2010/main" xmlns="" val="1993419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66C020-CBAE-4AA1-9B88-C88E92304C52}"/>
              </a:ext>
            </a:extLst>
          </p:cNvPr>
          <p:cNvSpPr>
            <a:spLocks noGrp="1"/>
          </p:cNvSpPr>
          <p:nvPr>
            <p:ph type="title"/>
          </p:nvPr>
        </p:nvSpPr>
        <p:spPr>
          <a:xfrm>
            <a:off x="1251678" y="382386"/>
            <a:ext cx="10102122" cy="670560"/>
          </a:xfrm>
        </p:spPr>
        <p:txBody>
          <a:bodyPr>
            <a:normAutofit fontScale="90000"/>
          </a:bodyPr>
          <a:lstStyle/>
          <a:p>
            <a:r>
              <a:rPr lang="en-US" dirty="0">
                <a:latin typeface="Times New Roman" panose="02020603050405020304" pitchFamily="18" charset="0"/>
                <a:cs typeface="Times New Roman" panose="02020603050405020304" pitchFamily="18" charset="0"/>
              </a:rPr>
              <a:t>RECOMMENDATIONS</a:t>
            </a:r>
            <a:endParaRPr lang="x-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0CFF6AF7-B3F5-4B26-8BDA-A1BB54749F18}"/>
              </a:ext>
            </a:extLst>
          </p:cNvPr>
          <p:cNvSpPr>
            <a:spLocks noGrp="1"/>
          </p:cNvSpPr>
          <p:nvPr>
            <p:ph idx="1"/>
          </p:nvPr>
        </p:nvSpPr>
        <p:spPr>
          <a:xfrm>
            <a:off x="1251678" y="1052947"/>
            <a:ext cx="10524686" cy="5361708"/>
          </a:xfrm>
        </p:spPr>
        <p:txBody>
          <a:bodyPr>
            <a:noAutofit/>
          </a:bodyPr>
          <a:lstStyle/>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F</a:t>
            </a:r>
            <a:r>
              <a:rPr lang="x-none" sz="2800" dirty="0">
                <a:latin typeface="Times New Roman" panose="02020603050405020304" pitchFamily="18" charset="0"/>
                <a:cs typeface="Times New Roman" panose="02020603050405020304" pitchFamily="18" charset="0"/>
              </a:rPr>
              <a:t>ollow established occupational safety and health procedures, avoid exposing others to health and safety</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risks and participate in employer-provided occupational safety and health training;</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U</a:t>
            </a:r>
            <a:r>
              <a:rPr lang="x-none" sz="2800" dirty="0">
                <a:latin typeface="Times New Roman" panose="02020603050405020304" pitchFamily="18" charset="0"/>
                <a:cs typeface="Times New Roman" panose="02020603050405020304" pitchFamily="18" charset="0"/>
              </a:rPr>
              <a:t>se provided protocols to assess, triage and treat patients;</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T</a:t>
            </a:r>
            <a:r>
              <a:rPr lang="x-none" sz="2800" dirty="0">
                <a:latin typeface="Times New Roman" panose="02020603050405020304" pitchFamily="18" charset="0"/>
                <a:cs typeface="Times New Roman" panose="02020603050405020304" pitchFamily="18" charset="0"/>
              </a:rPr>
              <a:t>reat patients with respect, compassion and dignity;</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M</a:t>
            </a:r>
            <a:r>
              <a:rPr lang="x-none" sz="2800" dirty="0">
                <a:latin typeface="Times New Roman" panose="02020603050405020304" pitchFamily="18" charset="0"/>
                <a:cs typeface="Times New Roman" panose="02020603050405020304" pitchFamily="18" charset="0"/>
              </a:rPr>
              <a:t>aintain patient confidentiality;</a:t>
            </a:r>
            <a:endParaRPr lang="en-US" sz="2800" dirty="0">
              <a:latin typeface="Times New Roman" panose="02020603050405020304" pitchFamily="18" charset="0"/>
              <a:cs typeface="Times New Roman" panose="02020603050405020304" pitchFamily="18" charset="0"/>
            </a:endParaRPr>
          </a:p>
          <a:p>
            <a:pPr marL="457200" indent="-457200" algn="just">
              <a:lnSpc>
                <a:spcPct val="150000"/>
              </a:lnSpc>
              <a:buAutoNum type="arabicPeriod"/>
            </a:pPr>
            <a:r>
              <a:rPr lang="en-US" sz="2800" dirty="0">
                <a:latin typeface="Times New Roman" panose="02020603050405020304" pitchFamily="18" charset="0"/>
                <a:cs typeface="Times New Roman" panose="02020603050405020304" pitchFamily="18" charset="0"/>
              </a:rPr>
              <a:t>S</a:t>
            </a:r>
            <a:r>
              <a:rPr lang="x-none" sz="2800" dirty="0">
                <a:latin typeface="Times New Roman" panose="02020603050405020304" pitchFamily="18" charset="0"/>
                <a:cs typeface="Times New Roman" panose="02020603050405020304" pitchFamily="18" charset="0"/>
              </a:rPr>
              <a:t>wiftly follow established public health reporting procedures of suspect and confirmed cases;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3602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B180547-1D83-4248-A1F0-0BC3F01B0C40}"/>
              </a:ext>
            </a:extLst>
          </p:cNvPr>
          <p:cNvSpPr>
            <a:spLocks noGrp="1"/>
          </p:cNvSpPr>
          <p:nvPr>
            <p:ph idx="1"/>
          </p:nvPr>
        </p:nvSpPr>
        <p:spPr>
          <a:xfrm>
            <a:off x="1251677" y="353291"/>
            <a:ext cx="10607813" cy="6130636"/>
          </a:xfrm>
        </p:spPr>
        <p:txBody>
          <a:bodyPr>
            <a:normAutofit fontScale="92500" lnSpcReduction="10000"/>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6. Provide or reinforce accurate infection prevention and control and public health information, including concerned people who have neither symptoms nor risk;</a:t>
            </a:r>
          </a:p>
          <a:p>
            <a:pPr marL="0" indent="0" algn="just">
              <a:lnSpc>
                <a:spcPct val="150000"/>
              </a:lnSpc>
              <a:buNone/>
            </a:pPr>
            <a:r>
              <a:rPr lang="en-US" sz="2800" dirty="0">
                <a:latin typeface="Times New Roman" panose="02020603050405020304" pitchFamily="18" charset="0"/>
                <a:cs typeface="Times New Roman" panose="02020603050405020304" pitchFamily="18" charset="0"/>
              </a:rPr>
              <a:t>7. P</a:t>
            </a:r>
            <a:r>
              <a:rPr lang="x-none" sz="2800" dirty="0">
                <a:latin typeface="Times New Roman" panose="02020603050405020304" pitchFamily="18" charset="0"/>
                <a:cs typeface="Times New Roman" panose="02020603050405020304" pitchFamily="18" charset="0"/>
              </a:rPr>
              <a:t>ut on, use, take off and dispose of personal protective equipment properly;</a:t>
            </a:r>
            <a:endParaRPr lang="en-US"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8. S</a:t>
            </a:r>
            <a:r>
              <a:rPr lang="x-none" sz="2800" dirty="0">
                <a:latin typeface="Times New Roman" panose="02020603050405020304" pitchFamily="18" charset="0"/>
                <a:cs typeface="Times New Roman" panose="02020603050405020304" pitchFamily="18" charset="0"/>
              </a:rPr>
              <a:t>elf-monitor for signs of illness and self-isolate or report illness to managers, if it occurs;</a:t>
            </a:r>
            <a:endParaRPr lang="en-US"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9. A</a:t>
            </a:r>
            <a:r>
              <a:rPr lang="x-none" sz="2800" dirty="0">
                <a:latin typeface="Times New Roman" panose="02020603050405020304" pitchFamily="18" charset="0"/>
                <a:cs typeface="Times New Roman" panose="02020603050405020304" pitchFamily="18" charset="0"/>
              </a:rPr>
              <a:t>dvise management if they are experiencing signs of undue stress or mental health challenges that require</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support interventions; and</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report to their immediate supervisor any situation which they have reasonable justification to believe</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presents an imminent and serious danger to life or health.</a:t>
            </a:r>
          </a:p>
          <a:p>
            <a:endParaRPr lang="x-none" dirty="0"/>
          </a:p>
        </p:txBody>
      </p:sp>
    </p:spTree>
    <p:extLst>
      <p:ext uri="{BB962C8B-B14F-4D97-AF65-F5344CB8AC3E}">
        <p14:creationId xmlns:p14="http://schemas.microsoft.com/office/powerpoint/2010/main" xmlns="" val="3191051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F4F63F-2FF4-4150-A03B-3F013139CE34}"/>
              </a:ext>
            </a:extLst>
          </p:cNvPr>
          <p:cNvSpPr>
            <a:spLocks noGrp="1"/>
          </p:cNvSpPr>
          <p:nvPr>
            <p:ph type="title"/>
          </p:nvPr>
        </p:nvSpPr>
        <p:spPr/>
        <p:txBody>
          <a:bodyPr/>
          <a:lstStyle/>
          <a:p>
            <a:r>
              <a:rPr lang="en-US" dirty="0"/>
              <a:t>CONCLUSION</a:t>
            </a:r>
            <a:endParaRPr lang="x-none" dirty="0"/>
          </a:p>
        </p:txBody>
      </p:sp>
      <p:sp>
        <p:nvSpPr>
          <p:cNvPr id="3" name="Content Placeholder 2">
            <a:extLst>
              <a:ext uri="{FF2B5EF4-FFF2-40B4-BE49-F238E27FC236}">
                <a16:creationId xmlns:a16="http://schemas.microsoft.com/office/drawing/2014/main" xmlns="" id="{193B111C-B8B5-424D-AE6C-364C6AD4E2F9}"/>
              </a:ext>
            </a:extLst>
          </p:cNvPr>
          <p:cNvSpPr>
            <a:spLocks noGrp="1"/>
          </p:cNvSpPr>
          <p:nvPr>
            <p:ph idx="1"/>
          </p:nvPr>
        </p:nvSpPr>
        <p:spPr>
          <a:xfrm>
            <a:off x="1251677" y="1375144"/>
            <a:ext cx="10507931" cy="5482855"/>
          </a:xfrm>
        </p:spPr>
        <p:txBody>
          <a:bodyPr>
            <a:normAutofit/>
          </a:bodyPr>
          <a:lstStyle/>
          <a:p>
            <a:pPr algn="just">
              <a:lnSpc>
                <a:spcPct val="150000"/>
              </a:lnSpc>
            </a:pPr>
            <a:r>
              <a:rPr lang="x-none" sz="2400" dirty="0">
                <a:latin typeface="Times New Roman" panose="02020603050405020304" pitchFamily="18" charset="0"/>
                <a:cs typeface="Times New Roman" panose="02020603050405020304" pitchFamily="18" charset="0"/>
                <a:hlinkClick r:id="rId2"/>
              </a:rPr>
              <a:t>According to</a:t>
            </a:r>
            <a:r>
              <a:rPr lang="x-none" sz="2400" dirty="0">
                <a:latin typeface="Times New Roman" panose="02020603050405020304" pitchFamily="18" charset="0"/>
                <a:cs typeface="Times New Roman" panose="02020603050405020304" pitchFamily="18" charset="0"/>
              </a:rPr>
              <a:t> the World Health Organisation (WHO), coronaviruses are a family of viruses that cause illnesses ranging from the common cold to more severe diseases such as severe acute respiratory syndrome (SARS) and the Middle East respiratory syndrome (MERS). These viruses were originally transmitted from animals to people. SARS, for instance, was transmitted from civet cats to humans while MERS moved to humans from a type of camel. Several known coronaviruses are circulating in animals that have not yet infected humans.</a:t>
            </a:r>
          </a:p>
          <a:p>
            <a:endParaRPr lang="x-none" dirty="0"/>
          </a:p>
        </p:txBody>
      </p:sp>
    </p:spTree>
    <p:extLst>
      <p:ext uri="{BB962C8B-B14F-4D97-AF65-F5344CB8AC3E}">
        <p14:creationId xmlns:p14="http://schemas.microsoft.com/office/powerpoint/2010/main" xmlns="" val="255051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DE8E52B-0582-4F83-9E40-9760C774BB44}"/>
              </a:ext>
            </a:extLst>
          </p:cNvPr>
          <p:cNvSpPr>
            <a:spLocks noGrp="1"/>
          </p:cNvSpPr>
          <p:nvPr>
            <p:ph idx="1"/>
          </p:nvPr>
        </p:nvSpPr>
        <p:spPr>
          <a:xfrm>
            <a:off x="1251677" y="637953"/>
            <a:ext cx="10465401" cy="6220047"/>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This  study  showed  that  majority  of  the government  health  workers  had  high occupational  hazard  risk,  poor  compliance  to occupational  safety  measures  despite  high awareness of OHS.  Clinical health  workers and health  workers  with  more  than  10  years experience had better awareness of OHS.</a:t>
            </a:r>
          </a:p>
          <a:p>
            <a:endParaRPr lang="x-none" dirty="0"/>
          </a:p>
        </p:txBody>
      </p:sp>
    </p:spTree>
    <p:extLst>
      <p:ext uri="{BB962C8B-B14F-4D97-AF65-F5344CB8AC3E}">
        <p14:creationId xmlns:p14="http://schemas.microsoft.com/office/powerpoint/2010/main" xmlns="" val="381749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F0AE51E1-42D8-49C6-BBBA-A27B9F49C35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92372" y="-3797"/>
            <a:ext cx="10201609" cy="6861797"/>
          </a:xfrm>
          <a:prstGeom prst="rect">
            <a:avLst/>
          </a:prstGeom>
        </p:spPr>
      </p:pic>
    </p:spTree>
    <p:extLst>
      <p:ext uri="{BB962C8B-B14F-4D97-AF65-F5344CB8AC3E}">
        <p14:creationId xmlns:p14="http://schemas.microsoft.com/office/powerpoint/2010/main" xmlns="" val="2586917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C8ABC0-BAB4-4D9E-B1E8-1A6263D06889}"/>
              </a:ext>
            </a:extLst>
          </p:cNvPr>
          <p:cNvSpPr>
            <a:spLocks noGrp="1"/>
          </p:cNvSpPr>
          <p:nvPr>
            <p:ph type="title"/>
          </p:nvPr>
        </p:nvSpPr>
        <p:spPr/>
        <p:txBody>
          <a:bodyPr>
            <a:normAutofit/>
          </a:bodyPr>
          <a:lstStyle/>
          <a:p>
            <a:r>
              <a:rPr lang="en-US" sz="4400" dirty="0">
                <a:latin typeface="Times New Roman" panose="02020603050405020304" pitchFamily="18" charset="0"/>
                <a:cs typeface="Times New Roman" panose="02020603050405020304" pitchFamily="18" charset="0"/>
              </a:rPr>
              <a:t>INTRODUCTION</a:t>
            </a:r>
            <a:endParaRPr lang="x-none" sz="4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C690ECE2-7B65-4F79-BA68-1FED6D8BF2C1}"/>
              </a:ext>
            </a:extLst>
          </p:cNvPr>
          <p:cNvSpPr>
            <a:spLocks noGrp="1"/>
          </p:cNvSpPr>
          <p:nvPr>
            <p:ph idx="1"/>
          </p:nvPr>
        </p:nvSpPr>
        <p:spPr>
          <a:xfrm>
            <a:off x="1251678" y="2078183"/>
            <a:ext cx="10178322" cy="3801410"/>
          </a:xfrm>
        </p:spPr>
        <p:txBody>
          <a:bodyPr>
            <a:normAutofit fontScale="92500" lnSpcReduction="20000"/>
          </a:bodyPr>
          <a:lstStyle/>
          <a:p>
            <a:pPr algn="just">
              <a:lnSpc>
                <a:spcPct val="150000"/>
              </a:lnSpc>
            </a:pPr>
            <a:r>
              <a:rPr lang="x-none" sz="2800" dirty="0"/>
              <a:t>Occupational health is a course that deals with the study of the health problems employees’ face in their work environment and how those health problems are managed to protect the health status of employee and their family. It exposes the different sources through which the employees are affected. The processes of detecting the health problems are similar to investigative processes obtainable in established health institutions.</a:t>
            </a:r>
          </a:p>
        </p:txBody>
      </p:sp>
    </p:spTree>
    <p:extLst>
      <p:ext uri="{BB962C8B-B14F-4D97-AF65-F5344CB8AC3E}">
        <p14:creationId xmlns:p14="http://schemas.microsoft.com/office/powerpoint/2010/main" xmlns="" val="116755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1AA404-B389-4D79-97BF-5D873763DC1F}"/>
              </a:ext>
            </a:extLst>
          </p:cNvPr>
          <p:cNvSpPr>
            <a:spLocks noGrp="1"/>
          </p:cNvSpPr>
          <p:nvPr>
            <p:ph idx="1"/>
          </p:nvPr>
        </p:nvSpPr>
        <p:spPr>
          <a:xfrm>
            <a:off x="1251677" y="429491"/>
            <a:ext cx="10434631" cy="5915891"/>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The unit examines the historical development of occupational health; the role of health team members and the efforts of international organizations to ensure that safety measures are provided and workers get their compensation from employers. The unit looks at the historical development of OH in both developed and developing countries including Nigeria. It also looks at the contributions made by International Labour Organisation (ILO) and the World Health Organisation (WHO) in the protection of health and safety of people at work settings. </a:t>
            </a:r>
          </a:p>
        </p:txBody>
      </p:sp>
    </p:spTree>
    <p:extLst>
      <p:ext uri="{BB962C8B-B14F-4D97-AF65-F5344CB8AC3E}">
        <p14:creationId xmlns:p14="http://schemas.microsoft.com/office/powerpoint/2010/main" xmlns="" val="43951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82DD23F8-0612-4209-9C0E-3298FAC8C9F5}"/>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21712" y="0"/>
            <a:ext cx="10265834" cy="6820364"/>
          </a:xfrm>
        </p:spPr>
      </p:pic>
    </p:spTree>
    <p:extLst>
      <p:ext uri="{BB962C8B-B14F-4D97-AF65-F5344CB8AC3E}">
        <p14:creationId xmlns:p14="http://schemas.microsoft.com/office/powerpoint/2010/main" xmlns="" val="1339144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56B031-4371-45D8-B4B5-AC4F4BE0F2DA}"/>
              </a:ext>
            </a:extLst>
          </p:cNvPr>
          <p:cNvSpPr>
            <a:spLocks noGrp="1"/>
          </p:cNvSpPr>
          <p:nvPr>
            <p:ph idx="1"/>
          </p:nvPr>
        </p:nvSpPr>
        <p:spPr>
          <a:xfrm>
            <a:off x="1251677" y="387927"/>
            <a:ext cx="10490049" cy="5978237"/>
          </a:xfrm>
        </p:spPr>
        <p:txBody>
          <a:bodyPr>
            <a:normAutofit fontScale="85000" lnSpcReduction="20000"/>
          </a:bodyPr>
          <a:lstStyle/>
          <a:p>
            <a:pPr algn="just">
              <a:lnSpc>
                <a:spcPct val="150000"/>
              </a:lnSpc>
            </a:pPr>
            <a:r>
              <a:rPr lang="x-none" sz="2800" dirty="0">
                <a:latin typeface="Times New Roman" panose="02020603050405020304" pitchFamily="18" charset="0"/>
                <a:cs typeface="Times New Roman" panose="02020603050405020304" pitchFamily="18" charset="0"/>
              </a:rPr>
              <a:t>Healthcare workforce is  one of the  largest work forces in  the world constituting over 12% of  the working population in the whole world. Nigeria has  one  of  the  largest  pools  of  healthcare </a:t>
            </a:r>
          </a:p>
          <a:p>
            <a:pPr algn="just">
              <a:lnSpc>
                <a:spcPct val="150000"/>
              </a:lnSpc>
            </a:pPr>
            <a:r>
              <a:rPr lang="x-none" sz="2800" dirty="0">
                <a:latin typeface="Times New Roman" panose="02020603050405020304" pitchFamily="18" charset="0"/>
                <a:cs typeface="Times New Roman" panose="02020603050405020304" pitchFamily="18" charset="0"/>
              </a:rPr>
              <a:t>personnel in Africa and they make up  about one third of the total workforce in Nigeria. Health </a:t>
            </a:r>
          </a:p>
          <a:p>
            <a:pPr algn="just">
              <a:lnSpc>
                <a:spcPct val="150000"/>
              </a:lnSpc>
            </a:pPr>
            <a:r>
              <a:rPr lang="x-none" sz="2800" dirty="0">
                <a:latin typeface="Times New Roman" panose="02020603050405020304" pitchFamily="18" charset="0"/>
                <a:cs typeface="Times New Roman" panose="02020603050405020304" pitchFamily="18" charset="0"/>
              </a:rPr>
              <a:t>workers  perform  their  duties  in  an  increasing hazardous  work  environment  and  occupational </a:t>
            </a:r>
          </a:p>
          <a:p>
            <a:pPr algn="just">
              <a:lnSpc>
                <a:spcPct val="150000"/>
              </a:lnSpc>
            </a:pPr>
            <a:r>
              <a:rPr lang="x-none" sz="2800" dirty="0">
                <a:latin typeface="Times New Roman" panose="02020603050405020304" pitchFamily="18" charset="0"/>
                <a:cs typeface="Times New Roman" panose="02020603050405020304" pitchFamily="18" charset="0"/>
              </a:rPr>
              <a:t>settings</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Personnel  in  this  workforce  are responsible  for  providing  quality  health  care </a:t>
            </a:r>
          </a:p>
          <a:p>
            <a:pPr algn="just">
              <a:lnSpc>
                <a:spcPct val="150000"/>
              </a:lnSpc>
            </a:pPr>
            <a:r>
              <a:rPr lang="x-none" sz="2800" dirty="0">
                <a:latin typeface="Times New Roman" panose="02020603050405020304" pitchFamily="18" charset="0"/>
                <a:cs typeface="Times New Roman" panose="02020603050405020304" pitchFamily="18" charset="0"/>
              </a:rPr>
              <a:t>services,  even  though  their  work  places (hospitals,  clinics  and  laboratories)  are increasingly unsafe</a:t>
            </a:r>
            <a:r>
              <a:rPr lang="en-US" sz="2800" dirty="0">
                <a:latin typeface="Times New Roman" panose="02020603050405020304" pitchFamily="18" charset="0"/>
                <a:cs typeface="Times New Roman" panose="02020603050405020304" pitchFamily="18" charset="0"/>
              </a:rPr>
              <a:t>. </a:t>
            </a:r>
            <a:endParaRPr lang="x-none" sz="2800" dirty="0">
              <a:latin typeface="Times New Roman" panose="02020603050405020304" pitchFamily="18" charset="0"/>
              <a:cs typeface="Times New Roman" panose="02020603050405020304" pitchFamily="18" charset="0"/>
            </a:endParaRPr>
          </a:p>
          <a:p>
            <a:endParaRPr lang="x-none" dirty="0"/>
          </a:p>
        </p:txBody>
      </p:sp>
    </p:spTree>
    <p:extLst>
      <p:ext uri="{BB962C8B-B14F-4D97-AF65-F5344CB8AC3E}">
        <p14:creationId xmlns:p14="http://schemas.microsoft.com/office/powerpoint/2010/main" xmlns="" val="3845670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14DBC54-C1C1-47CE-B0D5-A5C64DD57FFF}"/>
              </a:ext>
            </a:extLst>
          </p:cNvPr>
          <p:cNvSpPr>
            <a:spLocks noGrp="1"/>
          </p:cNvSpPr>
          <p:nvPr>
            <p:ph idx="1"/>
          </p:nvPr>
        </p:nvSpPr>
        <p:spPr>
          <a:xfrm>
            <a:off x="1092351" y="721267"/>
            <a:ext cx="10178322" cy="5415465"/>
          </a:xfrm>
        </p:spPr>
        <p:txBody>
          <a:bodyPr>
            <a:normAutofit fontScale="85000" lnSpcReduction="20000"/>
          </a:bodyPr>
          <a:lstStyle/>
          <a:p>
            <a:pPr algn="just">
              <a:lnSpc>
                <a:spcPct val="150000"/>
              </a:lnSpc>
            </a:pPr>
            <a:r>
              <a:rPr lang="en-US" sz="2800" dirty="0">
                <a:latin typeface="Times New Roman" panose="02020603050405020304" pitchFamily="18" charset="0"/>
                <a:cs typeface="Times New Roman" panose="02020603050405020304" pitchFamily="18" charset="0"/>
              </a:rPr>
              <a:t>General provisions for health include various regulations are available for the health, safety, </a:t>
            </a:r>
          </a:p>
          <a:p>
            <a:pPr algn="just">
              <a:lnSpc>
                <a:spcPct val="150000"/>
              </a:lnSpc>
            </a:pPr>
            <a:r>
              <a:rPr lang="en-US" sz="2800" dirty="0">
                <a:latin typeface="Times New Roman" panose="02020603050405020304" pitchFamily="18" charset="0"/>
                <a:cs typeface="Times New Roman" panose="02020603050405020304" pitchFamily="18" charset="0"/>
              </a:rPr>
              <a:t>and welfare of workers in each country today.  However, the following factors are commonly </a:t>
            </a:r>
          </a:p>
          <a:p>
            <a:pPr algn="just">
              <a:lnSpc>
                <a:spcPct val="150000"/>
              </a:lnSpc>
            </a:pPr>
            <a:r>
              <a:rPr lang="en-US" sz="2800" dirty="0">
                <a:latin typeface="Times New Roman" panose="02020603050405020304" pitchFamily="18" charset="0"/>
                <a:cs typeface="Times New Roman" panose="02020603050405020304" pitchFamily="18" charset="0"/>
              </a:rPr>
              <a:t>adopted to enhance good housekeeping and the promotion and maintenance of health of the </a:t>
            </a:r>
          </a:p>
          <a:p>
            <a:pPr algn="just">
              <a:lnSpc>
                <a:spcPct val="150000"/>
              </a:lnSpc>
            </a:pPr>
            <a:r>
              <a:rPr lang="en-US" sz="2800" dirty="0">
                <a:latin typeface="Times New Roman" panose="02020603050405020304" pitchFamily="18" charset="0"/>
                <a:cs typeface="Times New Roman" panose="02020603050405020304" pitchFamily="18" charset="0"/>
              </a:rPr>
              <a:t>workers and include cleanliness, overcrowding, ventilation, lighting, floor drainage, and sanitary </a:t>
            </a:r>
          </a:p>
          <a:p>
            <a:pPr algn="just">
              <a:lnSpc>
                <a:spcPct val="150000"/>
              </a:lnSpc>
            </a:pPr>
            <a:r>
              <a:rPr lang="en-US" sz="2800" dirty="0">
                <a:latin typeface="Times New Roman" panose="02020603050405020304" pitchFamily="18" charset="0"/>
                <a:cs typeface="Times New Roman" panose="02020603050405020304" pitchFamily="18" charset="0"/>
              </a:rPr>
              <a:t>convenience. Cleanliness calls for each factory to be kept in a clean state and free from effluents </a:t>
            </a:r>
          </a:p>
          <a:p>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4160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CF14A9F-0C82-467D-B283-FF5DF4995ED4}"/>
              </a:ext>
            </a:extLst>
          </p:cNvPr>
          <p:cNvSpPr>
            <a:spLocks noGrp="1"/>
          </p:cNvSpPr>
          <p:nvPr>
            <p:ph idx="1"/>
          </p:nvPr>
        </p:nvSpPr>
        <p:spPr>
          <a:xfrm>
            <a:off x="1251678" y="404037"/>
            <a:ext cx="10538540" cy="6031399"/>
          </a:xfrm>
        </p:spPr>
        <p:txBody>
          <a:bodyPr>
            <a:normAutofit fontScale="925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nuisance. Refuse should be removed on a daily basis, using suitable methods [15]. The floors of </a:t>
            </a:r>
          </a:p>
          <a:p>
            <a:pPr algn="just">
              <a:lnSpc>
                <a:spcPct val="150000"/>
              </a:lnSpc>
            </a:pPr>
            <a:r>
              <a:rPr lang="en-US" sz="2800" dirty="0">
                <a:latin typeface="Times New Roman" panose="02020603050405020304" pitchFamily="18" charset="0"/>
                <a:cs typeface="Times New Roman" panose="02020603050405020304" pitchFamily="18" charset="0"/>
              </a:rPr>
              <a:t>every work place should be washed at least once in a week. In situation of offensive trades, daily </a:t>
            </a:r>
          </a:p>
          <a:p>
            <a:pPr algn="just">
              <a:lnSpc>
                <a:spcPct val="150000"/>
              </a:lnSpc>
            </a:pPr>
            <a:r>
              <a:rPr lang="en-US" sz="2800" dirty="0">
                <a:latin typeface="Times New Roman" panose="02020603050405020304" pitchFamily="18" charset="0"/>
                <a:cs typeface="Times New Roman" panose="02020603050405020304" pitchFamily="18" charset="0"/>
              </a:rPr>
              <a:t>washing is required together with some other effective measures. The walls, partitions, and </a:t>
            </a:r>
          </a:p>
          <a:p>
            <a:pPr algn="just">
              <a:lnSpc>
                <a:spcPct val="150000"/>
              </a:lnSpc>
            </a:pPr>
            <a:r>
              <a:rPr lang="en-US" sz="2800" dirty="0">
                <a:latin typeface="Times New Roman" panose="02020603050405020304" pitchFamily="18" charset="0"/>
                <a:cs typeface="Times New Roman" panose="02020603050405020304" pitchFamily="18" charset="0"/>
              </a:rPr>
              <a:t>ceilings are washed in accordance with prescribed regulations. Repainting with oil paint or varnishing, at least once in every five years and washing at least once a year with hot water </a:t>
            </a:r>
          </a:p>
          <a:p>
            <a:pPr algn="just">
              <a:lnSpc>
                <a:spcPct val="150000"/>
              </a:lnSpc>
            </a:pPr>
            <a:r>
              <a:rPr lang="en-US" sz="2800" dirty="0">
                <a:latin typeface="Times New Roman" panose="02020603050405020304" pitchFamily="18" charset="0"/>
                <a:cs typeface="Times New Roman" panose="02020603050405020304" pitchFamily="18" charset="0"/>
              </a:rPr>
              <a:t>and soap or cleaned by other suitable methods. </a:t>
            </a:r>
          </a:p>
          <a:p>
            <a:endParaRPr lang="x-none" dirty="0"/>
          </a:p>
        </p:txBody>
      </p:sp>
    </p:spTree>
    <p:extLst>
      <p:ext uri="{BB962C8B-B14F-4D97-AF65-F5344CB8AC3E}">
        <p14:creationId xmlns:p14="http://schemas.microsoft.com/office/powerpoint/2010/main" xmlns="" val="982128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B6101C-A622-4E22-B2D6-652BC07949F8}"/>
              </a:ext>
            </a:extLst>
          </p:cNvPr>
          <p:cNvSpPr>
            <a:spLocks noGrp="1"/>
          </p:cNvSpPr>
          <p:nvPr>
            <p:ph type="title"/>
          </p:nvPr>
        </p:nvSpPr>
        <p:spPr>
          <a:xfrm>
            <a:off x="1251678" y="382385"/>
            <a:ext cx="9845813" cy="670560"/>
          </a:xfrm>
        </p:spPr>
        <p:txBody>
          <a:bodyPr>
            <a:normAutofit fontScale="90000"/>
          </a:bodyPr>
          <a:lstStyle/>
          <a:p>
            <a:r>
              <a:rPr lang="en-US" dirty="0">
                <a:latin typeface="Times New Roman" panose="02020603050405020304" pitchFamily="18" charset="0"/>
                <a:cs typeface="Times New Roman" panose="02020603050405020304" pitchFamily="18" charset="0"/>
              </a:rPr>
              <a:t>LITERATURE REVIEW</a:t>
            </a:r>
            <a:endParaRPr lang="x-none"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2C2F4F80-839F-4DFD-B745-05977AE8AFFD}"/>
              </a:ext>
            </a:extLst>
          </p:cNvPr>
          <p:cNvSpPr>
            <a:spLocks noGrp="1"/>
          </p:cNvSpPr>
          <p:nvPr>
            <p:ph idx="1"/>
          </p:nvPr>
        </p:nvSpPr>
        <p:spPr>
          <a:xfrm>
            <a:off x="1251678" y="1136073"/>
            <a:ext cx="10462340" cy="5250872"/>
          </a:xfrm>
        </p:spPr>
        <p:txBody>
          <a:bodyPr>
            <a:normAutofit fontScale="92500" lnSpcReduction="20000"/>
          </a:bodyPr>
          <a:lstStyle/>
          <a:p>
            <a:pPr algn="just">
              <a:lnSpc>
                <a:spcPct val="150000"/>
              </a:lnSpc>
            </a:pPr>
            <a:r>
              <a:rPr lang="en-US" sz="2800" dirty="0">
                <a:latin typeface="Times New Roman" panose="02020603050405020304" pitchFamily="18" charset="0"/>
                <a:cs typeface="Times New Roman" panose="02020603050405020304" pitchFamily="18" charset="0"/>
              </a:rPr>
              <a:t>Suitable protective wears (including clothing) and appliances should be provided, maintained and </a:t>
            </a:r>
          </a:p>
          <a:p>
            <a:pPr algn="just">
              <a:lnSpc>
                <a:spcPct val="150000"/>
              </a:lnSpc>
            </a:pPr>
            <a:r>
              <a:rPr lang="en-US" sz="2800" dirty="0">
                <a:latin typeface="Times New Roman" panose="02020603050405020304" pitchFamily="18" charset="0"/>
                <a:cs typeface="Times New Roman" panose="02020603050405020304" pitchFamily="18" charset="0"/>
              </a:rPr>
              <a:t>its continuous use encouraged in all factories and workplace where workers are engaged in </a:t>
            </a:r>
          </a:p>
          <a:p>
            <a:pPr algn="just">
              <a:lnSpc>
                <a:spcPct val="150000"/>
              </a:lnSpc>
            </a:pPr>
            <a:r>
              <a:rPr lang="en-US" sz="2800" dirty="0">
                <a:latin typeface="Times New Roman" panose="02020603050405020304" pitchFamily="18" charset="0"/>
                <a:cs typeface="Times New Roman" panose="02020603050405020304" pitchFamily="18" charset="0"/>
              </a:rPr>
              <a:t>any process involving exposure to wet conditions, injuries, or offensive substances. For </a:t>
            </a:r>
          </a:p>
          <a:p>
            <a:pPr algn="just">
              <a:lnSpc>
                <a:spcPct val="150000"/>
              </a:lnSpc>
            </a:pPr>
            <a:r>
              <a:rPr lang="en-US" sz="2800" dirty="0">
                <a:latin typeface="Times New Roman" panose="02020603050405020304" pitchFamily="18" charset="0"/>
                <a:cs typeface="Times New Roman" panose="02020603050405020304" pitchFamily="18" charset="0"/>
              </a:rPr>
              <a:t>example, such suitable protective wear may include, where necessary, suitable gloves, </a:t>
            </a:r>
          </a:p>
          <a:p>
            <a:pPr algn="just">
              <a:lnSpc>
                <a:spcPct val="150000"/>
              </a:lnSpc>
            </a:pPr>
            <a:r>
              <a:rPr lang="en-US" sz="2800" dirty="0">
                <a:latin typeface="Times New Roman" panose="02020603050405020304" pitchFamily="18" charset="0"/>
                <a:cs typeface="Times New Roman" panose="02020603050405020304" pitchFamily="18" charset="0"/>
              </a:rPr>
              <a:t>effective screens, foot wears, waterproof aprons, goggles, head covers, etc. </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02074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5E93D7-DA0C-4605-A1FD-33181C716505}"/>
              </a:ext>
            </a:extLst>
          </p:cNvPr>
          <p:cNvSpPr>
            <a:spLocks noGrp="1"/>
          </p:cNvSpPr>
          <p:nvPr>
            <p:ph idx="1"/>
          </p:nvPr>
        </p:nvSpPr>
        <p:spPr>
          <a:xfrm>
            <a:off x="1251678" y="309967"/>
            <a:ext cx="10483122" cy="6225152"/>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Workers in large establishments are provided with separate rooms or canteens where their meals are prepared and served at appropriate times. Eating is prohibited at workplaces, where dangerous substances such as lead, mercury, cyanide, </a:t>
            </a:r>
            <a:r>
              <a:rPr lang="en-US" sz="2800" dirty="0" err="1">
                <a:latin typeface="Times New Roman" panose="02020603050405020304" pitchFamily="18" charset="0"/>
                <a:cs typeface="Times New Roman" panose="02020603050405020304" pitchFamily="18" charset="0"/>
              </a:rPr>
              <a:t>etc</a:t>
            </a:r>
            <a:r>
              <a:rPr lang="en-US" sz="2800" dirty="0">
                <a:latin typeface="Times New Roman" panose="02020603050405020304" pitchFamily="18" charset="0"/>
                <a:cs typeface="Times New Roman" panose="02020603050405020304" pitchFamily="18" charset="0"/>
              </a:rPr>
              <a:t>, are present. </a:t>
            </a:r>
          </a:p>
          <a:p>
            <a:pPr algn="just">
              <a:lnSpc>
                <a:spcPct val="150000"/>
              </a:lnSpc>
            </a:pPr>
            <a:r>
              <a:rPr lang="en-US" sz="2800" dirty="0">
                <a:latin typeface="Times New Roman" panose="02020603050405020304" pitchFamily="18" charset="0"/>
                <a:cs typeface="Times New Roman" panose="02020603050405020304" pitchFamily="18" charset="0"/>
              </a:rPr>
              <a:t>The provision of adequate running water is desirable to ensure that the workers observe </a:t>
            </a:r>
          </a:p>
          <a:p>
            <a:pPr algn="just">
              <a:lnSpc>
                <a:spcPct val="150000"/>
              </a:lnSpc>
            </a:pPr>
            <a:r>
              <a:rPr lang="en-US" sz="2800" dirty="0">
                <a:latin typeface="Times New Roman" panose="02020603050405020304" pitchFamily="18" charset="0"/>
                <a:cs typeface="Times New Roman" panose="02020603050405020304" pitchFamily="18" charset="0"/>
              </a:rPr>
              <a:t>personal hygiene. Efforts should be geared to educate and enlighten the workers on the </a:t>
            </a:r>
          </a:p>
          <a:p>
            <a:pPr algn="just">
              <a:lnSpc>
                <a:spcPct val="150000"/>
              </a:lnSpc>
            </a:pPr>
            <a:r>
              <a:rPr lang="en-US" sz="2800" dirty="0">
                <a:latin typeface="Times New Roman" panose="02020603050405020304" pitchFamily="18" charset="0"/>
                <a:cs typeface="Times New Roman" panose="02020603050405020304" pitchFamily="18" charset="0"/>
              </a:rPr>
              <a:t>rationale behind these practices.</a:t>
            </a:r>
            <a:endParaRPr lang="x-none"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25473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TotalTime>
  <Words>1223</Words>
  <Application>Microsoft Office PowerPoint</Application>
  <PresentationFormat>Custom</PresentationFormat>
  <Paragraphs>56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ENGINEERING LAW AND HAZARD ASSESSMENT OF HEALTH WORKERS FOR ENHANCED OCCUPATIONAL SAFETY IN NIGERIA</vt:lpstr>
      <vt:lpstr>INTRODUCTION</vt:lpstr>
      <vt:lpstr>Slide 3</vt:lpstr>
      <vt:lpstr>Slide 4</vt:lpstr>
      <vt:lpstr>Slide 5</vt:lpstr>
      <vt:lpstr>Slide 6</vt:lpstr>
      <vt:lpstr>Slide 7</vt:lpstr>
      <vt:lpstr>LITERATURE REVIEW</vt:lpstr>
      <vt:lpstr>Slide 9</vt:lpstr>
      <vt:lpstr>Slide 10</vt:lpstr>
      <vt:lpstr>Slide 11</vt:lpstr>
      <vt:lpstr>Slide 12</vt:lpstr>
      <vt:lpstr>Health workers at work</vt:lpstr>
      <vt:lpstr>Slide 14</vt:lpstr>
      <vt:lpstr>RECOMMENDATIONS</vt:lpstr>
      <vt:lpstr>Slide 16</vt:lpstr>
      <vt:lpstr>CONCLUSION</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HAZARD ASSESSMENT OF HEALTH WORKERS FOR ENHANCED OCCUPATIONAL SAFETY IN NIGERIA</dc:title>
  <dc:creator>Leonard Oduneye</dc:creator>
  <cp:lastModifiedBy>user</cp:lastModifiedBy>
  <cp:revision>12</cp:revision>
  <dcterms:created xsi:type="dcterms:W3CDTF">2020-04-10T15:32:44Z</dcterms:created>
  <dcterms:modified xsi:type="dcterms:W3CDTF">2020-04-13T22:20:05Z</dcterms:modified>
</cp:coreProperties>
</file>