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63" r:id="rId3"/>
    <p:sldId id="258" r:id="rId4"/>
    <p:sldId id="259" r:id="rId5"/>
    <p:sldId id="260" r:id="rId6"/>
    <p:sldId id="261" r:id="rId7"/>
    <p:sldId id="262" r:id="rId8"/>
    <p:sldId id="257" r:id="rId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7" name=""/>
        <p:cNvGrpSpPr/>
        <p:nvPr/>
      </p:nvGrpSpPr>
      <p:grpSpPr>
        <a:xfrm>
          <a:off x="0" y="0"/>
          <a:ext cx="0" cy="0"/>
          <a:chOff x="0" y="0"/>
          <a:chExt cx="0" cy="0"/>
        </a:xfrm>
      </p:grpSpPr>
      <p:sp>
        <p:nvSpPr>
          <p:cNvPr id="104865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1"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1" name="Footer Placeholder 4"/>
          <p:cNvSpPr>
            <a:spLocks noGrp="1"/>
          </p:cNvSpPr>
          <p:nvPr>
            <p:ph type="ftr" sz="quarter" idx="11"/>
          </p:nvPr>
        </p:nvSpPr>
        <p:spPr/>
        <p:txBody>
          <a:bodyPr/>
          <a:p>
            <a:endParaRPr altLang="en-US" lang="zh-CN"/>
          </a:p>
        </p:txBody>
      </p:sp>
      <p:sp>
        <p:nvSpPr>
          <p:cNvPr id="104862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9" name=""/>
        <p:cNvGrpSpPr/>
        <p:nvPr/>
      </p:nvGrpSpPr>
      <p:grpSpPr>
        <a:xfrm>
          <a:off x="0" y="0"/>
          <a:ext cx="0" cy="0"/>
          <a:chOff x="0" y="0"/>
          <a:chExt cx="0" cy="0"/>
        </a:xfrm>
      </p:grpSpPr>
      <p:sp>
        <p:nvSpPr>
          <p:cNvPr id="104860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9"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0" name="Footer Placeholder 4"/>
          <p:cNvSpPr>
            <a:spLocks noGrp="1"/>
          </p:cNvSpPr>
          <p:nvPr>
            <p:ph type="ftr" sz="quarter" idx="11"/>
          </p:nvPr>
        </p:nvSpPr>
        <p:spPr/>
        <p:txBody>
          <a:bodyPr/>
          <a:p>
            <a:endParaRPr altLang="en-US" lang="zh-CN"/>
          </a:p>
        </p:txBody>
      </p:sp>
      <p:sp>
        <p:nvSpPr>
          <p:cNvPr id="1048611"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2"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2" name=""/>
        <p:cNvGrpSpPr/>
        <p:nvPr/>
      </p:nvGrpSpPr>
      <p:grpSpPr>
        <a:xfrm>
          <a:off x="0" y="0"/>
          <a:ext cx="0" cy="0"/>
          <a:chOff x="0" y="0"/>
          <a:chExt cx="0" cy="0"/>
        </a:xfrm>
      </p:grpSpPr>
      <p:sp>
        <p:nvSpPr>
          <p:cNvPr id="104862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5"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6" name="Footer Placeholder 4"/>
          <p:cNvSpPr>
            <a:spLocks noGrp="1"/>
          </p:cNvSpPr>
          <p:nvPr>
            <p:ph type="ftr" sz="quarter" idx="11"/>
          </p:nvPr>
        </p:nvSpPr>
        <p:spPr/>
        <p:txBody>
          <a:bodyPr/>
          <a:p>
            <a:endParaRPr altLang="en-US" lang="zh-CN"/>
          </a:p>
        </p:txBody>
      </p:sp>
      <p:sp>
        <p:nvSpPr>
          <p:cNvPr id="1048627"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3" name=""/>
        <p:cNvGrpSpPr/>
        <p:nvPr/>
      </p:nvGrpSpPr>
      <p:grpSpPr>
        <a:xfrm>
          <a:off x="0" y="0"/>
          <a:ext cx="0" cy="0"/>
          <a:chOff x="0" y="0"/>
          <a:chExt cx="0" cy="0"/>
        </a:xfrm>
      </p:grpSpPr>
      <p:sp>
        <p:nvSpPr>
          <p:cNvPr id="1048628" name="Title 1"/>
          <p:cNvSpPr>
            <a:spLocks noGrp="1"/>
          </p:cNvSpPr>
          <p:nvPr>
            <p:ph type="title"/>
          </p:nvPr>
        </p:nvSpPr>
        <p:spPr/>
        <p:txBody>
          <a:bodyPr/>
          <a:p>
            <a:r>
              <a:rPr altLang="zh-CN" lang="en-US" smtClean="0"/>
              <a:t>Click to edit Master title style</a:t>
            </a:r>
            <a:endParaRPr dirty="0" lang="en-US"/>
          </a:p>
        </p:txBody>
      </p:sp>
      <p:sp>
        <p:nvSpPr>
          <p:cNvPr id="104862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2" name="Footer Placeholder 5"/>
          <p:cNvSpPr>
            <a:spLocks noGrp="1"/>
          </p:cNvSpPr>
          <p:nvPr>
            <p:ph type="ftr" sz="quarter" idx="11"/>
          </p:nvPr>
        </p:nvSpPr>
        <p:spPr/>
        <p:txBody>
          <a:bodyPr/>
          <a:p>
            <a:endParaRPr altLang="en-US" lang="zh-CN"/>
          </a:p>
        </p:txBody>
      </p:sp>
      <p:sp>
        <p:nvSpPr>
          <p:cNvPr id="1048633"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4" name=""/>
        <p:cNvGrpSpPr/>
        <p:nvPr/>
      </p:nvGrpSpPr>
      <p:grpSpPr>
        <a:xfrm>
          <a:off x="0" y="0"/>
          <a:ext cx="0" cy="0"/>
          <a:chOff x="0" y="0"/>
          <a:chExt cx="0" cy="0"/>
        </a:xfrm>
      </p:grpSpPr>
      <p:sp>
        <p:nvSpPr>
          <p:cNvPr id="104863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0" name="Footer Placeholder 7"/>
          <p:cNvSpPr>
            <a:spLocks noGrp="1"/>
          </p:cNvSpPr>
          <p:nvPr>
            <p:ph type="ftr" sz="quarter" idx="11"/>
          </p:nvPr>
        </p:nvSpPr>
        <p:spPr/>
        <p:txBody>
          <a:bodyPr/>
          <a:p>
            <a:endParaRPr altLang="en-US" lang="zh-CN"/>
          </a:p>
        </p:txBody>
      </p:sp>
      <p:sp>
        <p:nvSpPr>
          <p:cNvPr id="1048641"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8" name=""/>
        <p:cNvGrpSpPr/>
        <p:nvPr/>
      </p:nvGrpSpPr>
      <p:grpSpPr>
        <a:xfrm>
          <a:off x="0" y="0"/>
          <a:ext cx="0" cy="0"/>
          <a:chOff x="0" y="0"/>
          <a:chExt cx="0" cy="0"/>
        </a:xfrm>
      </p:grpSpPr>
      <p:sp>
        <p:nvSpPr>
          <p:cNvPr id="1048603" name="Title 1"/>
          <p:cNvSpPr>
            <a:spLocks noGrp="1"/>
          </p:cNvSpPr>
          <p:nvPr>
            <p:ph type="title"/>
          </p:nvPr>
        </p:nvSpPr>
        <p:spPr/>
        <p:txBody>
          <a:bodyPr/>
          <a:p>
            <a:r>
              <a:rPr altLang="zh-CN" lang="en-US" smtClean="0"/>
              <a:t>Click to edit Master title style</a:t>
            </a:r>
            <a:endParaRPr dirty="0" lang="en-US"/>
          </a:p>
        </p:txBody>
      </p:sp>
      <p:sp>
        <p:nvSpPr>
          <p:cNvPr id="1048604"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5" name="Footer Placeholder 3"/>
          <p:cNvSpPr>
            <a:spLocks noGrp="1"/>
          </p:cNvSpPr>
          <p:nvPr>
            <p:ph type="ftr" sz="quarter" idx="11"/>
          </p:nvPr>
        </p:nvSpPr>
        <p:spPr/>
        <p:txBody>
          <a:bodyPr/>
          <a:p>
            <a:endParaRPr altLang="en-US" lang="zh-CN"/>
          </a:p>
        </p:txBody>
      </p:sp>
      <p:sp>
        <p:nvSpPr>
          <p:cNvPr id="1048606"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5" name=""/>
        <p:cNvGrpSpPr/>
        <p:nvPr/>
      </p:nvGrpSpPr>
      <p:grpSpPr>
        <a:xfrm>
          <a:off x="0" y="0"/>
          <a:ext cx="0" cy="0"/>
          <a:chOff x="0" y="0"/>
          <a:chExt cx="0" cy="0"/>
        </a:xfrm>
      </p:grpSpPr>
      <p:sp>
        <p:nvSpPr>
          <p:cNvPr id="1048642"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3" name="Footer Placeholder 2"/>
          <p:cNvSpPr>
            <a:spLocks noGrp="1"/>
          </p:cNvSpPr>
          <p:nvPr>
            <p:ph type="ftr" sz="quarter" idx="11"/>
          </p:nvPr>
        </p:nvSpPr>
        <p:spPr/>
        <p:txBody>
          <a:bodyPr/>
          <a:p>
            <a:endParaRPr altLang="en-US" lang="zh-CN"/>
          </a:p>
        </p:txBody>
      </p:sp>
      <p:sp>
        <p:nvSpPr>
          <p:cNvPr id="1048644"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6" name=""/>
        <p:cNvGrpSpPr/>
        <p:nvPr/>
      </p:nvGrpSpPr>
      <p:grpSpPr>
        <a:xfrm>
          <a:off x="0" y="0"/>
          <a:ext cx="0" cy="0"/>
          <a:chOff x="0" y="0"/>
          <a:chExt cx="0" cy="0"/>
        </a:xfrm>
      </p:grpSpPr>
      <p:sp>
        <p:nvSpPr>
          <p:cNvPr id="104864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8"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9" name="Footer Placeholder 5"/>
          <p:cNvSpPr>
            <a:spLocks noGrp="1"/>
          </p:cNvSpPr>
          <p:nvPr>
            <p:ph type="ftr" sz="quarter" idx="11"/>
          </p:nvPr>
        </p:nvSpPr>
        <p:spPr/>
        <p:txBody>
          <a:bodyPr/>
          <a:p>
            <a:endParaRPr altLang="en-US" lang="zh-CN"/>
          </a:p>
        </p:txBody>
      </p:sp>
      <p:sp>
        <p:nvSpPr>
          <p:cNvPr id="1048650"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0" name=""/>
        <p:cNvGrpSpPr/>
        <p:nvPr/>
      </p:nvGrpSpPr>
      <p:grpSpPr>
        <a:xfrm>
          <a:off x="0" y="0"/>
          <a:ext cx="0" cy="0"/>
          <a:chOff x="0" y="0"/>
          <a:chExt cx="0" cy="0"/>
        </a:xfrm>
      </p:grpSpPr>
      <p:sp>
        <p:nvSpPr>
          <p:cNvPr id="104861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5"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6" name="Footer Placeholder 5"/>
          <p:cNvSpPr>
            <a:spLocks noGrp="1"/>
          </p:cNvSpPr>
          <p:nvPr>
            <p:ph type="ftr" sz="quarter" idx="11"/>
          </p:nvPr>
        </p:nvSpPr>
        <p:spPr/>
        <p:txBody>
          <a:bodyPr/>
          <a:p>
            <a:endParaRPr altLang="en-US" lang="zh-CN"/>
          </a:p>
        </p:txBody>
      </p:sp>
      <p:sp>
        <p:nvSpPr>
          <p:cNvPr id="1048617"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7" name=""/>
          <p:cNvSpPr>
            <a:spLocks noGrp="1"/>
          </p:cNvSpPr>
          <p:nvPr>
            <p:ph type="title"/>
          </p:nvPr>
        </p:nvSpPr>
        <p:spPr/>
        <p:txBody>
          <a:bodyPr>
            <a:normAutofit fontScale="90000"/>
          </a:bodyPr>
          <a:p>
            <a:r>
              <a:rPr altLang="en-GB" lang="en-US"/>
              <a:t>MALE</a:t>
            </a:r>
            <a:r>
              <a:rPr altLang="en-GB" lang="en-US"/>
              <a:t> </a:t>
            </a:r>
            <a:r>
              <a:rPr altLang="en-GB" lang="en-US"/>
              <a:t>REPRODUCTIVE</a:t>
            </a:r>
            <a:r>
              <a:rPr altLang="en-GB" lang="en-US"/>
              <a:t> </a:t>
            </a:r>
            <a:r>
              <a:rPr altLang="en-GB" lang="en-US"/>
              <a:t>SYSTEM</a:t>
            </a:r>
            <a:r>
              <a:rPr altLang="en-GB" lang="en-US"/>
              <a:t> </a:t>
            </a:r>
            <a:endParaRPr lang="en-GB"/>
          </a:p>
        </p:txBody>
      </p:sp>
      <p:sp>
        <p:nvSpPr>
          <p:cNvPr id="1048658" name=""/>
          <p:cNvSpPr>
            <a:spLocks noGrp="1"/>
          </p:cNvSpPr>
          <p:nvPr>
            <p:ph idx="1"/>
          </p:nvPr>
        </p:nvSpPr>
        <p:spPr/>
        <p:txBody>
          <a:bodyPr/>
          <a:p>
            <a:r>
              <a:rPr altLang="en-GB" lang="en-US"/>
              <a:t>NAME</a:t>
            </a:r>
            <a:r>
              <a:rPr altLang="en-GB" lang="en-US"/>
              <a:t>:</a:t>
            </a:r>
            <a:r>
              <a:rPr altLang="en-GB" lang="en-US"/>
              <a:t>OJUMU</a:t>
            </a:r>
            <a:r>
              <a:rPr altLang="en-GB" lang="en-US"/>
              <a:t> </a:t>
            </a:r>
            <a:r>
              <a:rPr altLang="en-GB" lang="en-US"/>
              <a:t>JOYCE</a:t>
            </a:r>
            <a:r>
              <a:rPr altLang="en-GB" lang="en-US"/>
              <a:t> </a:t>
            </a:r>
            <a:endParaRPr lang="en-GB"/>
          </a:p>
          <a:p>
            <a:r>
              <a:rPr altLang="en-GB" lang="en-US"/>
              <a:t>DEPT:NURSING</a:t>
            </a:r>
            <a:r>
              <a:rPr altLang="en-GB" lang="en-US"/>
              <a:t> </a:t>
            </a:r>
            <a:endParaRPr lang="en-GB"/>
          </a:p>
          <a:p>
            <a:r>
              <a:rPr altLang="en-GB" lang="en-US"/>
              <a:t>MATRIC</a:t>
            </a:r>
            <a:r>
              <a:rPr altLang="en-GB" lang="en-US"/>
              <a:t> </a:t>
            </a:r>
            <a:r>
              <a:rPr altLang="en-GB" lang="en-US"/>
              <a:t>NO:</a:t>
            </a:r>
            <a:r>
              <a:rPr altLang="en-GB" lang="en-US"/>
              <a:t>17/MHS02/112</a:t>
            </a:r>
            <a:r>
              <a:rPr altLang="en-GB" lang="en-US"/>
              <a:t> </a:t>
            </a:r>
            <a:endParaRPr lang="en-GB"/>
          </a:p>
          <a:p>
            <a:r>
              <a:rPr altLang="en-GB" lang="en-US"/>
              <a:t>COURSE</a:t>
            </a:r>
            <a:r>
              <a:rPr altLang="en-GB" lang="en-US"/>
              <a:t> </a:t>
            </a:r>
            <a:r>
              <a:rPr altLang="en-GB" lang="en-US"/>
              <a:t>CODE</a:t>
            </a:r>
            <a:r>
              <a:rPr altLang="en-GB" lang="en-US"/>
              <a:t>:</a:t>
            </a:r>
            <a:r>
              <a:rPr altLang="en-GB" lang="en-US"/>
              <a:t>NSC</a:t>
            </a:r>
            <a:r>
              <a:rPr altLang="en-GB" lang="en-US"/>
              <a:t> </a:t>
            </a:r>
            <a:r>
              <a:rPr altLang="en-GB" lang="en-US"/>
              <a:t>3</a:t>
            </a:r>
            <a:r>
              <a:rPr altLang="en-GB" lang="en-US"/>
              <a:t>0</a:t>
            </a:r>
            <a:r>
              <a:rPr altLang="en-GB" lang="en-US"/>
              <a:t>6</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3" name=""/>
          <p:cNvSpPr>
            <a:spLocks noGrp="1"/>
          </p:cNvSpPr>
          <p:nvPr>
            <p:ph type="title"/>
          </p:nvPr>
        </p:nvSpPr>
        <p:spPr/>
        <p:txBody>
          <a:bodyPr>
            <a:normAutofit fontScale="90000"/>
          </a:bodyPr>
          <a:p>
            <a:r>
              <a:rPr altLang="en-GB" lang="en-US"/>
              <a:t>TYPES</a:t>
            </a:r>
            <a:r>
              <a:rPr altLang="en-GB" lang="en-US"/>
              <a:t> </a:t>
            </a:r>
            <a:r>
              <a:rPr altLang="en-GB" lang="en-US"/>
              <a:t>OF</a:t>
            </a:r>
            <a:r>
              <a:rPr altLang="en-GB" lang="en-US"/>
              <a:t> </a:t>
            </a:r>
            <a:r>
              <a:rPr altLang="en-GB" lang="en-US"/>
              <a:t>PROSTRATE</a:t>
            </a:r>
            <a:r>
              <a:rPr altLang="en-GB" lang="en-US"/>
              <a:t> </a:t>
            </a:r>
            <a:r>
              <a:rPr altLang="en-GB" lang="en-US"/>
              <a:t>GLAND</a:t>
            </a:r>
            <a:r>
              <a:rPr altLang="en-GB" lang="en-US"/>
              <a:t> </a:t>
            </a:r>
            <a:r>
              <a:rPr altLang="en-GB" lang="en-US"/>
              <a:t> </a:t>
            </a:r>
            <a:r>
              <a:rPr altLang="en-GB" lang="en-US"/>
              <a:t> </a:t>
            </a:r>
            <a:r>
              <a:rPr altLang="en-GB" lang="en-US"/>
              <a:t> </a:t>
            </a:r>
            <a:r>
              <a:rPr altLang="en-GB" lang="en-US"/>
              <a:t> </a:t>
            </a:r>
            <a:r>
              <a:rPr altLang="en-GB" lang="en-US"/>
              <a:t> </a:t>
            </a:r>
            <a:r>
              <a:rPr altLang="en-GB" lang="en-US"/>
              <a:t>DISORDERS</a:t>
            </a:r>
            <a:r>
              <a:rPr altLang="en-GB" lang="en-US"/>
              <a:t> </a:t>
            </a:r>
            <a:endParaRPr lang="en-GB"/>
          </a:p>
        </p:txBody>
      </p:sp>
      <p:sp>
        <p:nvSpPr>
          <p:cNvPr id="1048594" name=""/>
          <p:cNvSpPr>
            <a:spLocks noGrp="1"/>
          </p:cNvSpPr>
          <p:nvPr>
            <p:ph idx="1"/>
          </p:nvPr>
        </p:nvSpPr>
        <p:spPr/>
        <p:txBody>
          <a:bodyPr>
            <a:normAutofit fontScale="78571" lnSpcReduction="20000"/>
          </a:bodyPr>
          <a:p>
            <a:pPr indent="0" marL="0">
              <a:buNone/>
            </a:pPr>
            <a:r>
              <a:rPr lang="en-GB"/>
              <a:t>The three most common forms of prostate</a:t>
            </a:r>
            <a:r>
              <a:rPr altLang="en-GB" lang="en-US"/>
              <a:t> </a:t>
            </a:r>
            <a:r>
              <a:rPr altLang="en-GB" lang="en-US"/>
              <a:t>disorders</a:t>
            </a:r>
            <a:r>
              <a:rPr altLang="en-GB" lang="en-US"/>
              <a:t> </a:t>
            </a:r>
            <a:r>
              <a:rPr lang="en-GB"/>
              <a:t>are inflammation (prostatitis), non-cancerous enlargement of the prostate (benign prostatic hyperplasia, or BPH) and prostate cancer.</a:t>
            </a:r>
            <a:endParaRPr lang="en-GB"/>
          </a:p>
          <a:p>
            <a:pPr indent="0" marL="0">
              <a:buNone/>
            </a:pPr>
            <a:r>
              <a:rPr altLang="en-GB" lang="en-US"/>
              <a:t>1.Prostatitis</a:t>
            </a:r>
            <a:r>
              <a:rPr altLang="en-GB" lang="en-US"/>
              <a:t>:</a:t>
            </a:r>
            <a:r>
              <a:rPr altLang="en-GB" lang="en-US"/>
              <a:t>the</a:t>
            </a:r>
            <a:r>
              <a:rPr altLang="en-GB" lang="en-US"/>
              <a:t> </a:t>
            </a:r>
            <a:r>
              <a:rPr altLang="en-GB" lang="en-US"/>
              <a:t>main types</a:t>
            </a:r>
            <a:r>
              <a:rPr altLang="en-GB" lang="en-US"/>
              <a:t> </a:t>
            </a:r>
            <a:r>
              <a:rPr altLang="en-GB" lang="en-US"/>
              <a:t>are</a:t>
            </a:r>
            <a:r>
              <a:rPr altLang="en-GB" lang="en-US"/>
              <a:t> </a:t>
            </a:r>
            <a:r>
              <a:rPr altLang="en-GB" lang="en-US"/>
              <a:t>bacterial prostatitis – acute or</a:t>
            </a:r>
            <a:r>
              <a:rPr altLang="en-GB" lang="en-US"/>
              <a:t> </a:t>
            </a:r>
            <a:r>
              <a:rPr altLang="en-GB" lang="en-US"/>
              <a:t>chronic </a:t>
            </a:r>
            <a:r>
              <a:rPr altLang="en-GB" lang="en-US"/>
              <a:t>bacteria</a:t>
            </a:r>
            <a:r>
              <a:rPr altLang="en-GB" lang="en-US"/>
              <a:t> </a:t>
            </a:r>
            <a:r>
              <a:rPr altLang="en-GB" lang="en-US"/>
              <a:t>infecti</a:t>
            </a:r>
            <a:r>
              <a:rPr altLang="en-GB" lang="en-US"/>
              <a:t>on</a:t>
            </a:r>
            <a:r>
              <a:rPr altLang="en-GB" lang="en-US"/>
              <a:t> </a:t>
            </a:r>
            <a:r>
              <a:rPr altLang="en-GB" lang="en-US"/>
              <a:t>and</a:t>
            </a:r>
            <a:r>
              <a:rPr altLang="en-GB" lang="en-US"/>
              <a:t> </a:t>
            </a:r>
            <a:r>
              <a:rPr altLang="en-GB" lang="en-US"/>
              <a:t>non-bacterial prostatitis</a:t>
            </a:r>
            <a:r>
              <a:rPr altLang="en-GB" lang="en-US"/>
              <a:t>(</a:t>
            </a:r>
            <a:r>
              <a:rPr altLang="en-GB" lang="en-US"/>
              <a:t>inflamed prostate, also known as chronic pelvic pain syndrome </a:t>
            </a:r>
            <a:r>
              <a:rPr altLang="en-GB" lang="en-US"/>
              <a:t>)</a:t>
            </a:r>
            <a:r>
              <a:rPr altLang="en-GB" lang="en-US"/>
              <a:t>(CPPS).In most cases, the</a:t>
            </a:r>
            <a:r>
              <a:rPr altLang="en-GB" lang="en-US"/>
              <a:t> </a:t>
            </a:r>
            <a:r>
              <a:rPr altLang="en-GB" lang="en-US"/>
              <a:t>cause</a:t>
            </a:r>
            <a:r>
              <a:rPr altLang="en-GB" lang="en-US"/>
              <a:t> </a:t>
            </a:r>
            <a:r>
              <a:rPr altLang="en-GB" lang="en-US"/>
              <a:t>is</a:t>
            </a:r>
            <a:r>
              <a:rPr altLang="en-GB" lang="en-US"/>
              <a:t> </a:t>
            </a:r>
            <a:r>
              <a:rPr altLang="en-GB" lang="en-US"/>
              <a:t>unknown</a:t>
            </a:r>
            <a:r>
              <a:rPr altLang="en-GB" lang="en-US"/>
              <a:t>.</a:t>
            </a:r>
            <a:endParaRPr lang="en-GB"/>
          </a:p>
          <a:p>
            <a:pPr indent="0" marL="0">
              <a:buNone/>
            </a:pPr>
            <a:r>
              <a:rPr altLang="en-GB" lang="en-US"/>
              <a:t> </a:t>
            </a:r>
            <a:endParaRPr lang="en-GB"/>
          </a:p>
          <a:p>
            <a:pPr indent="0" marL="0">
              <a:buNone/>
            </a:pPr>
            <a:r>
              <a:rPr altLang="en-GB" lang="en-US"/>
              <a:t>2.Non-Cancerous</a:t>
            </a:r>
            <a:r>
              <a:rPr altLang="en-GB" lang="en-US"/>
              <a:t> </a:t>
            </a:r>
            <a:r>
              <a:rPr altLang="en-GB" lang="en-US"/>
              <a:t>Enlargement</a:t>
            </a:r>
            <a:r>
              <a:rPr altLang="en-GB" lang="en-US"/>
              <a:t> </a:t>
            </a:r>
            <a:r>
              <a:rPr altLang="en-GB" lang="en-US"/>
              <a:t>Of</a:t>
            </a:r>
            <a:r>
              <a:rPr altLang="en-GB" lang="en-US"/>
              <a:t> </a:t>
            </a:r>
            <a:r>
              <a:rPr altLang="en-GB" lang="en-US"/>
              <a:t>The</a:t>
            </a:r>
            <a:r>
              <a:rPr altLang="en-GB" lang="en-US"/>
              <a:t> </a:t>
            </a:r>
            <a:r>
              <a:rPr altLang="en-GB" lang="en-US"/>
              <a:t>Prostrate</a:t>
            </a:r>
            <a:r>
              <a:rPr altLang="en-GB" lang="en-US"/>
              <a:t>:</a:t>
            </a:r>
            <a:r>
              <a:rPr lang="en-GB"/>
              <a:t>The enlargement of the prostate gland (which surrounds the top of the urethra) causes the urethra to narrow, and puts pressure on the base of the bladder. This can lead to obstruction (blockage) in the flow of </a:t>
            </a:r>
            <a:r>
              <a:rPr altLang="en-GB" lang="en-US"/>
              <a:t>urine.It</a:t>
            </a:r>
            <a:r>
              <a:rPr altLang="en-GB" lang="en-US"/>
              <a:t> </a:t>
            </a:r>
            <a:r>
              <a:rPr altLang="en-GB" lang="en-US"/>
              <a:t>is</a:t>
            </a:r>
            <a:r>
              <a:rPr altLang="en-GB" lang="en-US"/>
              <a:t> </a:t>
            </a:r>
            <a:r>
              <a:rPr altLang="en-GB" lang="en-US"/>
              <a:t>not</a:t>
            </a:r>
            <a:r>
              <a:rPr altLang="en-GB" lang="en-US"/>
              <a:t> </a:t>
            </a:r>
            <a:r>
              <a:rPr altLang="en-GB" lang="en-US"/>
              <a:t>life</a:t>
            </a:r>
            <a:r>
              <a:rPr altLang="en-GB" lang="en-US"/>
              <a:t> </a:t>
            </a:r>
            <a:r>
              <a:rPr altLang="en-GB" lang="en-US"/>
              <a:t>threatening</a:t>
            </a:r>
            <a:r>
              <a:rPr altLang="en-GB" lang="en-US"/>
              <a:t> </a:t>
            </a:r>
            <a:r>
              <a:rPr altLang="en-GB" lang="en-US"/>
              <a:t>but</a:t>
            </a:r>
            <a:r>
              <a:rPr altLang="en-GB" lang="en-US"/>
              <a:t> </a:t>
            </a:r>
            <a:r>
              <a:rPr altLang="en-GB" lang="en-US"/>
              <a:t>can</a:t>
            </a:r>
            <a:r>
              <a:rPr altLang="en-GB" lang="en-US"/>
              <a:t> </a:t>
            </a:r>
            <a:r>
              <a:rPr altLang="en-GB" lang="en-US"/>
              <a:t>affect</a:t>
            </a:r>
            <a:r>
              <a:rPr altLang="en-GB" lang="en-US"/>
              <a:t> </a:t>
            </a:r>
            <a:r>
              <a:rPr altLang="en-GB" lang="en-US"/>
              <a:t>the</a:t>
            </a:r>
            <a:r>
              <a:rPr altLang="en-GB" lang="en-US"/>
              <a:t> </a:t>
            </a:r>
            <a:r>
              <a:rPr altLang="en-GB" lang="en-US"/>
              <a:t>quality</a:t>
            </a:r>
            <a:r>
              <a:rPr altLang="en-GB" lang="en-US"/>
              <a:t> </a:t>
            </a:r>
            <a:r>
              <a:rPr altLang="en-GB" lang="en-US"/>
              <a:t>of</a:t>
            </a:r>
            <a:r>
              <a:rPr altLang="en-GB" lang="en-US"/>
              <a:t> </a:t>
            </a:r>
            <a:r>
              <a:rPr altLang="en-GB" lang="en-US"/>
              <a:t>life</a:t>
            </a:r>
            <a:r>
              <a:rPr lang="en-GB"/>
              <a:t>
</a:t>
            </a:r>
            <a:endParaRPr lang="en-GB"/>
          </a:p>
        </p:txBody>
      </p:sp>
    </p:spTree>
  </p:cSld>
  <p:clrMapOvr>
    <a:masterClrMapping/>
  </p:clrMapOvr>
  <p:transition xmlns:p14="http://schemas.microsoft.com/office/powerpoint/2010/main" spd="slow" p14:dur="1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5" name=""/>
          <p:cNvSpPr>
            <a:spLocks noGrp="1"/>
          </p:cNvSpPr>
          <p:nvPr>
            <p:ph type="title"/>
          </p:nvPr>
        </p:nvSpPr>
        <p:spPr/>
        <p:txBody>
          <a:bodyPr>
            <a:normAutofit fontScale="90000"/>
          </a:bodyPr>
          <a:p>
            <a:r>
              <a:rPr altLang="en-GB" lang="en-US"/>
              <a:t>TYPES</a:t>
            </a:r>
            <a:r>
              <a:rPr altLang="en-GB" lang="en-US"/>
              <a:t> </a:t>
            </a:r>
            <a:r>
              <a:rPr altLang="en-GB" lang="en-US"/>
              <a:t>OF</a:t>
            </a:r>
            <a:r>
              <a:rPr altLang="en-GB" lang="en-US"/>
              <a:t> </a:t>
            </a:r>
            <a:r>
              <a:rPr altLang="en-GB" lang="en-US"/>
              <a:t>PROSTRATE</a:t>
            </a:r>
            <a:r>
              <a:rPr altLang="en-GB" lang="en-US"/>
              <a:t> </a:t>
            </a:r>
            <a:r>
              <a:rPr altLang="en-GB" lang="en-US"/>
              <a:t>GLAND</a:t>
            </a:r>
            <a:r>
              <a:rPr altLang="en-GB" lang="en-US"/>
              <a:t> </a:t>
            </a:r>
            <a:r>
              <a:rPr altLang="en-GB" lang="en-US"/>
              <a:t>DISORDERS</a:t>
            </a:r>
            <a:r>
              <a:rPr altLang="en-GB" lang="en-US"/>
              <a:t> </a:t>
            </a:r>
            <a:endParaRPr lang="en-GB"/>
          </a:p>
        </p:txBody>
      </p:sp>
      <p:sp>
        <p:nvSpPr>
          <p:cNvPr id="1048596" name=""/>
          <p:cNvSpPr>
            <a:spLocks noGrp="1"/>
          </p:cNvSpPr>
          <p:nvPr>
            <p:ph idx="1"/>
          </p:nvPr>
        </p:nvSpPr>
        <p:spPr/>
        <p:txBody>
          <a:bodyPr>
            <a:normAutofit fontScale="78571" lnSpcReduction="20000"/>
          </a:bodyPr>
          <a:p>
            <a:pPr indent="0" marL="0">
              <a:buNone/>
            </a:pPr>
            <a:r>
              <a:rPr altLang="en-GB" lang="en-US"/>
              <a:t>3.Prostrate</a:t>
            </a:r>
            <a:r>
              <a:rPr altLang="en-GB" lang="en-US"/>
              <a:t> </a:t>
            </a:r>
            <a:r>
              <a:rPr altLang="en-GB" lang="en-US"/>
              <a:t>Cancer</a:t>
            </a:r>
            <a:r>
              <a:rPr altLang="en-GB" lang="en-US"/>
              <a:t>:</a:t>
            </a:r>
            <a:r>
              <a:rPr altLang="en-GB" lang="en-US"/>
              <a:t>In the early stages, the cancer cells are confined to the prostate gland.With the more aggressive types of prostate cancer,cancer cells enter the vascular and lymphatic systems early and spread to other parts of the body where they develop secondary tumours, particularly in the </a:t>
            </a:r>
            <a:r>
              <a:rPr altLang="en-GB" lang="en-US"/>
              <a:t>bones.The</a:t>
            </a:r>
            <a:r>
              <a:rPr altLang="en-GB" lang="en-US"/>
              <a:t> </a:t>
            </a:r>
            <a:r>
              <a:rPr altLang="en-GB" lang="en-US"/>
              <a:t>cx</a:t>
            </a:r>
            <a:r>
              <a:rPr altLang="en-GB" lang="en-US"/>
              <a:t> </a:t>
            </a:r>
            <a:r>
              <a:rPr altLang="en-GB" lang="en-US"/>
              <a:t>r</a:t>
            </a:r>
            <a:r>
              <a:rPr altLang="en-GB" lang="en-US"/>
              <a:t>emains unknown,although advancing age and family history are known to be contributing factors.</a:t>
            </a:r>
            <a:endParaRPr lang="en-GB"/>
          </a:p>
          <a:p>
            <a:pPr indent="0" marL="0">
              <a:buNone/>
            </a:pPr>
            <a:endParaRPr lang="en-GB"/>
          </a:p>
          <a:p>
            <a:pPr indent="0" marL="0">
              <a:buNone/>
            </a:pPr>
            <a:r>
              <a:rPr altLang="en-GB" lang="en-US"/>
              <a:t>AETIOLOGIES</a:t>
            </a:r>
            <a:r>
              <a:rPr altLang="en-GB" lang="en-US"/>
              <a:t>:
The major causes</a:t>
            </a:r>
            <a:r>
              <a:rPr altLang="en-GB" lang="en-US"/>
              <a:t> </a:t>
            </a:r>
            <a:r>
              <a:rPr altLang="en-GB" lang="en-US"/>
              <a:t>are</a:t>
            </a:r>
            <a:r>
              <a:rPr altLang="en-GB" lang="en-US"/>
              <a:t> </a:t>
            </a:r>
            <a:r>
              <a:rPr altLang="en-GB" lang="en-US"/>
              <a:t>t</a:t>
            </a:r>
            <a:r>
              <a:rPr altLang="en-GB" lang="en-US"/>
              <a:t>esticular failure, obstruction, cryptorchidism, low semen volume, sperm agglutination, idiopathic infertility, varicocele, erectile or ejaculatory dysfunction, abnormal viscosity, endocrine disorder, high density of sperm, congenital abnormalities and environmental causes </a:t>
            </a:r>
            <a:r>
              <a:rPr altLang="en-GB" lang="en-US"/>
              <a:t> </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7" name=""/>
          <p:cNvSpPr>
            <a:spLocks noGrp="1"/>
          </p:cNvSpPr>
          <p:nvPr>
            <p:ph type="title"/>
          </p:nvPr>
        </p:nvSpPr>
        <p:spPr/>
        <p:txBody>
          <a:bodyPr/>
          <a:p>
            <a:r>
              <a:rPr altLang="en-GB" lang="en-US"/>
              <a:t>THERAPEUTIC</a:t>
            </a:r>
            <a:r>
              <a:rPr altLang="en-GB" lang="en-US"/>
              <a:t> </a:t>
            </a:r>
            <a:r>
              <a:rPr altLang="en-GB" lang="en-US"/>
              <a:t>INTERVENTION</a:t>
            </a:r>
            <a:r>
              <a:rPr altLang="en-GB" lang="en-US"/>
              <a:t> </a:t>
            </a:r>
            <a:endParaRPr lang="en-GB"/>
          </a:p>
        </p:txBody>
      </p:sp>
      <p:sp>
        <p:nvSpPr>
          <p:cNvPr id="1048598" name=""/>
          <p:cNvSpPr>
            <a:spLocks noGrp="1"/>
          </p:cNvSpPr>
          <p:nvPr>
            <p:ph idx="1"/>
          </p:nvPr>
        </p:nvSpPr>
        <p:spPr/>
        <p:txBody>
          <a:bodyPr>
            <a:normAutofit fontScale="96429" lnSpcReduction="20000"/>
          </a:bodyPr>
          <a:p>
            <a:pPr indent="0" marL="0">
              <a:buNone/>
            </a:pPr>
            <a:r>
              <a:rPr altLang="en-GB" lang="en-US"/>
              <a:t>Dieting</a:t>
            </a:r>
            <a:r>
              <a:rPr lang="en-GB"/>
              <a:t> </a:t>
            </a:r>
            <a:r>
              <a:rPr altLang="en-GB" lang="en-US"/>
              <a:t>(</a:t>
            </a:r>
            <a:r>
              <a:rPr altLang="en-GB" lang="en-US"/>
              <a:t>high</a:t>
            </a:r>
            <a:r>
              <a:rPr altLang="en-GB" lang="en-US"/>
              <a:t> </a:t>
            </a:r>
            <a:r>
              <a:rPr altLang="en-GB" lang="en-US"/>
              <a:t>intake</a:t>
            </a:r>
            <a:r>
              <a:rPr altLang="en-GB" lang="en-US"/>
              <a:t> </a:t>
            </a:r>
            <a:r>
              <a:rPr altLang="en-GB" lang="en-US"/>
              <a:t>of</a:t>
            </a:r>
            <a:r>
              <a:rPr altLang="en-GB" lang="en-US"/>
              <a:t> </a:t>
            </a:r>
            <a:r>
              <a:rPr altLang="en-GB" lang="en-US"/>
              <a:t>fruits</a:t>
            </a:r>
            <a:r>
              <a:rPr altLang="en-GB" lang="en-US"/>
              <a:t> </a:t>
            </a:r>
            <a:r>
              <a:rPr altLang="en-GB" lang="en-US"/>
              <a:t>and</a:t>
            </a:r>
            <a:r>
              <a:rPr altLang="en-GB" lang="en-US"/>
              <a:t> </a:t>
            </a:r>
            <a:r>
              <a:rPr altLang="en-GB" lang="en-US"/>
              <a:t>vegetables</a:t>
            </a:r>
            <a:r>
              <a:rPr altLang="en-GB" lang="en-US"/>
              <a:t> </a:t>
            </a:r>
            <a:r>
              <a:rPr altLang="en-GB" lang="en-US"/>
              <a:t>e</a:t>
            </a:r>
            <a:r>
              <a:rPr lang="en-GB"/>
              <a:t>specially leafy, dark vegetables and </a:t>
            </a:r>
            <a:r>
              <a:rPr altLang="en-GB" lang="en-US"/>
              <a:t>tomatoes</a:t>
            </a:r>
            <a:r>
              <a:rPr altLang="en-GB" lang="en-US"/>
              <a:t>)</a:t>
            </a:r>
            <a:r>
              <a:rPr altLang="en-GB" lang="en-US"/>
              <a:t> </a:t>
            </a:r>
            <a:endParaRPr lang="en-GB"/>
          </a:p>
          <a:p>
            <a:pPr indent="0" marL="0">
              <a:buNone/>
            </a:pPr>
            <a:r>
              <a:rPr altLang="en-GB" lang="en-US"/>
              <a:t>Dr</a:t>
            </a:r>
            <a:r>
              <a:rPr altLang="en-GB" lang="en-US"/>
              <a:t>ugs</a:t>
            </a:r>
            <a:r>
              <a:rPr altLang="en-GB" lang="en-US"/>
              <a:t> </a:t>
            </a:r>
            <a:r>
              <a:rPr altLang="en-GB" lang="en-US"/>
              <a:t>like</a:t>
            </a:r>
            <a:r>
              <a:rPr altLang="en-GB" lang="en-US"/>
              <a:t> </a:t>
            </a:r>
            <a:r>
              <a:rPr altLang="en-GB" lang="en-US"/>
              <a:t>blockers such as terazosin (Hytrin) or tamsulosin(Flomax) to help relax the prostate and bladder </a:t>
            </a:r>
            <a:r>
              <a:rPr altLang="en-GB" lang="en-US"/>
              <a:t>muscles.</a:t>
            </a:r>
            <a:endParaRPr lang="en-GB"/>
          </a:p>
          <a:p>
            <a:pPr indent="0" marL="0">
              <a:buNone/>
            </a:pPr>
            <a:r>
              <a:rPr altLang="en-GB" lang="en-US"/>
              <a:t>D</a:t>
            </a:r>
            <a:r>
              <a:rPr altLang="en-GB" lang="en-US"/>
              <a:t>utasteride(Avodart) or finasteride</a:t>
            </a:r>
            <a:r>
              <a:rPr altLang="en-GB" lang="en-US"/>
              <a:t>(Proscar)</a:t>
            </a:r>
            <a:r>
              <a:rPr altLang="en-GB" lang="en-US"/>
              <a:t>can</a:t>
            </a:r>
            <a:r>
              <a:rPr altLang="en-GB" lang="en-US"/>
              <a:t> </a:t>
            </a:r>
            <a:r>
              <a:rPr altLang="en-GB" lang="en-US"/>
              <a:t>also</a:t>
            </a:r>
            <a:r>
              <a:rPr altLang="en-GB" lang="en-US"/>
              <a:t> </a:t>
            </a:r>
            <a:r>
              <a:rPr altLang="en-GB" lang="en-US"/>
              <a:t>be</a:t>
            </a:r>
            <a:r>
              <a:rPr altLang="en-GB" lang="en-US"/>
              <a:t> </a:t>
            </a:r>
            <a:r>
              <a:rPr altLang="en-GB" lang="en-US"/>
              <a:t>used</a:t>
            </a:r>
            <a:r>
              <a:rPr altLang="en-GB" lang="en-US"/>
              <a:t>.</a:t>
            </a:r>
            <a:endParaRPr lang="en-GB"/>
          </a:p>
          <a:p>
            <a:pPr indent="0" marL="0">
              <a:buNone/>
            </a:pPr>
            <a:r>
              <a:rPr altLang="en-GB" lang="en-US"/>
              <a:t>Transurethral resection </a:t>
            </a:r>
            <a:r>
              <a:rPr altLang="en-GB" lang="en-US"/>
              <a:t>of</a:t>
            </a:r>
            <a:r>
              <a:rPr altLang="en-GB" lang="en-US"/>
              <a:t> </a:t>
            </a:r>
            <a:r>
              <a:rPr altLang="en-GB" lang="en-US"/>
              <a:t>prostrate</a:t>
            </a:r>
            <a:r>
              <a:rPr altLang="en-GB" lang="en-US"/>
              <a:t> </a:t>
            </a:r>
            <a:r>
              <a:rPr altLang="en-GB" lang="en-US"/>
              <a:t>surgery</a:t>
            </a:r>
            <a:r>
              <a:rPr altLang="en-GB" lang="en-US"/>
              <a:t>,</a:t>
            </a:r>
            <a:r>
              <a:rPr altLang="en-GB" lang="en-US"/>
              <a:t>Laser</a:t>
            </a:r>
            <a:r>
              <a:rPr altLang="en-GB" lang="en-US"/>
              <a:t> </a:t>
            </a:r>
            <a:r>
              <a:rPr altLang="en-GB" lang="en-US"/>
              <a:t>surgery</a:t>
            </a:r>
            <a:r>
              <a:rPr altLang="en-GB" lang="en-US"/>
              <a:t>,Open prostatectomy</a:t>
            </a:r>
            <a:r>
              <a:rPr altLang="en-GB" lang="en-US"/>
              <a:t>,</a:t>
            </a:r>
            <a:r>
              <a:rPr altLang="en-GB" lang="en-US"/>
              <a:t>Transurethral incision of the prostate</a:t>
            </a:r>
            <a:r>
              <a:rPr altLang="en-GB" lang="en-US"/>
              <a:t>,</a:t>
            </a:r>
            <a:r>
              <a:rPr altLang="en-GB" lang="en-US"/>
              <a:t>Laparascopic</a:t>
            </a:r>
            <a:r>
              <a:rPr altLang="en-GB" lang="en-US"/>
              <a:t> </a:t>
            </a:r>
            <a:r>
              <a:rPr altLang="en-GB" lang="en-US"/>
              <a:t>surgery</a:t>
            </a:r>
            <a:r>
              <a:rPr altLang="en-GB" lang="en-US"/>
              <a:t> </a:t>
            </a:r>
            <a:r>
              <a:rPr altLang="en-GB" lang="en-US"/>
              <a:t>can</a:t>
            </a:r>
            <a:r>
              <a:rPr altLang="en-GB" lang="en-US"/>
              <a:t> </a:t>
            </a:r>
            <a:r>
              <a:rPr altLang="en-GB" lang="en-US"/>
              <a:t>be</a:t>
            </a:r>
            <a:r>
              <a:rPr altLang="en-GB" lang="en-US"/>
              <a:t> </a:t>
            </a:r>
            <a:r>
              <a:rPr altLang="en-GB" lang="en-US"/>
              <a:t>done</a:t>
            </a:r>
            <a:r>
              <a:rPr lang="en-GB"/>
              <a:t> </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9" name=""/>
          <p:cNvSpPr>
            <a:spLocks noGrp="1"/>
          </p:cNvSpPr>
          <p:nvPr>
            <p:ph type="title"/>
          </p:nvPr>
        </p:nvSpPr>
        <p:spPr/>
        <p:txBody>
          <a:bodyPr>
            <a:normAutofit fontScale="90000"/>
          </a:bodyPr>
          <a:p>
            <a:r>
              <a:rPr altLang="en-GB" lang="en-US"/>
              <a:t>NURSING</a:t>
            </a:r>
            <a:r>
              <a:rPr altLang="en-GB" lang="en-US"/>
              <a:t> </a:t>
            </a:r>
            <a:r>
              <a:rPr altLang="en-GB" lang="en-US"/>
              <a:t>MANAGEMENT</a:t>
            </a:r>
            <a:r>
              <a:rPr altLang="en-GB" lang="en-US"/>
              <a:t> </a:t>
            </a:r>
            <a:r>
              <a:rPr altLang="en-GB" lang="en-US"/>
              <a:t>AND</a:t>
            </a:r>
            <a:r>
              <a:rPr altLang="en-GB" lang="en-US"/>
              <a:t> </a:t>
            </a:r>
            <a:r>
              <a:rPr altLang="en-GB" lang="en-US"/>
              <a:t>HEALTH</a:t>
            </a:r>
            <a:r>
              <a:rPr altLang="en-GB" lang="en-US"/>
              <a:t> </a:t>
            </a:r>
            <a:r>
              <a:rPr altLang="en-GB" lang="en-US"/>
              <a:t>EDUCATION</a:t>
            </a:r>
            <a:r>
              <a:rPr altLang="en-GB" lang="en-US"/>
              <a:t> </a:t>
            </a:r>
            <a:endParaRPr lang="en-GB"/>
          </a:p>
        </p:txBody>
      </p:sp>
      <p:sp>
        <p:nvSpPr>
          <p:cNvPr id="1048600" name=""/>
          <p:cNvSpPr>
            <a:spLocks noGrp="1"/>
          </p:cNvSpPr>
          <p:nvPr>
            <p:ph idx="1"/>
          </p:nvPr>
        </p:nvSpPr>
        <p:spPr/>
        <p:txBody>
          <a:bodyPr>
            <a:normAutofit fontScale="89286" lnSpcReduction="20000"/>
          </a:bodyPr>
          <a:p>
            <a:pPr indent="0" marL="0">
              <a:buNone/>
            </a:pPr>
            <a:r>
              <a:rPr altLang="en-GB" lang="en-US"/>
              <a:t>MANAGEMENT</a:t>
            </a:r>
            <a:endParaRPr lang="en-GB"/>
          </a:p>
          <a:p>
            <a:pPr indent="0" marL="0">
              <a:buNone/>
            </a:pPr>
            <a:r>
              <a:rPr altLang="en-GB" lang="en-US"/>
              <a:t>• Catheterization will provide immediate relief.</a:t>
            </a:r>
            <a:endParaRPr lang="en-GB"/>
          </a:p>
          <a:p>
            <a:pPr indent="0" marL="0">
              <a:buNone/>
            </a:pPr>
            <a:r>
              <a:rPr altLang="en-GB" lang="en-US"/>
              <a:t>• Explain to the client that medical and/or surgical management is possible, but that this</a:t>
            </a:r>
            <a:r>
              <a:rPr altLang="en-GB" lang="en-US"/>
              <a:t> </a:t>
            </a:r>
            <a:r>
              <a:rPr altLang="en-GB" lang="en-US"/>
              <a:t>needs to be provided and supervised by a specialist.</a:t>
            </a:r>
            <a:endParaRPr lang="en-GB"/>
          </a:p>
          <a:p>
            <a:pPr indent="0" marL="0">
              <a:buNone/>
            </a:pPr>
            <a:r>
              <a:rPr altLang="en-GB" lang="en-US"/>
              <a:t>.</a:t>
            </a:r>
            <a:r>
              <a:rPr altLang="en-GB" lang="en-US"/>
              <a:t>Treatment for BPH involves the use of antiandrogens, which can reduce sexual drive</a:t>
            </a:r>
            <a:r>
              <a:rPr altLang="en-GB" lang="en-US"/>
              <a:t> </a:t>
            </a:r>
            <a:r>
              <a:rPr altLang="en-GB" lang="en-US"/>
              <a:t>and cause erectile dysfunction.</a:t>
            </a:r>
            <a:endParaRPr lang="en-GB"/>
          </a:p>
          <a:p>
            <a:pPr indent="0" marL="0">
              <a:buNone/>
            </a:pPr>
            <a:r>
              <a:rPr altLang="en-GB" lang="en-US"/>
              <a:t>• Explain to the client that after surgery, his prognosis for maintaining sexual function is</a:t>
            </a:r>
            <a:r>
              <a:rPr altLang="en-GB" lang="en-US"/>
              <a:t> </a:t>
            </a:r>
            <a:r>
              <a:rPr altLang="en-GB" lang="en-US"/>
              <a:t>excellent, but that retrograde ejaculation is common in a small proportion of men.</a:t>
            </a:r>
            <a:endParaRPr lang="en-GB"/>
          </a:p>
          <a:p>
            <a:pPr indent="0" marL="0">
              <a:buNone/>
            </a:pPr>
            <a:r>
              <a:rPr altLang="en-GB" lang="en-US"/>
              <a:t>Refer the client to a urologist for surgery_x0000_</a:t>
            </a:r>
            <a:r>
              <a:rPr altLang="en-GB" lang="en-US"/>
              <a:t> </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1" name=""/>
          <p:cNvSpPr>
            <a:spLocks noGrp="1"/>
          </p:cNvSpPr>
          <p:nvPr>
            <p:ph type="title"/>
          </p:nvPr>
        </p:nvSpPr>
        <p:spPr/>
        <p:txBody>
          <a:bodyPr/>
          <a:p>
            <a:r>
              <a:rPr altLang="en-GB" lang="en-US"/>
              <a:t>HEALTH</a:t>
            </a:r>
            <a:r>
              <a:rPr altLang="en-GB" lang="en-US"/>
              <a:t> </a:t>
            </a:r>
            <a:r>
              <a:rPr altLang="en-GB" lang="en-US"/>
              <a:t>EDUCATION</a:t>
            </a:r>
            <a:r>
              <a:rPr altLang="en-GB" lang="en-US"/>
              <a:t> </a:t>
            </a:r>
            <a:endParaRPr lang="en-GB"/>
          </a:p>
        </p:txBody>
      </p:sp>
      <p:sp>
        <p:nvSpPr>
          <p:cNvPr id="1048602" name=""/>
          <p:cNvSpPr>
            <a:spLocks noGrp="1"/>
          </p:cNvSpPr>
          <p:nvPr>
            <p:ph idx="1"/>
          </p:nvPr>
        </p:nvSpPr>
        <p:spPr/>
        <p:txBody>
          <a:bodyPr>
            <a:normAutofit fontScale="96429" lnSpcReduction="20000"/>
          </a:bodyPr>
          <a:p>
            <a:pPr indent="0" marL="0">
              <a:buNone/>
            </a:pPr>
            <a:endParaRPr lang="en-GB"/>
          </a:p>
          <a:p>
            <a:r>
              <a:rPr altLang="en-GB" lang="en-US"/>
              <a:t>Explain</a:t>
            </a:r>
            <a:r>
              <a:rPr altLang="en-GB" lang="en-US"/>
              <a:t> </a:t>
            </a:r>
            <a:r>
              <a:rPr altLang="en-GB" lang="en-US"/>
              <a:t>why</a:t>
            </a:r>
            <a:r>
              <a:rPr altLang="en-GB" lang="en-US"/>
              <a:t> </a:t>
            </a:r>
            <a:r>
              <a:rPr altLang="en-GB" lang="en-US"/>
              <a:t>they</a:t>
            </a:r>
            <a:r>
              <a:rPr altLang="en-GB" lang="en-US"/>
              <a:t> </a:t>
            </a:r>
            <a:r>
              <a:rPr lang="en-GB"/>
              <a:t>need to maintain self-care.</a:t>
            </a:r>
            <a:endParaRPr lang="en-GB"/>
          </a:p>
          <a:p>
            <a:r>
              <a:rPr lang="en-GB"/>
              <a:t>Who to contact if they have </a:t>
            </a:r>
            <a:r>
              <a:rPr altLang="en-GB" lang="en-US"/>
              <a:t>questions</a:t>
            </a:r>
            <a:r>
              <a:rPr altLang="en-GB" lang="en-US"/>
              <a:t> </a:t>
            </a:r>
            <a:endParaRPr lang="en-GB"/>
          </a:p>
          <a:p>
            <a:r>
              <a:rPr altLang="en-GB" lang="en-US"/>
              <a:t>Educate patient about the importance of limiting intake of alcohol and caffeine.</a:t>
            </a:r>
            <a:endParaRPr lang="en-GB"/>
          </a:p>
          <a:p>
            <a:r>
              <a:rPr altLang="en-GB" lang="en-US"/>
              <a:t>Recommend good hand washing and proper perineal care.</a:t>
            </a:r>
            <a:endParaRPr lang="en-GB"/>
          </a:p>
          <a:p>
            <a:r>
              <a:rPr altLang="en-GB" lang="en-US"/>
              <a:t>Psychological</a:t>
            </a:r>
            <a:r>
              <a:rPr altLang="en-GB" lang="en-US"/>
              <a:t> </a:t>
            </a:r>
            <a:r>
              <a:rPr altLang="en-GB" lang="en-US"/>
              <a:t>support</a:t>
            </a:r>
            <a:r>
              <a:rPr altLang="en-GB" lang="en-US"/>
              <a:t> </a:t>
            </a:r>
            <a:r>
              <a:rPr altLang="en-GB" lang="en-US"/>
              <a:t>should</a:t>
            </a:r>
            <a:r>
              <a:rPr altLang="en-GB" lang="en-US"/>
              <a:t> </a:t>
            </a:r>
            <a:r>
              <a:rPr altLang="en-GB" lang="en-US"/>
              <a:t>be</a:t>
            </a:r>
            <a:r>
              <a:rPr altLang="en-GB" lang="en-US"/>
              <a:t> </a:t>
            </a:r>
            <a:r>
              <a:rPr altLang="en-GB" lang="en-US"/>
              <a:t>give</a:t>
            </a:r>
            <a:r>
              <a:rPr altLang="en-GB" lang="en-US"/>
              <a:t>n</a:t>
            </a:r>
            <a:endParaRPr lang="en-GB"/>
          </a:p>
          <a:p>
            <a:r>
              <a:rPr altLang="en-GB" lang="en-US"/>
              <a:t>Educate</a:t>
            </a:r>
            <a:r>
              <a:rPr altLang="en-GB" lang="en-US"/>
              <a:t> </a:t>
            </a:r>
            <a:r>
              <a:rPr altLang="en-GB" lang="en-US"/>
              <a:t>the</a:t>
            </a:r>
            <a:r>
              <a:rPr altLang="en-GB" lang="en-US"/>
              <a:t> </a:t>
            </a:r>
            <a:r>
              <a:rPr altLang="en-GB" lang="en-US"/>
              <a:t>patient</a:t>
            </a:r>
            <a:r>
              <a:rPr altLang="en-GB" lang="en-US"/>
              <a:t> </a:t>
            </a:r>
            <a:r>
              <a:rPr altLang="en-GB" lang="en-US"/>
              <a:t>on</a:t>
            </a:r>
            <a:r>
              <a:rPr altLang="en-GB" lang="en-US"/>
              <a:t> </a:t>
            </a:r>
            <a:r>
              <a:rPr altLang="en-GB" lang="en-US"/>
              <a:t>how</a:t>
            </a:r>
            <a:r>
              <a:rPr altLang="en-GB" lang="en-US"/>
              <a:t> </a:t>
            </a:r>
            <a:r>
              <a:rPr altLang="en-GB" lang="en-US"/>
              <a:t>there</a:t>
            </a:r>
            <a:r>
              <a:rPr altLang="en-GB" lang="en-US"/>
              <a:t> </a:t>
            </a:r>
            <a:r>
              <a:rPr altLang="en-GB" lang="en-US"/>
              <a:t>would</a:t>
            </a:r>
            <a:r>
              <a:rPr altLang="en-GB" lang="en-US"/>
              <a:t> </a:t>
            </a:r>
            <a:r>
              <a:rPr altLang="en-GB" lang="en-US"/>
              <a:t>be</a:t>
            </a:r>
            <a:r>
              <a:rPr altLang="en-GB" lang="en-US"/>
              <a:t> </a:t>
            </a:r>
            <a:r>
              <a:rPr altLang="en-GB" lang="en-US"/>
              <a:t>changes</a:t>
            </a:r>
            <a:r>
              <a:rPr altLang="en-GB" lang="en-US"/>
              <a:t> </a:t>
            </a:r>
            <a:r>
              <a:rPr altLang="en-GB" lang="en-US"/>
              <a:t>in</a:t>
            </a:r>
            <a:r>
              <a:rPr altLang="en-GB" lang="en-US"/>
              <a:t> </a:t>
            </a:r>
            <a:r>
              <a:rPr altLang="en-GB" lang="en-US"/>
              <a:t>his</a:t>
            </a:r>
            <a:r>
              <a:rPr altLang="en-GB" lang="en-US"/>
              <a:t> </a:t>
            </a:r>
            <a:r>
              <a:rPr altLang="en-GB" lang="en-US"/>
              <a:t>normal</a:t>
            </a:r>
            <a:r>
              <a:rPr altLang="en-GB" lang="en-US"/>
              <a:t> </a:t>
            </a:r>
            <a:r>
              <a:rPr altLang="en-GB" lang="en-US"/>
              <a:t>lifestyle</a:t>
            </a:r>
            <a:r>
              <a:rPr altLang="en-GB" lang="en-US"/>
              <a:t> </a:t>
            </a:r>
            <a:r>
              <a:rPr altLang="en-GB" lang="en-US"/>
              <a:t>and</a:t>
            </a:r>
            <a:r>
              <a:rPr altLang="en-GB" lang="en-US"/>
              <a:t> </a:t>
            </a:r>
            <a:r>
              <a:rPr altLang="en-GB" lang="en-US"/>
              <a:t>how</a:t>
            </a:r>
            <a:r>
              <a:rPr altLang="en-GB" lang="en-US"/>
              <a:t> </a:t>
            </a:r>
            <a:r>
              <a:rPr altLang="en-GB" lang="en-US"/>
              <a:t>to</a:t>
            </a:r>
            <a:r>
              <a:rPr altLang="en-GB" lang="en-US"/>
              <a:t> </a:t>
            </a:r>
            <a:r>
              <a:rPr altLang="en-GB" lang="en-US"/>
              <a:t>cope</a:t>
            </a:r>
            <a:r>
              <a:rPr altLang="en-GB" lang="en-US"/>
              <a:t> </a:t>
            </a:r>
            <a:r>
              <a:rPr altLang="en-GB" lang="en-US"/>
              <a:t>with</a:t>
            </a:r>
            <a:r>
              <a:rPr altLang="en-GB" lang="en-US"/>
              <a:t> </a:t>
            </a:r>
            <a:r>
              <a:rPr altLang="en-GB" lang="en-US"/>
              <a:t>it</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7" name="Subtitle 2"/>
          <p:cNvSpPr>
            <a:spLocks noGrp="1"/>
          </p:cNvSpPr>
          <p:nvPr>
            <p:ph type="subTitle" idx="1"/>
          </p:nvPr>
        </p:nvSpPr>
        <p:spPr/>
        <p:txBody>
          <a:bodyPr/>
          <a:p>
            <a:endParaRPr altLang="zh-CN"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2015-05-12T05:30:45Z</dcterms:created>
  <dcterms:modified xsi:type="dcterms:W3CDTF">2020-04-14T02:09:14Z</dcterms:modified>
</cp:coreProperties>
</file>