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61" r:id="rId2"/>
    <p:sldId id="256" r:id="rId3"/>
    <p:sldId id="266" r:id="rId4"/>
    <p:sldId id="258" r:id="rId5"/>
    <p:sldId id="257" r:id="rId6"/>
    <p:sldId id="260" r:id="rId7"/>
    <p:sldId id="259" r:id="rId8"/>
    <p:sldId id="262" r:id="rId9"/>
    <p:sldId id="263" r:id="rId10"/>
    <p:sldId id="264" r:id="rId11"/>
    <p:sldId id="265"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varScale="1">
        <p:scale>
          <a:sx n="52" d="100"/>
          <a:sy n="52" d="100"/>
        </p:scale>
        <p:origin x="60" y="2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1AD3B7-D161-4EB4-8A7D-879CF06FBD25}"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85398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1AD3B7-D161-4EB4-8A7D-879CF06FBD25}"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2476452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1AD3B7-D161-4EB4-8A7D-879CF06FBD25}"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D1D9AC-7FC9-4E49-93ED-8B181057E26B}" type="slidenum">
              <a:rPr lang="en-NG" smtClean="0"/>
              <a:t>‹#›</a:t>
            </a:fld>
            <a:endParaRPr lang="en-NG"/>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1202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41AD3B7-D161-4EB4-8A7D-879CF06FBD25}"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1350406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41AD3B7-D161-4EB4-8A7D-879CF06FBD25}"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D1D9AC-7FC9-4E49-93ED-8B181057E26B}" type="slidenum">
              <a:rPr lang="en-NG" smtClean="0"/>
              <a:t>‹#›</a:t>
            </a:fld>
            <a:endParaRPr lang="en-NG"/>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5102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41AD3B7-D161-4EB4-8A7D-879CF06FBD25}"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3131298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AD3B7-D161-4EB4-8A7D-879CF06FBD25}"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1086991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AD3B7-D161-4EB4-8A7D-879CF06FBD25}"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315680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AD3B7-D161-4EB4-8A7D-879CF06FBD25}"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317145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1AD3B7-D161-4EB4-8A7D-879CF06FBD25}"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94358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1AD3B7-D161-4EB4-8A7D-879CF06FBD25}"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339103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1AD3B7-D161-4EB4-8A7D-879CF06FBD25}" type="datetimeFigureOut">
              <a:rPr lang="en-NG" smtClean="0"/>
              <a:t>13/04/2020</a:t>
            </a:fld>
            <a:endParaRPr lang="en-NG"/>
          </a:p>
        </p:txBody>
      </p:sp>
      <p:sp>
        <p:nvSpPr>
          <p:cNvPr id="8" name="Footer Placeholder 7"/>
          <p:cNvSpPr>
            <a:spLocks noGrp="1"/>
          </p:cNvSpPr>
          <p:nvPr>
            <p:ph type="ftr" sz="quarter" idx="11"/>
          </p:nvPr>
        </p:nvSpPr>
        <p:spPr/>
        <p:txBody>
          <a:bodyPr/>
          <a:lstStyle/>
          <a:p>
            <a:endParaRPr lang="en-NG"/>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15484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1AD3B7-D161-4EB4-8A7D-879CF06FBD25}" type="datetimeFigureOut">
              <a:rPr lang="en-NG" smtClean="0"/>
              <a:t>13/04/2020</a:t>
            </a:fld>
            <a:endParaRPr lang="en-NG"/>
          </a:p>
        </p:txBody>
      </p:sp>
      <p:sp>
        <p:nvSpPr>
          <p:cNvPr id="4" name="Footer Placeholder 3"/>
          <p:cNvSpPr>
            <a:spLocks noGrp="1"/>
          </p:cNvSpPr>
          <p:nvPr>
            <p:ph type="ftr" sz="quarter" idx="11"/>
          </p:nvPr>
        </p:nvSpPr>
        <p:spPr/>
        <p:txBody>
          <a:bodyPr/>
          <a:lstStyle/>
          <a:p>
            <a:endParaRPr lang="en-NG"/>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64570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AD3B7-D161-4EB4-8A7D-879CF06FBD25}" type="datetimeFigureOut">
              <a:rPr lang="en-NG" smtClean="0"/>
              <a:t>13/04/2020</a:t>
            </a:fld>
            <a:endParaRPr lang="en-NG"/>
          </a:p>
        </p:txBody>
      </p:sp>
      <p:sp>
        <p:nvSpPr>
          <p:cNvPr id="3" name="Footer Placeholder 2"/>
          <p:cNvSpPr>
            <a:spLocks noGrp="1"/>
          </p:cNvSpPr>
          <p:nvPr>
            <p:ph type="ftr" sz="quarter" idx="11"/>
          </p:nvPr>
        </p:nvSpPr>
        <p:spPr/>
        <p:txBody>
          <a:bodyPr/>
          <a:lstStyle/>
          <a:p>
            <a:endParaRPr lang="en-NG"/>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2662228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1AD3B7-D161-4EB4-8A7D-879CF06FBD25}"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1946868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1AD3B7-D161-4EB4-8A7D-879CF06FBD25}"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D1D9AC-7FC9-4E49-93ED-8B181057E26B}" type="slidenum">
              <a:rPr lang="en-NG" smtClean="0"/>
              <a:t>‹#›</a:t>
            </a:fld>
            <a:endParaRPr lang="en-NG"/>
          </a:p>
        </p:txBody>
      </p:sp>
    </p:spTree>
    <p:extLst>
      <p:ext uri="{BB962C8B-B14F-4D97-AF65-F5344CB8AC3E}">
        <p14:creationId xmlns:p14="http://schemas.microsoft.com/office/powerpoint/2010/main" val="366142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1AD3B7-D161-4EB4-8A7D-879CF06FBD25}" type="datetimeFigureOut">
              <a:rPr lang="en-NG" smtClean="0"/>
              <a:t>13/04/2020</a:t>
            </a:fld>
            <a:endParaRPr lang="en-NG"/>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G"/>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D1D9AC-7FC9-4E49-93ED-8B181057E26B}" type="slidenum">
              <a:rPr lang="en-NG" smtClean="0"/>
              <a:t>‹#›</a:t>
            </a:fld>
            <a:endParaRPr lang="en-NG"/>
          </a:p>
        </p:txBody>
      </p:sp>
    </p:spTree>
    <p:extLst>
      <p:ext uri="{BB962C8B-B14F-4D97-AF65-F5344CB8AC3E}">
        <p14:creationId xmlns:p14="http://schemas.microsoft.com/office/powerpoint/2010/main" val="65832722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paceforhealth.com.au/medical-design-and-innovation/can-you-plan-perfect-healthcare-desig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6E12-F455-41EA-A87E-7DCB7385CAA1}"/>
              </a:ext>
            </a:extLst>
          </p:cNvPr>
          <p:cNvSpPr>
            <a:spLocks noGrp="1"/>
          </p:cNvSpPr>
          <p:nvPr>
            <p:ph type="title"/>
          </p:nvPr>
        </p:nvSpPr>
        <p:spPr>
          <a:xfrm>
            <a:off x="838200" y="365125"/>
            <a:ext cx="10515600" cy="3948778"/>
          </a:xfrm>
        </p:spPr>
        <p:txBody>
          <a:bodyPr>
            <a:normAutofit/>
          </a:bodyPr>
          <a:lstStyle/>
          <a:p>
            <a:pPr algn="just"/>
            <a:r>
              <a:rPr lang="en-US" dirty="0"/>
              <a:t>DESIGN OF INNOVATIVE AND AUTOMATED RESPIRATORY BUILDINGS FOR PATIENTS AND HEALTH WORKERS AGAINST CORONAVIRUS DISEASE OUTBREAK</a:t>
            </a:r>
            <a:endParaRPr lang="en-NG" dirty="0"/>
          </a:p>
        </p:txBody>
      </p:sp>
      <p:sp>
        <p:nvSpPr>
          <p:cNvPr id="3" name="Content Placeholder 2">
            <a:extLst>
              <a:ext uri="{FF2B5EF4-FFF2-40B4-BE49-F238E27FC236}">
                <a16:creationId xmlns:a16="http://schemas.microsoft.com/office/drawing/2014/main" id="{DAA9FD9D-8E9D-4DEF-A26C-62641693562D}"/>
              </a:ext>
            </a:extLst>
          </p:cNvPr>
          <p:cNvSpPr>
            <a:spLocks noGrp="1"/>
          </p:cNvSpPr>
          <p:nvPr>
            <p:ph idx="1"/>
          </p:nvPr>
        </p:nvSpPr>
        <p:spPr>
          <a:xfrm>
            <a:off x="838200" y="3266769"/>
            <a:ext cx="10515600" cy="2910194"/>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BY</a:t>
            </a:r>
          </a:p>
          <a:p>
            <a:pPr algn="just">
              <a:lnSpc>
                <a:spcPct val="150000"/>
              </a:lnSpc>
            </a:pPr>
            <a:r>
              <a:rPr lang="en-US" sz="2800" dirty="0">
                <a:latin typeface="Times New Roman" panose="02020603050405020304" pitchFamily="18" charset="0"/>
                <a:cs typeface="Times New Roman" panose="02020603050405020304" pitchFamily="18" charset="0"/>
              </a:rPr>
              <a:t>UWAZIE PRECIOUS NKEMAKOLAM</a:t>
            </a:r>
          </a:p>
          <a:p>
            <a:pPr algn="just">
              <a:lnSpc>
                <a:spcPct val="150000"/>
              </a:lnSpc>
            </a:pPr>
            <a:r>
              <a:rPr lang="en-US" sz="2800" dirty="0">
                <a:latin typeface="Times New Roman" panose="02020603050405020304" pitchFamily="18" charset="0"/>
                <a:cs typeface="Times New Roman" panose="02020603050405020304" pitchFamily="18" charset="0"/>
              </a:rPr>
              <a:t>17/ENG01/032</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121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6693C-066B-492F-B566-360D103EDF00}"/>
              </a:ext>
            </a:extLst>
          </p:cNvPr>
          <p:cNvSpPr>
            <a:spLocks noGrp="1"/>
          </p:cNvSpPr>
          <p:nvPr>
            <p:ph type="title"/>
          </p:nvPr>
        </p:nvSpPr>
        <p:spPr>
          <a:xfrm>
            <a:off x="913775" y="147484"/>
            <a:ext cx="10364451" cy="715297"/>
          </a:xfrm>
        </p:spPr>
        <p:txBody>
          <a:bodyPr/>
          <a:lstStyle/>
          <a:p>
            <a:pPr algn="l"/>
            <a:r>
              <a:rPr lang="en-US" dirty="0"/>
              <a:t>challenges</a:t>
            </a:r>
            <a:endParaRPr lang="en-NG" dirty="0"/>
          </a:p>
        </p:txBody>
      </p:sp>
      <p:sp>
        <p:nvSpPr>
          <p:cNvPr id="3" name="Content Placeholder 2">
            <a:extLst>
              <a:ext uri="{FF2B5EF4-FFF2-40B4-BE49-F238E27FC236}">
                <a16:creationId xmlns:a16="http://schemas.microsoft.com/office/drawing/2014/main" id="{6D12C2EC-87E1-484B-BA69-E989C412EBE3}"/>
              </a:ext>
            </a:extLst>
          </p:cNvPr>
          <p:cNvSpPr>
            <a:spLocks noGrp="1"/>
          </p:cNvSpPr>
          <p:nvPr>
            <p:ph idx="1"/>
          </p:nvPr>
        </p:nvSpPr>
        <p:spPr>
          <a:xfrm>
            <a:off x="913774" y="862781"/>
            <a:ext cx="10884935" cy="5633884"/>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1. The lack of adequate infrastructure to create automated respiratory buildings for Nigerian patients diagnosed with COVID-119.</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2. The lack of funding by both the private sector and the federal government to achieve this goal.</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3. Nigeria doesn’t have the industry that can manufacture these </a:t>
            </a:r>
            <a:r>
              <a:rPr lang="en-US" sz="2800" dirty="0" err="1">
                <a:latin typeface="Times New Roman" panose="02020603050405020304" pitchFamily="18" charset="0"/>
                <a:cs typeface="Times New Roman" panose="02020603050405020304" pitchFamily="18" charset="0"/>
              </a:rPr>
              <a:t>equipments</a:t>
            </a:r>
            <a:r>
              <a:rPr lang="en-US" sz="2800" dirty="0">
                <a:latin typeface="Times New Roman" panose="02020603050405020304" pitchFamily="18" charset="0"/>
                <a:cs typeface="Times New Roman" panose="02020603050405020304" pitchFamily="18" charset="0"/>
              </a:rPr>
              <a:t> therefore the country has to import them leading to continual reliance on foreign countries.</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35526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422F25-E57C-41A7-969D-BC48CCC82438}"/>
              </a:ext>
            </a:extLst>
          </p:cNvPr>
          <p:cNvSpPr>
            <a:spLocks noGrp="1"/>
          </p:cNvSpPr>
          <p:nvPr>
            <p:ph idx="1"/>
          </p:nvPr>
        </p:nvSpPr>
        <p:spPr>
          <a:xfrm>
            <a:off x="435078" y="471948"/>
            <a:ext cx="11289890" cy="5936225"/>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4. Difficulties In Ventilators Supply</a:t>
            </a:r>
          </a:p>
          <a:p>
            <a:pPr marL="0" indent="0" algn="just">
              <a:lnSpc>
                <a:spcPct val="150000"/>
              </a:lnSpc>
              <a:buNone/>
            </a:pPr>
            <a:r>
              <a:rPr lang="en-US" sz="2800" dirty="0">
                <a:latin typeface="Times New Roman" panose="02020603050405020304" pitchFamily="18" charset="0"/>
                <a:cs typeface="Times New Roman" panose="02020603050405020304" pitchFamily="18" charset="0"/>
              </a:rPr>
              <a:t>As intensive care units overcrowd and doctors must care for more patients, the reliability of the machines cannot be in question. But the only way to make them reliable is extensive testing, and that takes time – up to two years of testing, for commercial manufacturers. This is an extremely long period under the circumstances. Many more ventilators are needed now, not later. And scientists have calculated that the development of a vaccine against Covid-19 could take up to 18 months.</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917938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DCA29-5F35-4761-B585-50147AF699A1}"/>
              </a:ext>
            </a:extLst>
          </p:cNvPr>
          <p:cNvSpPr>
            <a:spLocks noGrp="1"/>
          </p:cNvSpPr>
          <p:nvPr>
            <p:ph type="title"/>
          </p:nvPr>
        </p:nvSpPr>
        <p:spPr>
          <a:xfrm>
            <a:off x="913775" y="221226"/>
            <a:ext cx="10364451" cy="707922"/>
          </a:xfrm>
        </p:spPr>
        <p:txBody>
          <a:bodyPr/>
          <a:lstStyle/>
          <a:p>
            <a:pPr algn="l"/>
            <a:r>
              <a:rPr lang="en-US" dirty="0"/>
              <a:t>RECOMMENDATIONS</a:t>
            </a:r>
            <a:endParaRPr lang="en-NG" dirty="0"/>
          </a:p>
        </p:txBody>
      </p:sp>
      <p:sp>
        <p:nvSpPr>
          <p:cNvPr id="3" name="Content Placeholder 2">
            <a:extLst>
              <a:ext uri="{FF2B5EF4-FFF2-40B4-BE49-F238E27FC236}">
                <a16:creationId xmlns:a16="http://schemas.microsoft.com/office/drawing/2014/main" id="{B933B89A-7BC4-4C08-858E-183111F81090}"/>
              </a:ext>
            </a:extLst>
          </p:cNvPr>
          <p:cNvSpPr>
            <a:spLocks noGrp="1"/>
          </p:cNvSpPr>
          <p:nvPr>
            <p:ph idx="1"/>
          </p:nvPr>
        </p:nvSpPr>
        <p:spPr>
          <a:xfrm>
            <a:off x="913774" y="980769"/>
            <a:ext cx="10884935" cy="5515896"/>
          </a:xfrm>
        </p:spPr>
        <p:txBody>
          <a:bodyPr>
            <a:normAutofit fontScale="92500" lnSpcReduction="20000"/>
          </a:bodyPr>
          <a:lstStyle/>
          <a:p>
            <a:pPr algn="just">
              <a:lnSpc>
                <a:spcPct val="150000"/>
              </a:lnSpc>
            </a:pPr>
            <a:r>
              <a:rPr lang="en-US" sz="2800" dirty="0"/>
              <a:t>1. </a:t>
            </a:r>
            <a:r>
              <a:rPr lang="x-none" sz="2800" dirty="0"/>
              <a:t>Designing spaces with fewer walls, pillars and other hindrances to airflow.</a:t>
            </a:r>
            <a:endParaRPr lang="en-NG" sz="2800" dirty="0"/>
          </a:p>
          <a:p>
            <a:pPr algn="just">
              <a:lnSpc>
                <a:spcPct val="150000"/>
              </a:lnSpc>
            </a:pPr>
            <a:r>
              <a:rPr lang="en-US" sz="2800" dirty="0"/>
              <a:t>2 </a:t>
            </a:r>
            <a:r>
              <a:rPr lang="x-none" sz="2800" dirty="0"/>
              <a:t>Incorporating more windows and access points to the outside in the building plans.</a:t>
            </a:r>
            <a:endParaRPr lang="en-NG" sz="2800" dirty="0"/>
          </a:p>
          <a:p>
            <a:pPr algn="just">
              <a:lnSpc>
                <a:spcPct val="150000"/>
              </a:lnSpc>
            </a:pPr>
            <a:r>
              <a:rPr lang="en-US" sz="2800" dirty="0"/>
              <a:t>3. </a:t>
            </a:r>
            <a:r>
              <a:rPr lang="x-none" sz="2800" dirty="0"/>
              <a:t>Analysing natural windflow tunnels in the early facility design phase and arranging your floor plan to place areas that require high airflow the most around these spaces. For example, locating patient recovery rooms here would be more advantageous than incubators or laboratories that require stable environmental conditions.	</a:t>
            </a:r>
            <a:endParaRPr lang="en-NG" sz="2800" dirty="0"/>
          </a:p>
          <a:p>
            <a:endParaRPr lang="en-NG" dirty="0"/>
          </a:p>
        </p:txBody>
      </p:sp>
    </p:spTree>
    <p:extLst>
      <p:ext uri="{BB962C8B-B14F-4D97-AF65-F5344CB8AC3E}">
        <p14:creationId xmlns:p14="http://schemas.microsoft.com/office/powerpoint/2010/main" val="944805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C4E5E0-0F39-4BA9-8671-1DEC685F935A}"/>
              </a:ext>
            </a:extLst>
          </p:cNvPr>
          <p:cNvSpPr>
            <a:spLocks noGrp="1"/>
          </p:cNvSpPr>
          <p:nvPr>
            <p:ph idx="1"/>
          </p:nvPr>
        </p:nvSpPr>
        <p:spPr>
          <a:xfrm>
            <a:off x="913775" y="390833"/>
            <a:ext cx="10929180" cy="6054212"/>
          </a:xfrm>
        </p:spPr>
        <p:txBody>
          <a:bodyPr>
            <a:normAutofit fontScale="92500" lnSpcReduction="20000"/>
          </a:bodyPr>
          <a:lstStyle/>
          <a:p>
            <a:pPr algn="just">
              <a:lnSpc>
                <a:spcPct val="150000"/>
              </a:lnSpc>
            </a:pPr>
            <a:r>
              <a:rPr lang="en-US" sz="2800" dirty="0"/>
              <a:t>4. Respiratory Protective Devices</a:t>
            </a:r>
            <a:endParaRPr lang="en-NG" sz="2800" dirty="0"/>
          </a:p>
          <a:p>
            <a:pPr algn="just">
              <a:lnSpc>
                <a:spcPct val="150000"/>
              </a:lnSpc>
            </a:pPr>
            <a:r>
              <a:rPr lang="en-US" sz="2800" dirty="0"/>
              <a:t>Respiratory protective equipment is not something that people use very often. But it is a very important measure for protection to a person, particularly during a pandemic outbreak in order to prevent the transmission of infectious diseases. Similar to SARS, COVID-19 is an extremely contagious respiratory disease that has a significant effect on society. Accordingly, COVID-19 has increased the usage of masks and caused a global shortage of supply. However, there are alternatives to masks that could protect people from deadly airborne pathogens that are worth considering.</a:t>
            </a:r>
            <a:endParaRPr lang="en-NG" sz="2800" dirty="0"/>
          </a:p>
          <a:p>
            <a:endParaRPr lang="en-NG" dirty="0"/>
          </a:p>
        </p:txBody>
      </p:sp>
    </p:spTree>
    <p:extLst>
      <p:ext uri="{BB962C8B-B14F-4D97-AF65-F5344CB8AC3E}">
        <p14:creationId xmlns:p14="http://schemas.microsoft.com/office/powerpoint/2010/main" val="3157409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E3B523-195D-40CC-861B-A4BA36BB8D13}"/>
              </a:ext>
            </a:extLst>
          </p:cNvPr>
          <p:cNvSpPr>
            <a:spLocks noGrp="1"/>
          </p:cNvSpPr>
          <p:nvPr>
            <p:ph idx="1"/>
          </p:nvPr>
        </p:nvSpPr>
        <p:spPr>
          <a:xfrm>
            <a:off x="913775" y="353961"/>
            <a:ext cx="10943928" cy="6150078"/>
          </a:xfrm>
        </p:spPr>
        <p:txBody>
          <a:bodyPr/>
          <a:lstStyle/>
          <a:p>
            <a:pPr algn="just">
              <a:lnSpc>
                <a:spcPct val="150000"/>
              </a:lnSpc>
            </a:pPr>
            <a:r>
              <a:rPr lang="en-US" sz="2800" dirty="0"/>
              <a:t>5</a:t>
            </a:r>
            <a:r>
              <a:rPr lang="x-none" sz="2800" dirty="0"/>
              <a:t>. Point of Care Diagnostics </a:t>
            </a:r>
            <a:endParaRPr lang="en-NG" sz="2800" dirty="0"/>
          </a:p>
          <a:p>
            <a:pPr algn="just">
              <a:lnSpc>
                <a:spcPct val="150000"/>
              </a:lnSpc>
            </a:pPr>
            <a:r>
              <a:rPr lang="x-none" sz="2800" dirty="0"/>
              <a:t>Point of Care Diagnostics becomes ever more important as the numbers of those diagnosed with COVID-19 increase every day. A pandemic outbreak leads to an exponential growth rate for as long as the uninfected and the infected continue to interact and there are still large numbers of uninfected people running the risk of getting infected.</a:t>
            </a:r>
            <a:endParaRPr lang="en-NG" sz="2800" dirty="0"/>
          </a:p>
          <a:p>
            <a:endParaRPr lang="en-NG" dirty="0"/>
          </a:p>
        </p:txBody>
      </p:sp>
    </p:spTree>
    <p:extLst>
      <p:ext uri="{BB962C8B-B14F-4D97-AF65-F5344CB8AC3E}">
        <p14:creationId xmlns:p14="http://schemas.microsoft.com/office/powerpoint/2010/main" val="698776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E64E5-46F4-4E95-A0FF-0BAA76224DD7}"/>
              </a:ext>
            </a:extLst>
          </p:cNvPr>
          <p:cNvSpPr>
            <a:spLocks noGrp="1"/>
          </p:cNvSpPr>
          <p:nvPr>
            <p:ph type="title"/>
          </p:nvPr>
        </p:nvSpPr>
        <p:spPr>
          <a:xfrm>
            <a:off x="913775" y="243350"/>
            <a:ext cx="10364451" cy="582560"/>
          </a:xfrm>
        </p:spPr>
        <p:txBody>
          <a:bodyPr>
            <a:normAutofit fontScale="90000"/>
          </a:bodyPr>
          <a:lstStyle/>
          <a:p>
            <a:r>
              <a:rPr lang="en-US" dirty="0"/>
              <a:t>6. Precautions for people in prevention of the virus</a:t>
            </a:r>
            <a:endParaRPr lang="en-NG" dirty="0"/>
          </a:p>
        </p:txBody>
      </p:sp>
      <p:pic>
        <p:nvPicPr>
          <p:cNvPr id="7" name="Picture 6">
            <a:extLst>
              <a:ext uri="{FF2B5EF4-FFF2-40B4-BE49-F238E27FC236}">
                <a16:creationId xmlns:a16="http://schemas.microsoft.com/office/drawing/2014/main" id="{A3A6D375-C8E8-47E5-BD1F-E3B786D7C8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5410" y="1069257"/>
            <a:ext cx="9441180" cy="5036267"/>
          </a:xfrm>
          <a:prstGeom prst="rect">
            <a:avLst/>
          </a:prstGeom>
        </p:spPr>
      </p:pic>
    </p:spTree>
    <p:extLst>
      <p:ext uri="{BB962C8B-B14F-4D97-AF65-F5344CB8AC3E}">
        <p14:creationId xmlns:p14="http://schemas.microsoft.com/office/powerpoint/2010/main" val="1608836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F213C-3508-4BAC-9FB3-02509C9F7F3F}"/>
              </a:ext>
            </a:extLst>
          </p:cNvPr>
          <p:cNvSpPr>
            <a:spLocks noGrp="1"/>
          </p:cNvSpPr>
          <p:nvPr>
            <p:ph type="title"/>
          </p:nvPr>
        </p:nvSpPr>
        <p:spPr>
          <a:xfrm>
            <a:off x="913775" y="618518"/>
            <a:ext cx="10364451" cy="657218"/>
          </a:xfrm>
        </p:spPr>
        <p:txBody>
          <a:bodyPr/>
          <a:lstStyle/>
          <a:p>
            <a:pPr algn="l"/>
            <a:r>
              <a:rPr lang="en-US" dirty="0">
                <a:latin typeface="Times New Roman" panose="02020603050405020304" pitchFamily="18" charset="0"/>
                <a:cs typeface="Times New Roman" panose="02020603050405020304" pitchFamily="18" charset="0"/>
              </a:rPr>
              <a:t>CONCLUSION</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868FEEC-E184-4528-9302-C49AAE65D673}"/>
              </a:ext>
            </a:extLst>
          </p:cNvPr>
          <p:cNvSpPr>
            <a:spLocks noGrp="1"/>
          </p:cNvSpPr>
          <p:nvPr>
            <p:ph idx="1"/>
          </p:nvPr>
        </p:nvSpPr>
        <p:spPr>
          <a:xfrm>
            <a:off x="913775" y="1637071"/>
            <a:ext cx="10364452" cy="4154129"/>
          </a:xfrm>
        </p:spPr>
        <p:txBody>
          <a:bodyPr>
            <a:normAutofit/>
          </a:bodyPr>
          <a:lstStyle/>
          <a:p>
            <a:pPr algn="just">
              <a:lnSpc>
                <a:spcPct val="160000"/>
              </a:lnSpc>
            </a:pPr>
            <a:r>
              <a:rPr lang="en-US" sz="2800" dirty="0">
                <a:latin typeface="Times New Roman" panose="02020603050405020304" pitchFamily="18" charset="0"/>
                <a:cs typeface="Times New Roman" panose="02020603050405020304" pitchFamily="18" charset="0"/>
              </a:rPr>
              <a:t>In conclusion, the design of innovative and automated respiratory buildings for patients and health workers against coronavirus outbreak would be very important in the process of eradicating the virus from our Nigerian society and the world at large. </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x-none" sz="2800" dirty="0">
                <a:latin typeface="Times New Roman" panose="02020603050405020304" pitchFamily="18" charset="0"/>
                <a:cs typeface="Times New Roman" panose="02020603050405020304" pitchFamily="18" charset="0"/>
              </a:rPr>
              <a: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786729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360CAD-ABC4-4B15-93E7-4FE613CEF4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406104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27CF5-1D82-4683-81EB-655DD7E6E4E9}"/>
              </a:ext>
            </a:extLst>
          </p:cNvPr>
          <p:cNvSpPr>
            <a:spLocks noGrp="1"/>
          </p:cNvSpPr>
          <p:nvPr>
            <p:ph type="ctrTitle"/>
          </p:nvPr>
        </p:nvSpPr>
        <p:spPr>
          <a:xfrm>
            <a:off x="678426" y="272846"/>
            <a:ext cx="4254909" cy="693174"/>
          </a:xfrm>
        </p:spPr>
        <p:txBody>
          <a:bodyPr>
            <a:normAutofit fontScale="90000"/>
          </a:bodyPr>
          <a:lstStyle/>
          <a:p>
            <a:r>
              <a:rPr lang="en-US" dirty="0"/>
              <a:t>INTRODUCTION</a:t>
            </a:r>
            <a:endParaRPr lang="en-NG" dirty="0"/>
          </a:p>
        </p:txBody>
      </p:sp>
      <p:sp>
        <p:nvSpPr>
          <p:cNvPr id="3" name="Subtitle 2">
            <a:extLst>
              <a:ext uri="{FF2B5EF4-FFF2-40B4-BE49-F238E27FC236}">
                <a16:creationId xmlns:a16="http://schemas.microsoft.com/office/drawing/2014/main" id="{105028B3-3F50-4133-A67F-AAAA7BE89C06}"/>
              </a:ext>
            </a:extLst>
          </p:cNvPr>
          <p:cNvSpPr>
            <a:spLocks noGrp="1"/>
          </p:cNvSpPr>
          <p:nvPr>
            <p:ph type="subTitle" idx="1"/>
          </p:nvPr>
        </p:nvSpPr>
        <p:spPr>
          <a:xfrm>
            <a:off x="678425" y="877528"/>
            <a:ext cx="11098161" cy="5597013"/>
          </a:xfrm>
        </p:spPr>
        <p:txBody>
          <a:bodyPr>
            <a:noAutofit/>
          </a:bodyPr>
          <a:lstStyle/>
          <a:p>
            <a:pPr algn="just">
              <a:lnSpc>
                <a:spcPct val="150000"/>
              </a:lnSpc>
            </a:pPr>
            <a:r>
              <a:rPr lang="x-none" sz="2400" dirty="0">
                <a:solidFill>
                  <a:schemeClr val="tx1"/>
                </a:solidFill>
                <a:latin typeface="Times New Roman" panose="02020603050405020304" pitchFamily="18" charset="0"/>
                <a:cs typeface="Times New Roman" panose="02020603050405020304" pitchFamily="18" charset="0"/>
              </a:rPr>
              <a:t>With the rapid spread of severe acute respiratory syndrome coronavirus 2 (SARS-CoV-2) that results in coronavirus disease 2019 (COVID-19), corporate entities, federal, state, county and city governments, universities, school districts, places of worship, prisons, health care facilities, assisted living organizations, daycares, homeowners, and other building owners and occupants have an opportunity to reduce the potential for transmission through built environment (BE) mediated pathways</a:t>
            </a:r>
            <a:endParaRPr lang="en-NG"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997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57987-3530-444B-8D93-58CDBDF0A603}"/>
              </a:ext>
            </a:extLst>
          </p:cNvPr>
          <p:cNvSpPr>
            <a:spLocks noGrp="1"/>
          </p:cNvSpPr>
          <p:nvPr>
            <p:ph type="title"/>
          </p:nvPr>
        </p:nvSpPr>
        <p:spPr/>
        <p:txBody>
          <a:bodyPr/>
          <a:lstStyle/>
          <a:p>
            <a:endParaRPr lang="en-NG"/>
          </a:p>
        </p:txBody>
      </p:sp>
      <p:pic>
        <p:nvPicPr>
          <p:cNvPr id="5" name="Content Placeholder 4">
            <a:extLst>
              <a:ext uri="{FF2B5EF4-FFF2-40B4-BE49-F238E27FC236}">
                <a16:creationId xmlns:a16="http://schemas.microsoft.com/office/drawing/2014/main" id="{37DC7EE4-8138-49A9-A8AF-FCE6FCE01C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240" y="14691"/>
            <a:ext cx="11082020" cy="6378735"/>
          </a:xfrm>
        </p:spPr>
      </p:pic>
    </p:spTree>
    <p:extLst>
      <p:ext uri="{BB962C8B-B14F-4D97-AF65-F5344CB8AC3E}">
        <p14:creationId xmlns:p14="http://schemas.microsoft.com/office/powerpoint/2010/main" val="253915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1B79C-D7C4-4D38-B0FC-3B1EEF636897}"/>
              </a:ext>
            </a:extLst>
          </p:cNvPr>
          <p:cNvSpPr>
            <a:spLocks noGrp="1"/>
          </p:cNvSpPr>
          <p:nvPr>
            <p:ph type="title"/>
          </p:nvPr>
        </p:nvSpPr>
        <p:spPr>
          <a:xfrm>
            <a:off x="913775" y="206477"/>
            <a:ext cx="10364451" cy="707923"/>
          </a:xfrm>
        </p:spPr>
        <p:txBody>
          <a:bodyPr/>
          <a:lstStyle/>
          <a:p>
            <a:pPr algn="just"/>
            <a:r>
              <a:rPr lang="en-US" dirty="0"/>
              <a:t>LITERATURE REVIEW</a:t>
            </a:r>
            <a:endParaRPr lang="en-NG" dirty="0"/>
          </a:p>
        </p:txBody>
      </p:sp>
      <p:sp>
        <p:nvSpPr>
          <p:cNvPr id="3" name="Content Placeholder 2">
            <a:extLst>
              <a:ext uri="{FF2B5EF4-FFF2-40B4-BE49-F238E27FC236}">
                <a16:creationId xmlns:a16="http://schemas.microsoft.com/office/drawing/2014/main" id="{3B930C17-D385-44EF-AF6C-18A70412A6EA}"/>
              </a:ext>
            </a:extLst>
          </p:cNvPr>
          <p:cNvSpPr>
            <a:spLocks noGrp="1"/>
          </p:cNvSpPr>
          <p:nvPr>
            <p:ph idx="1"/>
          </p:nvPr>
        </p:nvSpPr>
        <p:spPr>
          <a:xfrm>
            <a:off x="913775" y="914401"/>
            <a:ext cx="10855438" cy="5515896"/>
          </a:xfrm>
        </p:spPr>
        <p:txBody>
          <a:bodyPr>
            <a:normAutofit/>
          </a:bodyPr>
          <a:lstStyle/>
          <a:p>
            <a:pPr algn="just">
              <a:lnSpc>
                <a:spcPct val="150000"/>
              </a:lnSpc>
            </a:pPr>
            <a:r>
              <a:rPr lang="x-none" sz="2400" dirty="0">
                <a:latin typeface="Times New Roman" panose="02020603050405020304" pitchFamily="18" charset="0"/>
                <a:cs typeface="Times New Roman" panose="02020603050405020304" pitchFamily="18" charset="0"/>
              </a:rPr>
              <a:t>The World Health Organisation’s research paper ‘Natural Ventilation for Infection Control in Healthcare Settings’ specifies how important ventilation is in controlling the spread of germs in medical facilities. A proper flow of air through treatment and recovery spaces helps reduce the growth of infectious illnesses while also stimulating the natural recovery process.</a:t>
            </a:r>
            <a:endParaRPr lang="en-NG" sz="2400" dirty="0">
              <a:latin typeface="Times New Roman" panose="02020603050405020304" pitchFamily="18" charset="0"/>
              <a:cs typeface="Times New Roman" panose="02020603050405020304" pitchFamily="18" charset="0"/>
            </a:endParaRPr>
          </a:p>
          <a:p>
            <a:pPr algn="just">
              <a:lnSpc>
                <a:spcPct val="150000"/>
              </a:lnSpc>
            </a:pPr>
            <a:r>
              <a:rPr lang="x-none" sz="2400" dirty="0">
                <a:latin typeface="Times New Roman" panose="02020603050405020304" pitchFamily="18" charset="0"/>
                <a:cs typeface="Times New Roman" panose="02020603050405020304" pitchFamily="18" charset="0"/>
              </a:rPr>
              <a:t>This makes structural principles that incorporate natural airflow in </a:t>
            </a:r>
            <a:r>
              <a:rPr lang="x-none" sz="2400" u="sng" dirty="0">
                <a:latin typeface="Times New Roman" panose="02020603050405020304" pitchFamily="18" charset="0"/>
                <a:cs typeface="Times New Roman" panose="02020603050405020304" pitchFamily="18" charset="0"/>
                <a:hlinkClick r:id="rId2"/>
              </a:rPr>
              <a:t>perfect healthcare facility design</a:t>
            </a:r>
            <a:r>
              <a:rPr lang="x-none" sz="2400" dirty="0">
                <a:latin typeface="Times New Roman" panose="02020603050405020304" pitchFamily="18" charset="0"/>
                <a:cs typeface="Times New Roman" panose="02020603050405020304" pitchFamily="18" charset="0"/>
              </a:rPr>
              <a:t> vital. We took an in-depth look into this building trend, known as ‘breathing architecture’ to determine why this design principle contributes to a more effective medical space.</a:t>
            </a:r>
            <a:endParaRPr lang="en-NG" sz="2400" dirty="0">
              <a:latin typeface="Times New Roman" panose="02020603050405020304" pitchFamily="18" charset="0"/>
              <a:cs typeface="Times New Roman" panose="02020603050405020304" pitchFamily="18" charset="0"/>
            </a:endParaRPr>
          </a:p>
          <a:p>
            <a:pPr marL="0" indent="0">
              <a:buNone/>
            </a:pPr>
            <a:endParaRPr lang="en-NG" dirty="0"/>
          </a:p>
        </p:txBody>
      </p:sp>
    </p:spTree>
    <p:extLst>
      <p:ext uri="{BB962C8B-B14F-4D97-AF65-F5344CB8AC3E}">
        <p14:creationId xmlns:p14="http://schemas.microsoft.com/office/powerpoint/2010/main" val="202856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6C98B0D-AC9C-4BDD-8FF6-E1C3DEF320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849" y="390833"/>
            <a:ext cx="11195369" cy="6061586"/>
          </a:xfrm>
        </p:spPr>
      </p:pic>
    </p:spTree>
    <p:extLst>
      <p:ext uri="{BB962C8B-B14F-4D97-AF65-F5344CB8AC3E}">
        <p14:creationId xmlns:p14="http://schemas.microsoft.com/office/powerpoint/2010/main" val="206025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163E48-5626-4134-A0CB-8CB2E7FA1BA7}"/>
              </a:ext>
            </a:extLst>
          </p:cNvPr>
          <p:cNvSpPr>
            <a:spLocks noGrp="1"/>
          </p:cNvSpPr>
          <p:nvPr>
            <p:ph idx="1"/>
          </p:nvPr>
        </p:nvSpPr>
        <p:spPr>
          <a:xfrm>
            <a:off x="427703" y="412956"/>
            <a:ext cx="11253020" cy="6054212"/>
          </a:xfrm>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It may seem unusual, but even the most minor architectural elements of your medical facility can contribute to faster patient recovery time, and improved mental and physical well-being. The basic health elements that apply in everyday life are even more applicable in healthcare facilities. We still need ample natural light exposure and regular airflow to minimise the risk of infections spreading. This makes architectural designs that consider these factors an excellent long-term investment.</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505984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B3F35-EEE3-4739-B790-E9E719583429}"/>
              </a:ext>
            </a:extLst>
          </p:cNvPr>
          <p:cNvSpPr>
            <a:spLocks noGrp="1"/>
          </p:cNvSpPr>
          <p:nvPr>
            <p:ph type="title"/>
          </p:nvPr>
        </p:nvSpPr>
        <p:spPr>
          <a:xfrm>
            <a:off x="913775" y="58995"/>
            <a:ext cx="10364451" cy="1007804"/>
          </a:xfrm>
        </p:spPr>
        <p:txBody>
          <a:bodyPr/>
          <a:lstStyle/>
          <a:p>
            <a:r>
              <a:rPr lang="en-US" dirty="0"/>
              <a:t>A Well Ventilated respiratory </a:t>
            </a:r>
            <a:r>
              <a:rPr lang="en-US" dirty="0" err="1"/>
              <a:t>buliding</a:t>
            </a:r>
            <a:endParaRPr lang="en-NG" dirty="0"/>
          </a:p>
        </p:txBody>
      </p:sp>
      <p:pic>
        <p:nvPicPr>
          <p:cNvPr id="13" name="Content Placeholder 12">
            <a:extLst>
              <a:ext uri="{FF2B5EF4-FFF2-40B4-BE49-F238E27FC236}">
                <a16:creationId xmlns:a16="http://schemas.microsoft.com/office/drawing/2014/main" id="{FFCE47C0-5AB5-4B2A-9B71-BC6A238512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9194" y="1107466"/>
            <a:ext cx="8487696" cy="5684761"/>
          </a:xfrm>
        </p:spPr>
      </p:pic>
    </p:spTree>
    <p:extLst>
      <p:ext uri="{BB962C8B-B14F-4D97-AF65-F5344CB8AC3E}">
        <p14:creationId xmlns:p14="http://schemas.microsoft.com/office/powerpoint/2010/main" val="224194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F13EEB-2F4E-4726-A413-86B164DEFCAF}"/>
              </a:ext>
            </a:extLst>
          </p:cNvPr>
          <p:cNvSpPr>
            <a:spLocks noGrp="1"/>
          </p:cNvSpPr>
          <p:nvPr>
            <p:ph idx="1"/>
          </p:nvPr>
        </p:nvSpPr>
        <p:spPr>
          <a:xfrm>
            <a:off x="383458" y="435077"/>
            <a:ext cx="11393129" cy="5943600"/>
          </a:xfrm>
        </p:spPr>
        <p:txBody>
          <a:bodyPr>
            <a:normAutofit fontScale="85000" lnSpcReduction="10000"/>
          </a:bodyPr>
          <a:lstStyle/>
          <a:p>
            <a:pPr algn="just">
              <a:lnSpc>
                <a:spcPct val="170000"/>
              </a:lnSpc>
            </a:pPr>
            <a:r>
              <a:rPr lang="x-none" sz="3200" dirty="0">
                <a:latin typeface="Times New Roman" panose="02020603050405020304" pitchFamily="18" charset="0"/>
                <a:cs typeface="Times New Roman" panose="02020603050405020304" pitchFamily="18" charset="0"/>
              </a:rPr>
              <a:t>Natural air flow is vital to improving a patient’s recovery and mental well-being.</a:t>
            </a:r>
            <a:endParaRPr lang="en-NG" sz="3200" dirty="0">
              <a:latin typeface="Times New Roman" panose="02020603050405020304" pitchFamily="18" charset="0"/>
              <a:cs typeface="Times New Roman" panose="02020603050405020304" pitchFamily="18" charset="0"/>
            </a:endParaRPr>
          </a:p>
          <a:p>
            <a:pPr algn="just">
              <a:lnSpc>
                <a:spcPct val="170000"/>
              </a:lnSpc>
            </a:pPr>
            <a:r>
              <a:rPr lang="x-none" sz="3200" dirty="0">
                <a:latin typeface="Times New Roman" panose="02020603050405020304" pitchFamily="18" charset="0"/>
                <a:cs typeface="Times New Roman" panose="02020603050405020304" pitchFamily="18" charset="0"/>
              </a:rPr>
              <a:t>What is breathing architecture and why is it a positive influence on patient health?</a:t>
            </a:r>
            <a:endParaRPr lang="en-NG" sz="3200" dirty="0">
              <a:latin typeface="Times New Roman" panose="02020603050405020304" pitchFamily="18" charset="0"/>
              <a:cs typeface="Times New Roman" panose="02020603050405020304" pitchFamily="18" charset="0"/>
            </a:endParaRPr>
          </a:p>
          <a:p>
            <a:pPr algn="just">
              <a:lnSpc>
                <a:spcPct val="170000"/>
              </a:lnSpc>
            </a:pPr>
            <a:r>
              <a:rPr lang="x-none" sz="3200" dirty="0">
                <a:latin typeface="Times New Roman" panose="02020603050405020304" pitchFamily="18" charset="0"/>
                <a:cs typeface="Times New Roman" panose="02020603050405020304" pitchFamily="18" charset="0"/>
              </a:rPr>
              <a:t>Breathing architecture is a principle that employs structural and aesthetic strategies to maximise the flow of natural air and improve mechanical ventilation for better indoor air quality. These practices contribute to beautiful buildings with a more ‘open’ feel and improved breathability.</a:t>
            </a:r>
            <a:endParaRPr lang="en-NG" sz="32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094219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7A9EDE-92DB-4CA9-B181-A3367BB83F0F}"/>
              </a:ext>
            </a:extLst>
          </p:cNvPr>
          <p:cNvSpPr>
            <a:spLocks noGrp="1"/>
          </p:cNvSpPr>
          <p:nvPr>
            <p:ph idx="1"/>
          </p:nvPr>
        </p:nvSpPr>
        <p:spPr>
          <a:xfrm>
            <a:off x="383458" y="398207"/>
            <a:ext cx="11459497" cy="6054212"/>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The positive influences of breathing architecture to maximise airflow and ventilation include:</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Breathing architecture helps to dilute or remove other air pollutants from high-traffic areas, as well as naturally reduce the risk of infections spreading.</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Breathing architecture incidentally also considers natural light as an important design element.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129968894"/>
      </p:ext>
    </p:extLst>
  </p:cSld>
  <p:clrMapOvr>
    <a:masterClrMapping/>
  </p:clrMapOvr>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982</TotalTime>
  <Words>880</Words>
  <Application>Microsoft Office PowerPoint</Application>
  <PresentationFormat>Widescreen</PresentationFormat>
  <Paragraphs>35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Times New Roman</vt:lpstr>
      <vt:lpstr>Wingdings 3</vt:lpstr>
      <vt:lpstr>Wisp</vt:lpstr>
      <vt:lpstr>DESIGN OF INNOVATIVE AND AUTOMATED RESPIRATORY BUILDINGS FOR PATIENTS AND HEALTH WORKERS AGAINST CORONAVIRUS DISEASE OUTBREAK</vt:lpstr>
      <vt:lpstr>INTRODUCTION</vt:lpstr>
      <vt:lpstr>PowerPoint Presentation</vt:lpstr>
      <vt:lpstr>LITERATURE REVIEW</vt:lpstr>
      <vt:lpstr>PowerPoint Presentation</vt:lpstr>
      <vt:lpstr>PowerPoint Presentation</vt:lpstr>
      <vt:lpstr>A Well Ventilated respiratory buliding</vt:lpstr>
      <vt:lpstr>PowerPoint Presentation</vt:lpstr>
      <vt:lpstr>PowerPoint Presentation</vt:lpstr>
      <vt:lpstr>challenges</vt:lpstr>
      <vt:lpstr>PowerPoint Presentation</vt:lpstr>
      <vt:lpstr>RECOMMENDATIONS</vt:lpstr>
      <vt:lpstr>PowerPoint Presentation</vt:lpstr>
      <vt:lpstr>PowerPoint Presentation</vt:lpstr>
      <vt:lpstr>6. Precautions for people in prevention of the virus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INNOVATIVE AND AUTOMATED RESPIRATORY BUILDINGS FOR PATIENTS AND HEALTH WORKERS AGAINST CORONAVIRUS DISEASE OUTBREAK</dc:title>
  <dc:creator>Leonard Oduneye</dc:creator>
  <cp:lastModifiedBy>Leonard Oduneye</cp:lastModifiedBy>
  <cp:revision>12</cp:revision>
  <dcterms:created xsi:type="dcterms:W3CDTF">2020-04-09T17:21:31Z</dcterms:created>
  <dcterms:modified xsi:type="dcterms:W3CDTF">2020-04-13T11:14:02Z</dcterms:modified>
</cp:coreProperties>
</file>