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handoutMasterIdLst>
    <p:handoutMasterId r:id="rId17"/>
  </p:handoutMasterIdLst>
  <p:sldIdLst>
    <p:sldId id="256" r:id="rId3"/>
    <p:sldId id="257" r:id="rId4"/>
    <p:sldId id="258" r:id="rId5"/>
    <p:sldId id="259" r:id="rId6"/>
    <p:sldId id="260" r:id="rId7"/>
    <p:sldId id="261" r:id="rId8"/>
    <p:sldId id="262" r:id="rId9"/>
    <p:sldId id="264" r:id="rId10"/>
    <p:sldId id="263" r:id="rId11"/>
    <p:sldId id="265" r:id="rId12"/>
    <p:sldId id="266" r:id="rId13"/>
    <p:sldId id="269" r:id="rId14"/>
    <p:sldId id="270" r:id="rId15"/>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handoutMaster" Target="handoutMasters/handoutMaster1.xml"/><Relationship Id="rId16" Type="http://schemas.openxmlformats.org/officeDocument/2006/relationships/notesMaster" Target="notesMasters/notesMaster1.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en-US"/>
          </a:p>
        </p:txBody>
      </p:sp>
      <p:sp>
        <p:nvSpPr>
          <p:cNvPr id="3" name="Date Placeholder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696C064A-D61B-4B21-B757-51A9B82445B8}" type="datetimeFigureOut">
              <a:rPr lang="en-US" smtClean="0"/>
            </a:fld>
            <a:endParaRPr lang="en-US"/>
          </a:p>
        </p:txBody>
      </p:sp>
      <p:sp>
        <p:nvSpPr>
          <p:cNvPr id="4" name="Footer Placeholder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en-US"/>
          </a:p>
        </p:txBody>
      </p:sp>
      <p:sp>
        <p:nvSpPr>
          <p:cNvPr id="5" name="Slide Number Placeholder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50305E07-67EA-4042-A3F6-853A8AD8D209}"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PhAnim="0"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239184" y="692150"/>
            <a:ext cx="11885083" cy="6110288"/>
          </a:xfrm>
          <a:prstGeom prst="rect">
            <a:avLst/>
          </a:prstGeom>
          <a:noFill/>
          <a:ln w="9525">
            <a:noFill/>
          </a:ln>
        </p:spPr>
      </p:pic>
      <p:sp>
        <p:nvSpPr>
          <p:cNvPr id="10" name="Rectangle 7"/>
          <p:cNvSpPr>
            <a:spLocks noChangeArrowheads="1"/>
          </p:cNvSpPr>
          <p:nvPr/>
        </p:nvSpPr>
        <p:spPr bwMode="auto">
          <a:xfrm>
            <a:off x="2117" y="549275"/>
            <a:ext cx="12192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ChangeArrowheads="1"/>
          </p:cNvSpPr>
          <p:nvPr>
            <p:ph type="subTitle" idx="1"/>
          </p:nvPr>
        </p:nvSpPr>
        <p:spPr>
          <a:xfrm>
            <a:off x="2544233" y="2492375"/>
            <a:ext cx="7393517" cy="1222375"/>
          </a:xfrm>
        </p:spPr>
        <p:txBody>
          <a:bodyPr anchor="ctr"/>
          <a:lstStyle>
            <a:lvl1pPr marL="0" indent="0" algn="ctr">
              <a:buFontTx/>
              <a:buNone/>
              <a:defRPr/>
            </a:lvl1pPr>
          </a:lstStyle>
          <a:p>
            <a:pPr lvl="0"/>
            <a:r>
              <a:rPr lang="en-US" altLang="zh-CN" noProof="0" smtClean="0"/>
              <a:t>Click to edit Master subtitle style</a:t>
            </a:r>
            <a:endParaRPr lang="en-US" altLang="zh-CN" noProof="0" smtClean="0"/>
          </a:p>
        </p:txBody>
      </p:sp>
      <p:sp>
        <p:nvSpPr>
          <p:cNvPr id="2056" name="Rectangle 8"/>
          <p:cNvSpPr>
            <a:spLocks noChangeArrowheads="1"/>
          </p:cNvSpPr>
          <p:nvPr>
            <p:ph type="ctrTitle"/>
          </p:nvPr>
        </p:nvSpPr>
        <p:spPr>
          <a:xfrm>
            <a:off x="1007533" y="620713"/>
            <a:ext cx="10363200" cy="1470025"/>
          </a:xfrm>
        </p:spPr>
        <p:txBody>
          <a:bodyPr/>
          <a:lstStyle>
            <a:lvl1pPr>
              <a:defRPr sz="3600"/>
            </a:lvl1pPr>
          </a:lstStyle>
          <a:p>
            <a:pPr lvl="0"/>
            <a:r>
              <a:rPr lang="en-US" altLang="zh-CN" noProof="0" smtClean="0"/>
              <a:t>Click to edit Master title style</a:t>
            </a:r>
            <a:endParaRPr lang="en-US" altLang="zh-CN" noProof="0" smtClean="0"/>
          </a:p>
        </p:txBody>
      </p:sp>
      <p:sp>
        <p:nvSpPr>
          <p:cNvPr id="11" name="Rectangle 4"/>
          <p:cNvSpPr>
            <a:spLocks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2" name="Rectangle 5"/>
          <p:cNvSpPr>
            <a:spLocks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3" name="Rectangle 6"/>
          <p:cNvSpPr>
            <a:spLocks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C4527FD-C22F-4528-B2BB-24ACAEFD76BE}"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C4527FD-C22F-4528-B2BB-24ACAEFD76BE}"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ChangeArrowheads="1"/>
          </p:cNvSpPr>
          <p:nvPr/>
        </p:nvSpPr>
        <p:spPr bwMode="auto">
          <a:xfrm>
            <a:off x="2117" y="333375"/>
            <a:ext cx="12192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12"/>
          <a:srcRect t="1094" r="8122" b="13318"/>
          <a:stretch>
            <a:fillRect/>
          </a:stretch>
        </p:blipFill>
        <p:spPr>
          <a:xfrm>
            <a:off x="7730067" y="4438650"/>
            <a:ext cx="4453467" cy="2333625"/>
          </a:xfrm>
          <a:prstGeom prst="rect">
            <a:avLst/>
          </a:prstGeom>
          <a:noFill/>
          <a:ln w="9525">
            <a:noFill/>
          </a:ln>
        </p:spPr>
      </p:pic>
      <p:sp>
        <p:nvSpPr>
          <p:cNvPr id="1028" name="Rectangle 4"/>
          <p:cNvSpPr/>
          <p:nvPr>
            <p:ph type="title"/>
          </p:nvPr>
        </p:nvSpPr>
        <p:spPr>
          <a:xfrm>
            <a:off x="609600" y="274638"/>
            <a:ext cx="10972800" cy="1143000"/>
          </a:xfrm>
          <a:prstGeom prst="rect">
            <a:avLst/>
          </a:prstGeom>
          <a:noFill/>
          <a:ln w="9525">
            <a:noFill/>
          </a:ln>
        </p:spPr>
        <p:txBody>
          <a:bodyPr anchor="ctr"/>
          <a:p>
            <a:pPr lvl="0"/>
            <a:r>
              <a:rPr lang="en-US" altLang="zh-CN" dirty="0"/>
              <a:t>Click to edit Master title style</a:t>
            </a:r>
            <a:endParaRPr lang="en-US" altLang="zh-CN" dirty="0"/>
          </a:p>
        </p:txBody>
      </p:sp>
      <p:sp>
        <p:nvSpPr>
          <p:cNvPr id="1029" name="Rectangle 5"/>
          <p:cNvSpPr/>
          <p:nvPr>
            <p:ph type="body" idx="1"/>
          </p:nvPr>
        </p:nvSpPr>
        <p:spPr>
          <a:xfrm>
            <a:off x="609600" y="1600200"/>
            <a:ext cx="10972800" cy="4525963"/>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30" name="Rectangle 6"/>
          <p:cNvSpPr>
            <a:spLocks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1" name="Rectangle 7"/>
          <p:cNvSpPr>
            <a:spLocks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2" name="Rectangle 8"/>
          <p:cNvSpPr>
            <a:spLocks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sldNum="0"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1059180" y="843280"/>
            <a:ext cx="10363200" cy="2845435"/>
          </a:xfrm>
        </p:spPr>
        <p:txBody>
          <a:bodyPr/>
          <a:p>
            <a:r>
              <a:rPr lang="en-US" sz="4400">
                <a:latin typeface="Times New Roman" panose="02020603050405020304" charset="0"/>
                <a:cs typeface="Times New Roman" panose="02020603050405020304" charset="0"/>
              </a:rPr>
              <a:t>MINIMUM WAGE: MAXIMUM WAHALA BY </a:t>
            </a:r>
            <a:r>
              <a:rPr lang="en-US" sz="4400" i="1">
                <a:latin typeface="Times New Roman" panose="02020603050405020304" charset="0"/>
                <a:cs typeface="Times New Roman" panose="02020603050405020304" charset="0"/>
              </a:rPr>
              <a:t>TAYO OLAFIOYE</a:t>
            </a:r>
            <a:r>
              <a:rPr lang="en-US" sz="4400">
                <a:latin typeface="Times New Roman" panose="02020603050405020304" charset="0"/>
                <a:cs typeface="Times New Roman" panose="02020603050405020304" charset="0"/>
              </a:rPr>
              <a:t> ANALYSIS.</a:t>
            </a:r>
            <a:endParaRPr lang="en-US" sz="4400">
              <a:latin typeface="Times New Roman" panose="02020603050405020304" charset="0"/>
              <a:cs typeface="Times New Roman" panose="02020603050405020304" charset="0"/>
            </a:endParaRPr>
          </a:p>
        </p:txBody>
      </p:sp>
      <p:sp>
        <p:nvSpPr>
          <p:cNvPr id="3" name="Subtitle 2"/>
          <p:cNvSpPr>
            <a:spLocks noGrp="1"/>
          </p:cNvSpPr>
          <p:nvPr>
            <p:ph type="subTitle" idx="1"/>
          </p:nvPr>
        </p:nvSpPr>
        <p:spPr>
          <a:xfrm>
            <a:off x="2544445" y="3688080"/>
            <a:ext cx="7393305" cy="1062990"/>
          </a:xfrm>
        </p:spPr>
        <p:txBody>
          <a:bodyPr/>
          <a:p>
            <a:r>
              <a:rPr lang="en-US">
                <a:latin typeface="Times New Roman" panose="02020603050405020304" charset="0"/>
                <a:cs typeface="Times New Roman" panose="02020603050405020304" charset="0"/>
              </a:rPr>
              <a:t>PRESENTED BY GROUP SIXTEEN.</a:t>
            </a:r>
            <a:endParaRPr lang="en-US">
              <a:latin typeface="Times New Roman" panose="02020603050405020304" charset="0"/>
              <a:cs typeface="Times New Roman" panose="0202060305040502030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atin typeface="Times New Roman" panose="02020603050405020304" charset="0"/>
                <a:cs typeface="Times New Roman" panose="02020603050405020304" charset="0"/>
              </a:rPr>
              <a:t>THEMES</a:t>
            </a:r>
            <a:endParaRPr lang="en-US">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a:buSzPct val="60000"/>
              <a:buFont typeface="Wingdings" panose="05000000000000000000" charset="0"/>
              <a:buChar char="v"/>
            </a:pPr>
            <a:r>
              <a:rPr lang="en-US" sz="2800">
                <a:latin typeface="Times New Roman" panose="02020603050405020304" charset="0"/>
                <a:cs typeface="Times New Roman" panose="02020603050405020304" charset="0"/>
              </a:rPr>
              <a:t>The insufficiency of the Nigerian minimum wage.</a:t>
            </a:r>
            <a:endParaRPr lang="en-US" sz="2800">
              <a:latin typeface="Times New Roman" panose="02020603050405020304" charset="0"/>
              <a:cs typeface="Times New Roman" panose="02020603050405020304" charset="0"/>
            </a:endParaRPr>
          </a:p>
          <a:p>
            <a:pPr>
              <a:buSzPct val="60000"/>
              <a:buFont typeface="Wingdings" panose="05000000000000000000" charset="0"/>
              <a:buChar char="v"/>
            </a:pPr>
            <a:r>
              <a:rPr lang="en-US" sz="2800">
                <a:latin typeface="Times New Roman" panose="02020603050405020304" charset="0"/>
                <a:cs typeface="Times New Roman" panose="02020603050405020304" charset="0"/>
              </a:rPr>
              <a:t>Uneven distribution of wealth and power in the society.</a:t>
            </a:r>
            <a:endParaRPr lang="en-US" sz="2800">
              <a:latin typeface="Times New Roman" panose="02020603050405020304" charset="0"/>
              <a:cs typeface="Times New Roman" panose="02020603050405020304" charset="0"/>
            </a:endParaRPr>
          </a:p>
          <a:p>
            <a:pPr>
              <a:buSzPct val="60000"/>
              <a:buFont typeface="Wingdings" panose="05000000000000000000" charset="0"/>
              <a:buChar char="v"/>
            </a:pPr>
            <a:r>
              <a:rPr lang="en-US" sz="2800">
                <a:latin typeface="Times New Roman" panose="02020603050405020304" charset="0"/>
                <a:cs typeface="Times New Roman" panose="02020603050405020304" charset="0"/>
              </a:rPr>
              <a:t>Insensitivity of Nigerian leaders.</a:t>
            </a:r>
            <a:endParaRPr lang="en-US" sz="2800">
              <a:latin typeface="Times New Roman" panose="02020603050405020304" charset="0"/>
              <a:cs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atin typeface="Times New Roman" panose="02020603050405020304" charset="0"/>
                <a:cs typeface="Times New Roman" panose="02020603050405020304" charset="0"/>
              </a:rPr>
              <a:t>POETIC DEVICES</a:t>
            </a:r>
            <a:endParaRPr lang="en-US">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a:buSzPct val="60000"/>
              <a:buFont typeface="Wingdings" panose="05000000000000000000" charset="0"/>
              <a:buChar char="v"/>
            </a:pPr>
            <a:r>
              <a:rPr lang="en-US" sz="2800">
                <a:latin typeface="Times New Roman" panose="02020603050405020304" charset="0"/>
                <a:cs typeface="Times New Roman" panose="02020603050405020304" charset="0"/>
              </a:rPr>
              <a:t>Symbolism</a:t>
            </a:r>
            <a:endParaRPr lang="en-US" sz="2800">
              <a:latin typeface="Times New Roman" panose="02020603050405020304" charset="0"/>
              <a:cs typeface="Times New Roman" panose="02020603050405020304" charset="0"/>
            </a:endParaRPr>
          </a:p>
          <a:p>
            <a:pPr marL="0" indent="0">
              <a:buSzPct val="60000"/>
              <a:buFont typeface="Wingdings" panose="05000000000000000000" charset="0"/>
              <a:buNone/>
            </a:pPr>
            <a:r>
              <a:rPr lang="en-US" sz="2800">
                <a:latin typeface="Times New Roman" panose="02020603050405020304" charset="0"/>
                <a:cs typeface="Times New Roman" panose="02020603050405020304" charset="0"/>
              </a:rPr>
              <a:t>         “Songhai labourers” (line 1) which symbolizes the entire working class in Nigeria, “crypt of misery” meaning poverty, “python”, “midnight owl”, “law making bandits” and “virus” referring to politicians, “black gold” referring to public funds majorly gotten from the sale of crude oil, “mekunnus” and “talakawas” meaning the common citizens, “the moon” meaning religious entities.</a:t>
            </a:r>
            <a:endParaRPr lang="en-US" sz="2800">
              <a:latin typeface="Times New Roman" panose="02020603050405020304" charset="0"/>
              <a:cs typeface="Times New Roman" panose="02020603050405020304" charset="0"/>
            </a:endParaRPr>
          </a:p>
          <a:p>
            <a:pPr marL="0" indent="0">
              <a:buSzPct val="60000"/>
              <a:buFont typeface="Wingdings" panose="05000000000000000000" charset="0"/>
              <a:buNone/>
            </a:pPr>
            <a:endParaRPr lang="en-US" sz="2800">
              <a:latin typeface="Times New Roman" panose="02020603050405020304" charset="0"/>
              <a:cs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POETIC DEVICES</a:t>
            </a:r>
            <a:endParaRPr lang="en-US"/>
          </a:p>
        </p:txBody>
      </p:sp>
      <p:sp>
        <p:nvSpPr>
          <p:cNvPr id="3" name="Content Placeholder 2"/>
          <p:cNvSpPr>
            <a:spLocks noGrp="1"/>
          </p:cNvSpPr>
          <p:nvPr>
            <p:ph idx="1"/>
          </p:nvPr>
        </p:nvSpPr>
        <p:spPr/>
        <p:txBody>
          <a:bodyPr/>
          <a:p>
            <a:r>
              <a:rPr lang="en-US"/>
              <a:t>2</a:t>
            </a:r>
            <a:r>
              <a:rPr lang="en-US">
                <a:latin typeface="Times New Roman" panose="02020603050405020304" charset="0"/>
                <a:cs typeface="Times New Roman" panose="02020603050405020304" charset="0"/>
              </a:rPr>
              <a:t>.Enjambment (or Run-on-line): </a:t>
            </a:r>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This is a continuation of thought and structure of a poetic sentence from one line to the next without a pause. This is seen in:</a:t>
            </a:r>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“Songhai labourers:</a:t>
            </a:r>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Will never climb</a:t>
            </a:r>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Out of the crypt of misery</a:t>
            </a:r>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Dank all lifelong” (line 1-4)</a:t>
            </a:r>
            <a:endParaRPr lang="en-US">
              <a:latin typeface="Times New Roman" panose="02020603050405020304" charset="0"/>
              <a:cs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POETIC DEVICES</a:t>
            </a:r>
            <a:endParaRPr lang="en-US"/>
          </a:p>
        </p:txBody>
      </p:sp>
      <p:sp>
        <p:nvSpPr>
          <p:cNvPr id="3" name="Content Placeholder 2"/>
          <p:cNvSpPr>
            <a:spLocks noGrp="1"/>
          </p:cNvSpPr>
          <p:nvPr>
            <p:ph idx="1"/>
          </p:nvPr>
        </p:nvSpPr>
        <p:spPr/>
        <p:txBody>
          <a:bodyPr/>
          <a:p>
            <a:r>
              <a:rPr lang="en-US">
                <a:latin typeface="Times New Roman" panose="02020603050405020304" charset="0"/>
                <a:cs typeface="Times New Roman" panose="02020603050405020304" charset="0"/>
              </a:rPr>
              <a:t>3.Irony: </a:t>
            </a:r>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“Songhai labourers…They are cursed</a:t>
            </a:r>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Reined in by those they chose</a:t>
            </a:r>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 To lift them” (line 1…5-7)</a:t>
            </a:r>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It is truly ironic that those who the labourers chose to lift them are reining them into a crypt of misery as seen in the lines above. </a:t>
            </a:r>
            <a:endParaRPr lang="en-US">
              <a:latin typeface="Times New Roman" panose="02020603050405020304" charset="0"/>
              <a:cs typeface="Times New Roman" panose="020206030504050203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atin typeface="Times New Roman" panose="02020603050405020304" charset="0"/>
                <a:cs typeface="Times New Roman" panose="02020603050405020304" charset="0"/>
              </a:rPr>
              <a:t>TABLE OF CONTENT</a:t>
            </a:r>
            <a:endParaRPr lang="en-US">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a:buSzPct val="60000"/>
              <a:buFont typeface="Wingdings" panose="05000000000000000000" charset="0"/>
              <a:buChar char="v"/>
            </a:pPr>
            <a:r>
              <a:rPr lang="en-US" sz="2800">
                <a:latin typeface="Times New Roman" panose="02020603050405020304" charset="0"/>
                <a:cs typeface="Times New Roman" panose="02020603050405020304" charset="0"/>
              </a:rPr>
              <a:t>Background of poet</a:t>
            </a:r>
            <a:endParaRPr lang="en-US" sz="2800">
              <a:latin typeface="Times New Roman" panose="02020603050405020304" charset="0"/>
              <a:cs typeface="Times New Roman" panose="02020603050405020304" charset="0"/>
            </a:endParaRPr>
          </a:p>
          <a:p>
            <a:pPr>
              <a:buSzPct val="60000"/>
              <a:buFont typeface="Wingdings" panose="05000000000000000000" charset="0"/>
              <a:buChar char="v"/>
            </a:pPr>
            <a:r>
              <a:rPr lang="en-US" sz="2800">
                <a:latin typeface="Times New Roman" panose="02020603050405020304" charset="0"/>
                <a:cs typeface="Times New Roman" panose="02020603050405020304" charset="0"/>
              </a:rPr>
              <a:t>Background of poem</a:t>
            </a:r>
            <a:endParaRPr lang="en-US" sz="2800">
              <a:latin typeface="Times New Roman" panose="02020603050405020304" charset="0"/>
              <a:cs typeface="Times New Roman" panose="02020603050405020304" charset="0"/>
            </a:endParaRPr>
          </a:p>
          <a:p>
            <a:pPr>
              <a:buSzPct val="60000"/>
              <a:buFont typeface="Wingdings" panose="05000000000000000000" charset="0"/>
              <a:buChar char="v"/>
            </a:pPr>
            <a:r>
              <a:rPr lang="en-US" sz="2800">
                <a:latin typeface="Times New Roman" panose="02020603050405020304" charset="0"/>
                <a:cs typeface="Times New Roman" panose="02020603050405020304" charset="0"/>
              </a:rPr>
              <a:t>Analysis of the poem</a:t>
            </a:r>
            <a:endParaRPr lang="en-US" sz="2800">
              <a:latin typeface="Times New Roman" panose="02020603050405020304" charset="0"/>
              <a:cs typeface="Times New Roman" panose="02020603050405020304" charset="0"/>
            </a:endParaRPr>
          </a:p>
          <a:p>
            <a:pPr>
              <a:buSzPct val="60000"/>
              <a:buFont typeface="Wingdings" panose="05000000000000000000" charset="0"/>
              <a:buChar char="v"/>
            </a:pPr>
            <a:r>
              <a:rPr lang="en-US" sz="2800">
                <a:latin typeface="Times New Roman" panose="02020603050405020304" charset="0"/>
                <a:cs typeface="Times New Roman" panose="02020603050405020304" charset="0"/>
              </a:rPr>
              <a:t>Themes</a:t>
            </a:r>
            <a:endParaRPr lang="en-US" sz="2800">
              <a:latin typeface="Times New Roman" panose="02020603050405020304" charset="0"/>
              <a:cs typeface="Times New Roman" panose="02020603050405020304" charset="0"/>
            </a:endParaRPr>
          </a:p>
          <a:p>
            <a:pPr>
              <a:buSzPct val="60000"/>
              <a:buFont typeface="Wingdings" panose="05000000000000000000" charset="0"/>
              <a:buChar char="v"/>
            </a:pPr>
            <a:r>
              <a:rPr lang="en-US" sz="2800">
                <a:latin typeface="Times New Roman" panose="02020603050405020304" charset="0"/>
                <a:cs typeface="Times New Roman" panose="02020603050405020304" charset="0"/>
              </a:rPr>
              <a:t>Poetic devices</a:t>
            </a:r>
            <a:endParaRPr lang="en-US" sz="2800">
              <a:latin typeface="Times New Roman" panose="02020603050405020304" charset="0"/>
              <a:cs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atin typeface="Times New Roman" panose="02020603050405020304" charset="0"/>
                <a:cs typeface="Times New Roman" panose="02020603050405020304" charset="0"/>
              </a:rPr>
              <a:t>BACKGROUND OF POET</a:t>
            </a:r>
            <a:endParaRPr lang="en-US">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algn="just">
              <a:lnSpc>
                <a:spcPct val="100000"/>
              </a:lnSpc>
              <a:buSzPct val="60000"/>
              <a:buFont typeface="Wingdings" panose="05000000000000000000" charset="0"/>
              <a:buChar char="v"/>
            </a:pPr>
            <a:r>
              <a:rPr lang="en-US" sz="2800">
                <a:latin typeface="Times New Roman" panose="02020603050405020304" charset="0"/>
                <a:cs typeface="Times New Roman" panose="02020603050405020304" charset="0"/>
              </a:rPr>
              <a:t>Tayo Olafioye was born in 1948. He was a poet, novelist and scholar, active in Nigeria and the United States.</a:t>
            </a:r>
            <a:endParaRPr lang="en-US" sz="2800">
              <a:latin typeface="Times New Roman" panose="02020603050405020304" charset="0"/>
              <a:cs typeface="Times New Roman" panose="02020603050405020304" charset="0"/>
            </a:endParaRPr>
          </a:p>
          <a:p>
            <a:pPr algn="just">
              <a:lnSpc>
                <a:spcPct val="100000"/>
              </a:lnSpc>
              <a:buSzPct val="60000"/>
              <a:buFont typeface="Wingdings" panose="05000000000000000000" charset="0"/>
              <a:buChar char="v"/>
            </a:pPr>
            <a:r>
              <a:rPr lang="en-US" sz="2800">
                <a:latin typeface="Times New Roman" panose="02020603050405020304" charset="0"/>
                <a:cs typeface="Times New Roman" panose="02020603050405020304" charset="0"/>
              </a:rPr>
              <a:t>He published over twenty books in the span of four decades and won several prizes for his works.</a:t>
            </a:r>
            <a:endParaRPr lang="en-US" sz="2800">
              <a:latin typeface="Times New Roman" panose="02020603050405020304" charset="0"/>
              <a:cs typeface="Times New Roman" panose="02020603050405020304" charset="0"/>
            </a:endParaRPr>
          </a:p>
          <a:p>
            <a:pPr algn="just">
              <a:lnSpc>
                <a:spcPct val="100000"/>
              </a:lnSpc>
              <a:buSzPct val="60000"/>
              <a:buFont typeface="Wingdings" panose="05000000000000000000" charset="0"/>
              <a:buChar char="v"/>
            </a:pPr>
            <a:r>
              <a:rPr lang="en-US" sz="2800">
                <a:latin typeface="Times New Roman" panose="02020603050405020304" charset="0"/>
                <a:cs typeface="Times New Roman" panose="02020603050405020304" charset="0"/>
              </a:rPr>
              <a:t>His publications includes: </a:t>
            </a:r>
            <a:r>
              <a:rPr lang="en-US" sz="2800" i="1">
                <a:latin typeface="Times New Roman" panose="02020603050405020304" charset="0"/>
                <a:cs typeface="Times New Roman" panose="02020603050405020304" charset="0"/>
              </a:rPr>
              <a:t>The Excellence of Silence, The Saga of Sego </a:t>
            </a:r>
            <a:r>
              <a:rPr lang="en-US" sz="2800">
                <a:latin typeface="Times New Roman" panose="02020603050405020304" charset="0"/>
                <a:cs typeface="Times New Roman" panose="02020603050405020304" charset="0"/>
              </a:rPr>
              <a:t>(1982), two works of literary criticism: </a:t>
            </a:r>
            <a:r>
              <a:rPr lang="en-US" sz="2800" i="1">
                <a:latin typeface="Times New Roman" panose="02020603050405020304" charset="0"/>
                <a:cs typeface="Times New Roman" panose="02020603050405020304" charset="0"/>
              </a:rPr>
              <a:t>Responses to Creativity </a:t>
            </a:r>
            <a:r>
              <a:rPr lang="en-US" sz="2800">
                <a:latin typeface="Times New Roman" panose="02020603050405020304" charset="0"/>
                <a:cs typeface="Times New Roman" panose="02020603050405020304" charset="0"/>
              </a:rPr>
              <a:t>(1988) and the critic as </a:t>
            </a:r>
            <a:r>
              <a:rPr lang="en-US" sz="2800" i="1">
                <a:latin typeface="Times New Roman" panose="02020603050405020304" charset="0"/>
                <a:cs typeface="Times New Roman" panose="02020603050405020304" charset="0"/>
              </a:rPr>
              <a:t>Terrorist: View on New African Writings </a:t>
            </a:r>
            <a:r>
              <a:rPr lang="en-US" sz="2800">
                <a:latin typeface="Times New Roman" panose="02020603050405020304" charset="0"/>
                <a:cs typeface="Times New Roman" panose="02020603050405020304" charset="0"/>
              </a:rPr>
              <a:t>(1989).</a:t>
            </a:r>
            <a:endParaRPr lang="en-US" sz="2800">
              <a:latin typeface="Times New Roman" panose="02020603050405020304" charset="0"/>
              <a:cs typeface="Times New Roman" panose="02020603050405020304" charset="0"/>
            </a:endParaRPr>
          </a:p>
          <a:p>
            <a:pPr algn="just">
              <a:lnSpc>
                <a:spcPct val="100000"/>
              </a:lnSpc>
              <a:buSzPct val="60000"/>
              <a:buFont typeface="Wingdings" panose="05000000000000000000" charset="0"/>
              <a:buChar char="v"/>
            </a:pPr>
            <a:r>
              <a:rPr lang="en-US" sz="2800">
                <a:latin typeface="Times New Roman" panose="02020603050405020304" charset="0"/>
                <a:cs typeface="Times New Roman" panose="02020603050405020304" charset="0"/>
              </a:rPr>
              <a:t>His most recent collections are entitled: </a:t>
            </a:r>
            <a:r>
              <a:rPr lang="en-US" sz="2800" i="1">
                <a:latin typeface="Times New Roman" panose="02020603050405020304" charset="0"/>
                <a:cs typeface="Times New Roman" panose="02020603050405020304" charset="0"/>
              </a:rPr>
              <a:t>A Carnival of Looters </a:t>
            </a:r>
            <a:r>
              <a:rPr lang="en-US" sz="2800">
                <a:latin typeface="Times New Roman" panose="02020603050405020304" charset="0"/>
                <a:cs typeface="Times New Roman" panose="02020603050405020304" charset="0"/>
              </a:rPr>
              <a:t>(2002) and </a:t>
            </a:r>
            <a:r>
              <a:rPr lang="en-US" sz="2800" i="1">
                <a:latin typeface="Times New Roman" panose="02020603050405020304" charset="0"/>
                <a:cs typeface="Times New Roman" panose="02020603050405020304" charset="0"/>
              </a:rPr>
              <a:t>The Parliament of Idiots </a:t>
            </a:r>
            <a:r>
              <a:rPr lang="en-US" sz="2800">
                <a:latin typeface="Times New Roman" panose="02020603050405020304" charset="0"/>
                <a:cs typeface="Times New Roman" panose="02020603050405020304" charset="0"/>
              </a:rPr>
              <a:t>(2002), of which </a:t>
            </a:r>
            <a:r>
              <a:rPr lang="en-US" sz="2800" i="1">
                <a:latin typeface="Times New Roman" panose="02020603050405020304" charset="0"/>
                <a:cs typeface="Times New Roman" panose="02020603050405020304" charset="0"/>
              </a:rPr>
              <a:t>“Minimum Wage: Maximum Wahala” </a:t>
            </a:r>
            <a:r>
              <a:rPr lang="en-US" sz="2800">
                <a:latin typeface="Times New Roman" panose="02020603050405020304" charset="0"/>
                <a:cs typeface="Times New Roman" panose="02020603050405020304" charset="0"/>
              </a:rPr>
              <a:t>is under.</a:t>
            </a:r>
            <a:endParaRPr lang="en-US" sz="2800">
              <a:latin typeface="Times New Roman" panose="02020603050405020304" charset="0"/>
              <a:cs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atin typeface="Times New Roman" panose="02020603050405020304" charset="0"/>
                <a:cs typeface="Times New Roman" panose="02020603050405020304" charset="0"/>
              </a:rPr>
              <a:t>BACKGROUND OF POEM</a:t>
            </a:r>
            <a:endParaRPr lang="en-US">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algn="just">
              <a:buSzPct val="60000"/>
              <a:buFont typeface="Wingdings" panose="05000000000000000000" charset="0"/>
              <a:buChar char="v"/>
            </a:pPr>
            <a:r>
              <a:rPr lang="en-US" sz="2800" i="1">
                <a:latin typeface="Times New Roman" panose="02020603050405020304" charset="0"/>
                <a:cs typeface="Times New Roman" panose="02020603050405020304" charset="0"/>
              </a:rPr>
              <a:t>''Minimun Wage: Maximum Wahala”</a:t>
            </a:r>
            <a:r>
              <a:rPr lang="en-US" sz="2800">
                <a:latin typeface="Times New Roman" panose="02020603050405020304" charset="0"/>
                <a:cs typeface="Times New Roman" panose="02020603050405020304" charset="0"/>
              </a:rPr>
              <a:t> is written as a reaction by the decision of the Federal Government of Nigeria to declare N7000 as the official minimum wage of Nigerian workers.</a:t>
            </a:r>
            <a:endParaRPr lang="en-US" sz="2800">
              <a:latin typeface="Times New Roman" panose="02020603050405020304" charset="0"/>
              <a:cs typeface="Times New Roman" panose="02020603050405020304" charset="0"/>
            </a:endParaRPr>
          </a:p>
          <a:p>
            <a:pPr algn="just">
              <a:buSzPct val="60000"/>
              <a:buFont typeface="Wingdings" panose="05000000000000000000" charset="0"/>
              <a:buChar char="v"/>
            </a:pPr>
            <a:r>
              <a:rPr lang="en-US" sz="2800">
                <a:latin typeface="Times New Roman" panose="02020603050405020304" charset="0"/>
                <a:cs typeface="Times New Roman" panose="02020603050405020304" charset="0"/>
              </a:rPr>
              <a:t>At first this seemed as a serious benefit to the workers turned to a major disadvantage as the cost of living became increasingly expensive and objections to the change of the minimum wage were rejected.</a:t>
            </a:r>
            <a:endParaRPr lang="en-US" sz="2800">
              <a:latin typeface="Times New Roman" panose="02020603050405020304" charset="0"/>
              <a:cs typeface="Times New Roman" panose="02020603050405020304" charset="0"/>
            </a:endParaRPr>
          </a:p>
          <a:p>
            <a:pPr algn="just">
              <a:buSzPct val="60000"/>
              <a:buFont typeface="Wingdings" panose="05000000000000000000" charset="0"/>
              <a:buChar char="v"/>
            </a:pPr>
            <a:endParaRPr lang="en-US" sz="2800">
              <a:latin typeface="Times New Roman" panose="02020603050405020304" charset="0"/>
              <a:cs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atin typeface="Times New Roman" panose="02020603050405020304" charset="0"/>
                <a:cs typeface="Times New Roman" panose="02020603050405020304" charset="0"/>
              </a:rPr>
              <a:t>ANALYSIS OF THE POEM</a:t>
            </a:r>
            <a:endParaRPr lang="en-US">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algn="just">
              <a:buSzPct val="60000"/>
              <a:buFont typeface="Wingdings" panose="05000000000000000000" charset="0"/>
              <a:buChar char="v"/>
            </a:pPr>
            <a:r>
              <a:rPr lang="en-US" sz="2800">
                <a:latin typeface="Times New Roman" panose="02020603050405020304" charset="0"/>
                <a:cs typeface="Times New Roman" panose="02020603050405020304" charset="0"/>
              </a:rPr>
              <a:t>The poet expresses the continuous anguish of the masses that he refers to as “Songhai labourers” (line 1), particularly caused by the refusal of the elected politicians to pay the N7000 minimum wage:</a:t>
            </a:r>
            <a:endParaRPr lang="en-US" sz="2800">
              <a:latin typeface="Times New Roman" panose="02020603050405020304" charset="0"/>
              <a:cs typeface="Times New Roman" panose="02020603050405020304" charset="0"/>
            </a:endParaRPr>
          </a:p>
          <a:p>
            <a:pPr marL="0" indent="0" algn="just">
              <a:buSzPct val="60000"/>
              <a:buNone/>
            </a:pPr>
            <a:r>
              <a:rPr lang="en-US" sz="2800">
                <a:latin typeface="Times New Roman" panose="02020603050405020304" charset="0"/>
                <a:cs typeface="Times New Roman" panose="02020603050405020304" charset="0"/>
              </a:rPr>
              <a:t>  </a:t>
            </a:r>
            <a:r>
              <a:rPr lang="en-US" sz="2800" i="1">
                <a:latin typeface="Times New Roman" panose="02020603050405020304" charset="0"/>
                <a:cs typeface="Times New Roman" panose="02020603050405020304" charset="0"/>
              </a:rPr>
              <a:t> “Reined in by those they chose</a:t>
            </a:r>
            <a:endParaRPr lang="en-US" sz="2800" i="1">
              <a:latin typeface="Times New Roman" panose="02020603050405020304" charset="0"/>
              <a:cs typeface="Times New Roman" panose="02020603050405020304" charset="0"/>
            </a:endParaRPr>
          </a:p>
          <a:p>
            <a:pPr marL="0" indent="0" algn="just">
              <a:buSzPct val="60000"/>
              <a:buNone/>
            </a:pPr>
            <a:r>
              <a:rPr lang="en-US" sz="2800" i="1">
                <a:latin typeface="Times New Roman" panose="02020603050405020304" charset="0"/>
                <a:cs typeface="Times New Roman" panose="02020603050405020304" charset="0"/>
              </a:rPr>
              <a:t>   To lift them.</a:t>
            </a:r>
            <a:endParaRPr lang="en-US" sz="2800" i="1">
              <a:latin typeface="Times New Roman" panose="02020603050405020304" charset="0"/>
              <a:cs typeface="Times New Roman" panose="02020603050405020304" charset="0"/>
            </a:endParaRPr>
          </a:p>
          <a:p>
            <a:pPr marL="0" indent="0" algn="just">
              <a:buSzPct val="60000"/>
              <a:buNone/>
            </a:pPr>
            <a:r>
              <a:rPr lang="en-US" sz="2800" i="1">
                <a:latin typeface="Times New Roman" panose="02020603050405020304" charset="0"/>
                <a:cs typeface="Times New Roman" panose="02020603050405020304" charset="0"/>
              </a:rPr>
              <a:t>   No greater enemy</a:t>
            </a:r>
            <a:endParaRPr lang="en-US" sz="2800" i="1">
              <a:latin typeface="Times New Roman" panose="02020603050405020304" charset="0"/>
              <a:cs typeface="Times New Roman" panose="02020603050405020304" charset="0"/>
            </a:endParaRPr>
          </a:p>
          <a:p>
            <a:pPr marL="0" indent="0" algn="just">
              <a:buSzPct val="60000"/>
              <a:buNone/>
            </a:pPr>
            <a:r>
              <a:rPr lang="en-US" sz="2800" i="1">
                <a:latin typeface="Times New Roman" panose="02020603050405020304" charset="0"/>
                <a:cs typeface="Times New Roman" panose="02020603050405020304" charset="0"/>
              </a:rPr>
              <a:t>   Than the one, in one’s household</a:t>
            </a:r>
            <a:endParaRPr lang="en-US" sz="2800" i="1">
              <a:latin typeface="Times New Roman" panose="02020603050405020304" charset="0"/>
              <a:cs typeface="Times New Roman" panose="02020603050405020304" charset="0"/>
            </a:endParaRPr>
          </a:p>
          <a:p>
            <a:pPr marL="0" indent="0" algn="just">
              <a:buSzPct val="60000"/>
              <a:buNone/>
            </a:pPr>
            <a:r>
              <a:rPr lang="en-US" sz="2800" i="1">
                <a:latin typeface="Times New Roman" panose="02020603050405020304" charset="0"/>
                <a:cs typeface="Times New Roman" panose="02020603050405020304" charset="0"/>
              </a:rPr>
              <a:t>   The python with which one sleeps</a:t>
            </a:r>
            <a:endParaRPr lang="en-US" sz="2800" i="1">
              <a:latin typeface="Times New Roman" panose="02020603050405020304" charset="0"/>
              <a:cs typeface="Times New Roman" panose="02020603050405020304" charset="0"/>
            </a:endParaRPr>
          </a:p>
          <a:p>
            <a:pPr marL="0" indent="0" algn="just">
              <a:buSzPct val="60000"/>
              <a:buNone/>
            </a:pPr>
            <a:r>
              <a:rPr lang="en-US" sz="2800" i="1">
                <a:latin typeface="Times New Roman" panose="02020603050405020304" charset="0"/>
                <a:cs typeface="Times New Roman" panose="02020603050405020304" charset="0"/>
              </a:rPr>
              <a:t>   At night on the same bed”</a:t>
            </a:r>
            <a:r>
              <a:rPr lang="en-US" sz="2800">
                <a:latin typeface="Times New Roman" panose="02020603050405020304" charset="0"/>
                <a:cs typeface="Times New Roman" panose="02020603050405020304" charset="0"/>
              </a:rPr>
              <a:t> (line 6-10)</a:t>
            </a:r>
            <a:endParaRPr lang="en-US" sz="2800">
              <a:latin typeface="Times New Roman" panose="02020603050405020304" charset="0"/>
              <a:cs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atin typeface="Times New Roman" panose="02020603050405020304" charset="0"/>
                <a:cs typeface="Times New Roman" panose="02020603050405020304" charset="0"/>
              </a:rPr>
              <a:t>ANALYSIS OF THE POEM CONT'D</a:t>
            </a:r>
            <a:endParaRPr lang="en-US">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marL="0" indent="0" algn="just">
              <a:buSzPct val="60000"/>
              <a:buFont typeface="Wingdings" panose="05000000000000000000" charset="0"/>
              <a:buChar char="v"/>
            </a:pPr>
            <a:r>
              <a:rPr lang="en-US" sz="2800">
                <a:latin typeface="Times New Roman" panose="02020603050405020304" charset="0"/>
                <a:cs typeface="Times New Roman" panose="02020603050405020304" charset="0"/>
              </a:rPr>
              <a:t>The poet compares politicians to pythons who devours its prey (the masses) to satisfy their hunger or in this case greed. The very leaders that were chosen to direct the masses are the ones pushing them into poverty. The:</a:t>
            </a:r>
            <a:endParaRPr lang="en-US" sz="2800">
              <a:latin typeface="Times New Roman" panose="02020603050405020304" charset="0"/>
              <a:cs typeface="Times New Roman" panose="02020603050405020304" charset="0"/>
            </a:endParaRPr>
          </a:p>
          <a:p>
            <a:pPr marL="0" indent="0" algn="just">
              <a:buNone/>
            </a:pPr>
            <a:r>
              <a:rPr lang="en-US" sz="2800">
                <a:latin typeface="Times New Roman" panose="02020603050405020304" charset="0"/>
                <a:cs typeface="Times New Roman" panose="02020603050405020304" charset="0"/>
              </a:rPr>
              <a:t>   </a:t>
            </a:r>
            <a:r>
              <a:rPr lang="en-US" sz="2800" i="1">
                <a:latin typeface="Times New Roman" panose="02020603050405020304" charset="0"/>
                <a:cs typeface="Times New Roman" panose="02020603050405020304" charset="0"/>
              </a:rPr>
              <a:t>“7000 naira wages, </a:t>
            </a:r>
            <a:endParaRPr lang="en-US" sz="2800" i="1">
              <a:latin typeface="Times New Roman" panose="02020603050405020304" charset="0"/>
              <a:cs typeface="Times New Roman" panose="02020603050405020304" charset="0"/>
            </a:endParaRPr>
          </a:p>
          <a:p>
            <a:pPr marL="0" indent="0" algn="just">
              <a:buNone/>
            </a:pPr>
            <a:r>
              <a:rPr lang="en-US" sz="2800" i="1">
                <a:latin typeface="Times New Roman" panose="02020603050405020304" charset="0"/>
                <a:cs typeface="Times New Roman" panose="02020603050405020304" charset="0"/>
              </a:rPr>
              <a:t>   slashed to the bone</a:t>
            </a:r>
            <a:endParaRPr lang="en-US" sz="2800" i="1">
              <a:latin typeface="Times New Roman" panose="02020603050405020304" charset="0"/>
              <a:cs typeface="Times New Roman" panose="02020603050405020304" charset="0"/>
            </a:endParaRPr>
          </a:p>
          <a:p>
            <a:pPr marL="0" indent="0" algn="just">
              <a:buNone/>
            </a:pPr>
            <a:r>
              <a:rPr lang="en-US" sz="2800" i="1">
                <a:latin typeface="Times New Roman" panose="02020603050405020304" charset="0"/>
                <a:cs typeface="Times New Roman" panose="02020603050405020304" charset="0"/>
              </a:rPr>
              <a:t>   Before the cock crows”</a:t>
            </a:r>
            <a:r>
              <a:rPr lang="en-US" sz="2800">
                <a:latin typeface="Times New Roman" panose="02020603050405020304" charset="0"/>
                <a:cs typeface="Times New Roman" panose="02020603050405020304" charset="0"/>
              </a:rPr>
              <a:t> (line 12-1</a:t>
            </a:r>
            <a:r>
              <a:rPr lang="en-US">
                <a:latin typeface="Times New Roman" panose="02020603050405020304" charset="0"/>
                <a:cs typeface="Times New Roman" panose="02020603050405020304" charset="0"/>
              </a:rPr>
              <a:t>4).</a:t>
            </a:r>
            <a:endParaRPr lang="en-US">
              <a:latin typeface="Times New Roman" panose="02020603050405020304" charset="0"/>
              <a:cs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atin typeface="Times New Roman" panose="02020603050405020304" charset="0"/>
                <a:cs typeface="Times New Roman" panose="02020603050405020304" charset="0"/>
              </a:rPr>
              <a:t>ANALYSIS OF THE POEM CONT'D</a:t>
            </a:r>
            <a:endParaRPr lang="en-US">
              <a:latin typeface="Times New Roman" panose="02020603050405020304" charset="0"/>
              <a:cs typeface="Times New Roman" panose="02020603050405020304" charset="0"/>
            </a:endParaRPr>
          </a:p>
        </p:txBody>
      </p:sp>
      <p:sp>
        <p:nvSpPr>
          <p:cNvPr id="3" name="Content Placeholder 2"/>
          <p:cNvSpPr>
            <a:spLocks noGrp="1"/>
          </p:cNvSpPr>
          <p:nvPr>
            <p:ph idx="1"/>
          </p:nvPr>
        </p:nvSpPr>
        <p:spPr>
          <a:xfrm>
            <a:off x="609600" y="1417955"/>
            <a:ext cx="10972800" cy="4859020"/>
          </a:xfrm>
        </p:spPr>
        <p:txBody>
          <a:bodyPr/>
          <a:p>
            <a:pPr algn="just">
              <a:buSzPct val="60000"/>
              <a:buFont typeface="Wingdings" panose="05000000000000000000" charset="0"/>
              <a:buChar char="v"/>
            </a:pPr>
            <a:r>
              <a:rPr lang="en-US" sz="2800">
                <a:latin typeface="Times New Roman" panose="02020603050405020304" charset="0"/>
                <a:cs typeface="Times New Roman" panose="02020603050405020304" charset="0"/>
              </a:rPr>
              <a:t>Since the senators are mostly former governors, the poet labels them as “law making bandits” because they steal what should be evenly distributed as he puts in the line below:</a:t>
            </a:r>
            <a:endParaRPr lang="en-US" sz="2800">
              <a:latin typeface="Times New Roman" panose="02020603050405020304" charset="0"/>
              <a:cs typeface="Times New Roman" panose="02020603050405020304" charset="0"/>
            </a:endParaRPr>
          </a:p>
          <a:p>
            <a:pPr marL="0" indent="0" algn="just">
              <a:buNone/>
            </a:pPr>
            <a:r>
              <a:rPr lang="en-US" sz="2800">
                <a:latin typeface="Times New Roman" panose="02020603050405020304" charset="0"/>
                <a:cs typeface="Times New Roman" panose="02020603050405020304" charset="0"/>
              </a:rPr>
              <a:t>  </a:t>
            </a:r>
            <a:r>
              <a:rPr lang="en-US" sz="2800" i="1">
                <a:latin typeface="Times New Roman" panose="02020603050405020304" charset="0"/>
                <a:cs typeface="Times New Roman" panose="02020603050405020304" charset="0"/>
              </a:rPr>
              <a:t> “Bales of ‘#’* notes</a:t>
            </a:r>
            <a:endParaRPr lang="en-US" sz="2800" i="1">
              <a:latin typeface="Times New Roman" panose="02020603050405020304" charset="0"/>
              <a:cs typeface="Times New Roman" panose="02020603050405020304" charset="0"/>
            </a:endParaRPr>
          </a:p>
          <a:p>
            <a:pPr marL="0" indent="0" algn="just">
              <a:buNone/>
            </a:pPr>
            <a:r>
              <a:rPr lang="en-US" sz="2800" i="1">
                <a:latin typeface="Times New Roman" panose="02020603050405020304" charset="0"/>
                <a:cs typeface="Times New Roman" panose="02020603050405020304" charset="0"/>
              </a:rPr>
              <a:t>   Carried by midnight owls</a:t>
            </a:r>
            <a:endParaRPr lang="en-US" sz="2800" i="1">
              <a:latin typeface="Times New Roman" panose="02020603050405020304" charset="0"/>
              <a:cs typeface="Times New Roman" panose="02020603050405020304" charset="0"/>
            </a:endParaRPr>
          </a:p>
          <a:p>
            <a:pPr marL="0" indent="0" algn="just">
              <a:buNone/>
            </a:pPr>
            <a:r>
              <a:rPr lang="en-US" sz="2800" i="1">
                <a:latin typeface="Times New Roman" panose="02020603050405020304" charset="0"/>
                <a:cs typeface="Times New Roman" panose="02020603050405020304" charset="0"/>
              </a:rPr>
              <a:t>   Made pregnant the garments they wear” </a:t>
            </a:r>
            <a:r>
              <a:rPr lang="en-US" sz="2800">
                <a:latin typeface="Times New Roman" panose="02020603050405020304" charset="0"/>
                <a:cs typeface="Times New Roman" panose="02020603050405020304" charset="0"/>
              </a:rPr>
              <a:t>(line 21-23)</a:t>
            </a:r>
            <a:endParaRPr lang="en-US" sz="2800">
              <a:latin typeface="Times New Roman" panose="02020603050405020304" charset="0"/>
              <a:cs typeface="Times New Roman" panose="02020603050405020304" charset="0"/>
            </a:endParaRPr>
          </a:p>
          <a:p>
            <a:pPr marL="0" indent="0" algn="just">
              <a:buSzPct val="60000"/>
              <a:buFont typeface="Wingdings" panose="05000000000000000000" charset="0"/>
              <a:buChar char="v"/>
            </a:pPr>
            <a:r>
              <a:rPr lang="en-US" sz="2800">
                <a:latin typeface="Times New Roman" panose="02020603050405020304" charset="0"/>
                <a:cs typeface="Times New Roman" panose="02020603050405020304" charset="0"/>
              </a:rPr>
              <a:t>So, the poet refers to the senators as “owl” because they steal public funds and hide them in their garment which has today taken another dimension as such money are hidden in unthinkable places like a septic tank, untraceable accounts abroad and water storage tank .</a:t>
            </a:r>
            <a:endParaRPr lang="en-US" sz="2800">
              <a:latin typeface="Times New Roman" panose="02020603050405020304" charset="0"/>
              <a:cs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atin typeface="Times New Roman" panose="02020603050405020304" charset="0"/>
                <a:cs typeface="Times New Roman" panose="02020603050405020304" charset="0"/>
              </a:rPr>
              <a:t>ANALYSIS OF THE POEM</a:t>
            </a:r>
            <a:endParaRPr lang="en-US">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a:buSzPct val="60000"/>
              <a:buFont typeface="Wingdings" panose="05000000000000000000" charset="0"/>
              <a:buChar char="v"/>
            </a:pPr>
            <a:r>
              <a:rPr lang="en-US" sz="2800">
                <a:latin typeface="Times New Roman" panose="02020603050405020304" charset="0"/>
                <a:cs typeface="Times New Roman" panose="02020603050405020304" charset="0"/>
              </a:rPr>
              <a:t>Tayo Olafioye cautions the masses to be careful of those they put into power that:</a:t>
            </a:r>
            <a:endParaRPr lang="en-US" sz="2800">
              <a:latin typeface="Times New Roman" panose="02020603050405020304" charset="0"/>
              <a:cs typeface="Times New Roman" panose="02020603050405020304" charset="0"/>
            </a:endParaRPr>
          </a:p>
          <a:p>
            <a:pPr marL="0" indent="0">
              <a:buNone/>
            </a:pPr>
            <a:r>
              <a:rPr lang="en-US" sz="2800">
                <a:latin typeface="Times New Roman" panose="02020603050405020304" charset="0"/>
                <a:cs typeface="Times New Roman" panose="02020603050405020304" charset="0"/>
              </a:rPr>
              <a:t>   </a:t>
            </a:r>
            <a:r>
              <a:rPr lang="en-US" sz="2800" i="1">
                <a:latin typeface="Times New Roman" panose="02020603050405020304" charset="0"/>
                <a:cs typeface="Times New Roman" panose="02020603050405020304" charset="0"/>
              </a:rPr>
              <a:t>The virus that decimates a plant</a:t>
            </a:r>
            <a:endParaRPr lang="en-US" sz="2800" i="1">
              <a:latin typeface="Times New Roman" panose="02020603050405020304" charset="0"/>
              <a:cs typeface="Times New Roman" panose="02020603050405020304" charset="0"/>
            </a:endParaRPr>
          </a:p>
          <a:p>
            <a:pPr marL="0" indent="0">
              <a:buNone/>
            </a:pPr>
            <a:r>
              <a:rPr lang="en-US" sz="2800" i="1">
                <a:latin typeface="Times New Roman" panose="02020603050405020304" charset="0"/>
                <a:cs typeface="Times New Roman" panose="02020603050405020304" charset="0"/>
              </a:rPr>
              <a:t>   Lives amidst its leaves </a:t>
            </a:r>
            <a:r>
              <a:rPr lang="en-US" sz="2800">
                <a:latin typeface="Times New Roman" panose="02020603050405020304" charset="0"/>
                <a:cs typeface="Times New Roman" panose="02020603050405020304" charset="0"/>
              </a:rPr>
              <a:t>(lines 41 -42).</a:t>
            </a:r>
            <a:endParaRPr lang="en-US" sz="2800">
              <a:latin typeface="Times New Roman" panose="02020603050405020304" charset="0"/>
              <a:cs typeface="Times New Roman" panose="02020603050405020304" charset="0"/>
            </a:endParaRPr>
          </a:p>
          <a:p>
            <a:pPr>
              <a:buSzPct val="60000"/>
              <a:buFont typeface="Wingdings" panose="05000000000000000000" charset="0"/>
              <a:buChar char="v"/>
            </a:pPr>
            <a:r>
              <a:rPr lang="en-US" sz="2800">
                <a:latin typeface="Times New Roman" panose="02020603050405020304" charset="0"/>
                <a:cs typeface="Times New Roman" panose="02020603050405020304" charset="0"/>
              </a:rPr>
              <a:t>Nigeria is an independent nation, hence the times where inadequacies on the part of the government were blamed on the colonial government are gone.</a:t>
            </a:r>
            <a:endParaRPr lang="en-US" sz="2800">
              <a:latin typeface="Times New Roman" panose="02020603050405020304" charset="0"/>
              <a:cs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atin typeface="Times New Roman" panose="02020603050405020304" charset="0"/>
                <a:cs typeface="Times New Roman" panose="02020603050405020304" charset="0"/>
              </a:rPr>
              <a:t>ANALYSIS OF POEM CONT'D</a:t>
            </a:r>
            <a:endParaRPr lang="en-US">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algn="just">
              <a:buSzPct val="60000"/>
              <a:buFont typeface="Wingdings" panose="05000000000000000000" charset="0"/>
              <a:buChar char="v"/>
            </a:pPr>
            <a:r>
              <a:rPr lang="en-US" sz="2800">
                <a:latin typeface="Times New Roman" panose="02020603050405020304" charset="0"/>
                <a:cs typeface="Times New Roman" panose="02020603050405020304" charset="0"/>
              </a:rPr>
              <a:t>The general effects of the heinous actions of politicians on the masses whom he calls mekunnus and the poor whom he calls talakawas such as poverty, famine, hopelessness and eating what Tayo Olafioye calls “unhappiness” instead of dinner are expressed in the lines below:</a:t>
            </a:r>
            <a:endParaRPr lang="en-US" sz="2800">
              <a:latin typeface="Times New Roman" panose="02020603050405020304" charset="0"/>
              <a:cs typeface="Times New Roman" panose="02020603050405020304" charset="0"/>
            </a:endParaRPr>
          </a:p>
          <a:p>
            <a:pPr marL="0" indent="0">
              <a:buSzPct val="60000"/>
              <a:buNone/>
            </a:pPr>
            <a:r>
              <a:rPr lang="en-US" sz="2800">
                <a:latin typeface="Times New Roman" panose="02020603050405020304" charset="0"/>
                <a:cs typeface="Times New Roman" panose="02020603050405020304" charset="0"/>
              </a:rPr>
              <a:t>   </a:t>
            </a:r>
            <a:r>
              <a:rPr lang="en-US" sz="2800" i="1">
                <a:latin typeface="Times New Roman" panose="02020603050405020304" charset="0"/>
                <a:cs typeface="Times New Roman" panose="02020603050405020304" charset="0"/>
              </a:rPr>
              <a:t>Strikes today, famine tomorrow</a:t>
            </a:r>
            <a:endParaRPr lang="en-US" sz="2800" i="1">
              <a:latin typeface="Times New Roman" panose="02020603050405020304" charset="0"/>
              <a:cs typeface="Times New Roman" panose="02020603050405020304" charset="0"/>
            </a:endParaRPr>
          </a:p>
          <a:p>
            <a:pPr marL="0" indent="0">
              <a:buSzPct val="60000"/>
              <a:buNone/>
            </a:pPr>
            <a:r>
              <a:rPr lang="en-US" sz="2800" i="1">
                <a:latin typeface="Times New Roman" panose="02020603050405020304" charset="0"/>
                <a:cs typeface="Times New Roman" panose="02020603050405020304" charset="0"/>
              </a:rPr>
              <a:t>   The mekunnus are dying</a:t>
            </a:r>
            <a:endParaRPr lang="en-US" sz="2800" i="1">
              <a:latin typeface="Times New Roman" panose="02020603050405020304" charset="0"/>
              <a:cs typeface="Times New Roman" panose="02020603050405020304" charset="0"/>
            </a:endParaRPr>
          </a:p>
          <a:p>
            <a:pPr marL="0" indent="0">
              <a:buSzPct val="60000"/>
              <a:buNone/>
            </a:pPr>
            <a:r>
              <a:rPr lang="en-US" sz="2800" i="1">
                <a:latin typeface="Times New Roman" panose="02020603050405020304" charset="0"/>
                <a:cs typeface="Times New Roman" panose="02020603050405020304" charset="0"/>
              </a:rPr>
              <a:t>   Talakawas eye the moon for delivery</a:t>
            </a:r>
            <a:r>
              <a:rPr lang="en-US" sz="2800">
                <a:latin typeface="Times New Roman" panose="02020603050405020304" charset="0"/>
                <a:cs typeface="Times New Roman" panose="02020603050405020304" charset="0"/>
              </a:rPr>
              <a:t> (line 29-31)</a:t>
            </a:r>
            <a:endParaRPr lang="en-US" sz="2800">
              <a:latin typeface="Times New Roman" panose="02020603050405020304" charset="0"/>
              <a:cs typeface="Times New Roman" panose="02020603050405020304" charset="0"/>
            </a:endParaRPr>
          </a:p>
        </p:txBody>
      </p:sp>
    </p:spTree>
  </p:cSld>
  <p:clrMapOvr>
    <a:masterClrMapping/>
  </p:clrMapOvr>
</p:sld>
</file>

<file path=ppt/theme/theme1.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4252</Words>
  <Application>WPS Presentation</Application>
  <PresentationFormat>Widescreen</PresentationFormat>
  <Paragraphs>93</Paragraphs>
  <Slides>13</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13</vt:i4>
      </vt:variant>
    </vt:vector>
  </HeadingPairs>
  <TitlesOfParts>
    <vt:vector size="22" baseType="lpstr">
      <vt:lpstr>Arial</vt:lpstr>
      <vt:lpstr>SimSun</vt:lpstr>
      <vt:lpstr>Wingdings</vt:lpstr>
      <vt:lpstr>Times New Roman</vt:lpstr>
      <vt:lpstr>Wingdings</vt:lpstr>
      <vt:lpstr>Microsoft YaHei</vt:lpstr>
      <vt:lpstr>Arial Unicode MS</vt:lpstr>
      <vt:lpstr>Calibri</vt:lpstr>
      <vt:lpstr>Business Cooperate</vt:lpstr>
      <vt:lpstr>MINIMUM WAGE: MAXIMUM WAHALA BY TAYO OLAFIOYE ANALYSIS.</vt:lpstr>
      <vt:lpstr>TABLE OF CONTENT</vt:lpstr>
      <vt:lpstr>BACKGROUND OF POET</vt:lpstr>
      <vt:lpstr>BACKGROUND OF POEM</vt:lpstr>
      <vt:lpstr>ANALYSIS OF THE POEM</vt:lpstr>
      <vt:lpstr>ANALYSIS OF THE POEM CONT'D</vt:lpstr>
      <vt:lpstr>ANALYSIS OF THE POEM CONT'D</vt:lpstr>
      <vt:lpstr>ANALYSIS OF THE POEM</vt:lpstr>
      <vt:lpstr>ANALYSIS OF POEM CONT'D</vt:lpstr>
      <vt:lpstr>THEMES</vt:lpstr>
      <vt:lpstr>POETIC DEVICES</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MINIMUM WAGE: MAXIMUM WAHALA BY TAYO OLAFIOYE ANALYSIS.</dc:title>
  <dc:creator>TUESIMI CINDERELLA</dc:creator>
  <cp:lastModifiedBy>tsolayetuesimi</cp:lastModifiedBy>
  <cp:revision>11</cp:revision>
  <dcterms:created xsi:type="dcterms:W3CDTF">2020-04-12T14:46:00Z</dcterms:created>
  <dcterms:modified xsi:type="dcterms:W3CDTF">2020-04-17T17:09:27Z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1033-11.2.0.9031</vt:lpwstr>
  </property>
</Properties>
</file>