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7EED-182D-47B0-A957-7FCA3707FBC4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AE0C-BE56-4B59-A0FD-32E1A29C5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7EED-182D-47B0-A957-7FCA3707FBC4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AE0C-BE56-4B59-A0FD-32E1A29C5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7EED-182D-47B0-A957-7FCA3707FBC4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AE0C-BE56-4B59-A0FD-32E1A29C5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7EED-182D-47B0-A957-7FCA3707FBC4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AE0C-BE56-4B59-A0FD-32E1A29C5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7EED-182D-47B0-A957-7FCA3707FBC4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AE0C-BE56-4B59-A0FD-32E1A29C5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7EED-182D-47B0-A957-7FCA3707FBC4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AE0C-BE56-4B59-A0FD-32E1A29C5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7EED-182D-47B0-A957-7FCA3707FBC4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AE0C-BE56-4B59-A0FD-32E1A29C5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7EED-182D-47B0-A957-7FCA3707FBC4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AE0C-BE56-4B59-A0FD-32E1A29C5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7EED-182D-47B0-A957-7FCA3707FBC4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AE0C-BE56-4B59-A0FD-32E1A29C5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7EED-182D-47B0-A957-7FCA3707FBC4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AE0C-BE56-4B59-A0FD-32E1A29C5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7EED-182D-47B0-A957-7FCA3707FBC4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AE0C-BE56-4B59-A0FD-32E1A29C5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27EED-182D-47B0-A957-7FCA3707FBC4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AE0C-BE56-4B59-A0FD-32E1A29C5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liver+embryology&amp;source=images&amp;cd=&amp;cad=rja&amp;docid=9bHAWUiDhLz41M&amp;tbnid=icJ0y3EwfdLw6M:&amp;ved=0CAUQjRw&amp;url=http://www.embryo.chronolab.com/liver.htm&amp;ei=FPt2UduaL8ek2AXWtYDgCg&amp;bvm=bv.45580626,d.b2I&amp;psig=AFQjCNGNOmqe4j-1b7C_9yNuO3W6Qp7L1w&amp;ust=136683840178139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pancreas+embryology&amp;source=images&amp;cd=&amp;cad=rja&amp;docid=SFoTlKtdHxnuiM&amp;tbnid=jQi19utXZV-39M:&amp;ved=0CAUQjRw&amp;url=http://www.n3wt.nildram.co.uk/embryo/fore.html&amp;ei=i_t2Uf3uGKrl2AXLm4GoDQ&amp;psig=AFQjCNHfS7I3sX0DNXT-BIllarrxtihUWw&amp;ust=1366838500786309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ANA 210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BY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SAKA O. S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Correlation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Failure of the </a:t>
            </a:r>
            <a:r>
              <a:rPr lang="en-US" dirty="0" err="1" smtClean="0"/>
              <a:t>Tracheoesophageal</a:t>
            </a:r>
            <a:r>
              <a:rPr lang="en-US" dirty="0" smtClean="0"/>
              <a:t> septum to fully develop results in </a:t>
            </a:r>
            <a:r>
              <a:rPr lang="en-US" dirty="0" err="1" smtClean="0"/>
              <a:t>Tracheoesophageal</a:t>
            </a:r>
            <a:r>
              <a:rPr lang="en-US" dirty="0" smtClean="0"/>
              <a:t> fistula (TEF) and or esophageal </a:t>
            </a:r>
            <a:r>
              <a:rPr lang="en-US" dirty="0" err="1" smtClean="0"/>
              <a:t>atresia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Foregut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Stomach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 fusiform dilation in the foregut occurring during the 4</a:t>
            </a:r>
            <a:r>
              <a:rPr kumimoji="0" lang="en-US" sz="32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week.  90 degree clockwise rotation, creates the lesser peritoneal sac.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451225"/>
            <a:ext cx="3400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572500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5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Foregut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914400"/>
            <a:ext cx="8610600" cy="46037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Liver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Develops from an endodermal outgrowth  at cranioventral portion of the foregut  </a:t>
            </a:r>
            <a:b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(hepatic diverticulum).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Mesoderm surrounds the diverticulum (septum tansversum).  </a:t>
            </a:r>
          </a:p>
        </p:txBody>
      </p:sp>
      <p:pic>
        <p:nvPicPr>
          <p:cNvPr id="5" name="Picture 2" descr="http://www.embryo.chronolab.com/images/S2_2_07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4290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Foregut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Hepatic cells (hepatoblasts) migrate into the septum tansversum.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migrating cells are both hematopoietic and endothelial precursors.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hepatic cells surround the endothelial precursor cells, vitelline veins, to form the hepatic sinusoids.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Foregut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Gallbladder and bile ducts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Cystic diverticulum develops into gallbladder and cystic duct.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879725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Correlation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buNone/>
            </a:pPr>
            <a:endParaRPr lang="en-US" dirty="0" smtClean="0"/>
          </a:p>
          <a:p>
            <a:pPr algn="just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Congenital absence of gall bladder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caused by failed development of cystic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diverticulum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It may be associated with congenital heart disease,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inversus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polysplenia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asplenia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biliary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atresia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splenic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malformation syndrome).</a:t>
            </a:r>
          </a:p>
          <a:p>
            <a:pPr algn="just">
              <a:spcBef>
                <a:spcPct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Choledochal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cyst anomalies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 when the cystic duct and the common bile duct do not fuse appropriately. </a:t>
            </a:r>
          </a:p>
          <a:p>
            <a:pPr algn="just">
              <a:spcBef>
                <a:spcPct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Abnormal development of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intrahepatic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bile ducts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due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ductal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plate malformations are likely the underlying cause of congenital hepatic fibrosis with cystic kidney disease,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ciliopathies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Joubert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syndrome,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Meckel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-Gruber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Ivemark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syndrome.  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Foregut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25463" y="10668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Pancreas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Develops from 2 pancreatic buds (weeks 4-5).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Ventral pancreatic bud forms the uncinate process and the head of the pancreas.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larger dorsal pancreatic bud forms the remaining head, body and tail.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Foregut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Pancreas continued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ventral pancreatic bud rotates clockwise with the rotation of the duodenum.  During 7</a:t>
            </a:r>
            <a:r>
              <a:rPr kumimoji="0" lang="en-US" sz="28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week the 2 buds fuse.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Clinical Correlation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Failure of this rotation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and fusion results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pancreas divisum.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://www.n3wt.nildram.co.uk/embryo/9-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0" y="2819400"/>
            <a:ext cx="32321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Midgut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447800"/>
            <a:ext cx="8686800" cy="4678363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Duodenum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Cranial portion of the midgut.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Jejunum, ileum, cecum, appendix, ascending colon, and proximal 2/3 of transverse colon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Develop as the midgut loop herniates through the primitive umbilical ring during umbilical herniation at week 6.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loop  then rotates 270 degrees counterclockwise around the superior mesenteric artery and returns to the abdominal cavity.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Normal Embryology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7010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Midgut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Rotation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midgut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forms a U-shaped loop that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herniates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into the umbilical cord during the 6th weeks of gestation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While in the umbilical cord,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midgut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loop rotates 90 degrees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During the 10th week of gestation,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midgut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loop returns to the abdomen, rotating an additional 180 degrees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Midgut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Anomalies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Clinical correlation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Duodenal atresia is due to failed canalization.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Omphalocele results from failure of the midgut loop to return to the abdomen.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Meckel’s diverticulum occurs when a remnant of the yolk sac (Vitelline duct) persists.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Malrotation occurs if the midgut does not complete the rotation prior to returning to the abdomen.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Calibri" pitchFamily="34" charset="0"/>
              </a:rPr>
              <a:t>Malrotation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Calibri" pitchFamily="34" charset="0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Calibri" pitchFamily="34" charset="0"/>
              </a:rPr>
            </a:b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Calibri" pitchFamily="34" charset="0"/>
            </a:endParaRPr>
          </a:p>
        </p:txBody>
      </p:sp>
      <p:pic>
        <p:nvPicPr>
          <p:cNvPr id="3" name="Picture 8" descr="sigmoid_volvu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828800"/>
            <a:ext cx="289718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midgut_volvul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2928938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cecal_volvul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981200"/>
            <a:ext cx="2849563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Hindgut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914400"/>
            <a:ext cx="4953000" cy="5718175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Distal 1/3 of the transverse colon, descending colon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sigmoid colon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from the cranial end of the hindgut.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anal canal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develops from the terminal end of the hindgut with the urorectal septum dividing the upper anal canal and the urogenital sinus.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143000"/>
            <a:ext cx="3460750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Hindgut Anomalies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Clinical Correlation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Anorectal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agenesis occurs if the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urorectal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septum does not develop appropriately.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VACTERL Association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Vertebral anomalies, anal defects,  cardiac defects,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Renal and Limb defects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Hirschsprung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disease – failure of the neural crest cells to form the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myenteric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plexus.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92998"/>
            <a:ext cx="9143999" cy="95806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en-US" sz="4400" b="1" dirty="0" smtClean="0">
                <a:solidFill>
                  <a:srgbClr val="FF0000"/>
                </a:solidFill>
              </a:rPr>
              <a:t>The Development of the Nervous 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System</a:t>
            </a:r>
            <a:endParaRPr lang="en-US" altLang="en-US" sz="44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20–23 days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Somites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appear on either side of the notochord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neural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plate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formed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crease develops along the length of the neural 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edges of the crease are the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neural folds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neural folds “fold” to form a tube (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neural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tube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neural tube becomes the CNS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Axons extending from the neural tube become the PNS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91300"/>
            <a:ext cx="3086100" cy="266700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bry_28_pg774_1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06"/>
          <a:stretch/>
        </p:blipFill>
        <p:spPr>
          <a:xfrm>
            <a:off x="298704" y="1018032"/>
            <a:ext cx="8546592" cy="45998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347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91300"/>
            <a:ext cx="3086100" cy="2667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28600"/>
            <a:ext cx="6076061" cy="3510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Development of the Nervous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345" y="5528644"/>
            <a:ext cx="708025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20" b="1" dirty="0">
                <a:solidFill>
                  <a:prstClr val="black"/>
                </a:solidFill>
                <a:latin typeface="Arial Black"/>
                <a:cs typeface="Arial Black"/>
              </a:rPr>
              <a:t>21 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045" y="2944921"/>
            <a:ext cx="708025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20" b="1" dirty="0">
                <a:solidFill>
                  <a:prstClr val="black"/>
                </a:solidFill>
                <a:latin typeface="Arial Black"/>
                <a:cs typeface="Arial Black"/>
              </a:rPr>
              <a:t>20 DAYS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1595" y="1685597"/>
            <a:ext cx="862432" cy="295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Neural</a:t>
            </a:r>
            <a:b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plate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79500" y="1771650"/>
            <a:ext cx="4032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22625" y="1781175"/>
            <a:ext cx="3175" cy="200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06750" y="2155825"/>
            <a:ext cx="3175" cy="174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0800" y="3489325"/>
            <a:ext cx="3873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19450" y="3279775"/>
            <a:ext cx="0" cy="4762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111250" y="2254250"/>
            <a:ext cx="358775" cy="352425"/>
          </a:xfrm>
          <a:custGeom>
            <a:avLst/>
            <a:gdLst>
              <a:gd name="connsiteX0" fmla="*/ 358775 w 358775"/>
              <a:gd name="connsiteY0" fmla="*/ 352425 h 352425"/>
              <a:gd name="connsiteX1" fmla="*/ 269875 w 358775"/>
              <a:gd name="connsiteY1" fmla="*/ 352425 h 352425"/>
              <a:gd name="connsiteX2" fmla="*/ 0 w 358775"/>
              <a:gd name="connsiteY2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775" h="352425">
                <a:moveTo>
                  <a:pt x="358775" y="352425"/>
                </a:moveTo>
                <a:lnTo>
                  <a:pt x="269875" y="35242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1595" y="2511097"/>
            <a:ext cx="862432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Somite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2720" y="2333297"/>
            <a:ext cx="862432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Notochord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50345" y="1485572"/>
            <a:ext cx="551680" cy="295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Neural</a:t>
            </a:r>
            <a:b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plate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43995" y="2980997"/>
            <a:ext cx="551680" cy="295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Neural</a:t>
            </a:r>
            <a:b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groove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3099" y="3393747"/>
            <a:ext cx="606027" cy="295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Neural</a:t>
            </a:r>
            <a:b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fold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23543" y="1774497"/>
            <a:ext cx="4526781" cy="632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21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  <a:t>After two weeks of development, </a:t>
            </a:r>
            <a:r>
              <a:rPr lang="en-US" sz="1090" b="1" dirty="0" err="1">
                <a:solidFill>
                  <a:prstClr val="black"/>
                </a:solidFill>
                <a:latin typeface="Arial"/>
                <a:cs typeface="Arial Black"/>
              </a:rPr>
              <a:t>somites</a:t>
            </a:r>
            <a: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  <a:t> are appearing on either</a:t>
            </a:r>
            <a:b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  <a:t>side of the notochord. The ectoderm near the midline thickens,</a:t>
            </a:r>
            <a:b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  <a:t>forming an elevated neural plate. The </a:t>
            </a:r>
            <a:r>
              <a:rPr lang="en-US" sz="1090" b="1" dirty="0">
                <a:solidFill>
                  <a:prstClr val="black"/>
                </a:solidFill>
                <a:latin typeface="Arial Black"/>
                <a:cs typeface="Arial Black"/>
              </a:rPr>
              <a:t>neural plate </a:t>
            </a:r>
            <a: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  <a:t>is largest near</a:t>
            </a:r>
            <a:b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  <a:t>the future head of the developing embryo.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19600" y="1733550"/>
            <a:ext cx="4378325" cy="63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25950" y="3305175"/>
            <a:ext cx="4416425" cy="3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23543" y="3339772"/>
            <a:ext cx="4526781" cy="622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21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  <a:t>A crease develops along the axis of the neural plate, creating the</a:t>
            </a:r>
            <a:b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90" b="1" dirty="0">
                <a:solidFill>
                  <a:prstClr val="black"/>
                </a:solidFill>
                <a:latin typeface="Arial Black"/>
                <a:cs typeface="Arial Black"/>
              </a:rPr>
              <a:t>neural groove</a:t>
            </a:r>
            <a: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  <a:t>. The edges, or </a:t>
            </a:r>
            <a:r>
              <a:rPr lang="en-US" sz="1090" b="1" dirty="0">
                <a:solidFill>
                  <a:prstClr val="black"/>
                </a:solidFill>
                <a:latin typeface="Arial Black"/>
                <a:cs typeface="Arial Black"/>
              </a:rPr>
              <a:t>neural folds</a:t>
            </a:r>
            <a: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  <a:t>, gradually move</a:t>
            </a:r>
            <a:b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  <a:t>together. They first contact one another midway along the axis</a:t>
            </a:r>
            <a:b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  <a:t>of the neural plate, near the end of the third week.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429125" y="4384675"/>
            <a:ext cx="4394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26718" y="4428797"/>
            <a:ext cx="4526781" cy="933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21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  <a:t>Where the neural folds meet, they fuse to form a cylindrical</a:t>
            </a:r>
            <a:b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90" b="1" dirty="0">
                <a:solidFill>
                  <a:prstClr val="black"/>
                </a:solidFill>
                <a:latin typeface="Arial Black"/>
                <a:cs typeface="Arial Black"/>
              </a:rPr>
              <a:t>neural tube </a:t>
            </a:r>
            <a: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  <a:t>that loses its connection with the superficial</a:t>
            </a:r>
            <a:b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  <a:t>ectoderm. The process of neural tube formation is called</a:t>
            </a:r>
            <a:b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90" b="1" dirty="0" err="1">
                <a:solidFill>
                  <a:prstClr val="black"/>
                </a:solidFill>
                <a:latin typeface="Arial Black"/>
                <a:cs typeface="Arial Black"/>
              </a:rPr>
              <a:t>neurulation</a:t>
            </a:r>
            <a: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  <a:t>; it is completed in less than a week. The formation</a:t>
            </a:r>
            <a:b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  <a:t>of the axial skeleton and that of the musculature around the</a:t>
            </a:r>
            <a:b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90" b="1" dirty="0">
                <a:solidFill>
                  <a:prstClr val="black"/>
                </a:solidFill>
                <a:latin typeface="Arial"/>
                <a:cs typeface="Arial Black"/>
              </a:rPr>
              <a:t>developing neural tube were described on pages 768–769 and 772.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91360" y="4223563"/>
            <a:ext cx="869416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Neural tube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222625" y="4387850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bry_28_pg774_2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6"/>
          <a:stretch/>
        </p:blipFill>
        <p:spPr>
          <a:xfrm>
            <a:off x="298704" y="713232"/>
            <a:ext cx="8546592" cy="517269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394075" y="3400425"/>
            <a:ext cx="2444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397250" y="3724275"/>
            <a:ext cx="5651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394075" y="3940175"/>
            <a:ext cx="3524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90900" y="4156075"/>
            <a:ext cx="298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347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91300"/>
            <a:ext cx="3086100" cy="2667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57200"/>
            <a:ext cx="6076061" cy="371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Development of the Nervous 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657" y="4321563"/>
            <a:ext cx="708025" cy="143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 Black"/>
                <a:cs typeface="Arial Black"/>
              </a:rPr>
              <a:t>23 DAYS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9942" y="1558596"/>
            <a:ext cx="665792" cy="295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Neural</a:t>
            </a:r>
            <a:b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crest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416" y="1451766"/>
            <a:ext cx="665792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Head</a:t>
            </a:r>
          </a:p>
        </p:txBody>
      </p:sp>
      <p:sp>
        <p:nvSpPr>
          <p:cNvPr id="13" name="Freeform 12"/>
          <p:cNvSpPr/>
          <p:nvPr/>
        </p:nvSpPr>
        <p:spPr>
          <a:xfrm>
            <a:off x="790576" y="1689099"/>
            <a:ext cx="469899" cy="79375"/>
          </a:xfrm>
          <a:custGeom>
            <a:avLst/>
            <a:gdLst>
              <a:gd name="connsiteX0" fmla="*/ 0 w 809625"/>
              <a:gd name="connsiteY0" fmla="*/ 95250 h 95250"/>
              <a:gd name="connsiteX1" fmla="*/ 0 w 809625"/>
              <a:gd name="connsiteY1" fmla="*/ 3175 h 95250"/>
              <a:gd name="connsiteX2" fmla="*/ 809625 w 809625"/>
              <a:gd name="connsiteY2" fmla="*/ 0 h 95250"/>
              <a:gd name="connsiteX3" fmla="*/ 809625 w 809625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5" h="95250">
                <a:moveTo>
                  <a:pt x="0" y="95250"/>
                </a:moveTo>
                <a:lnTo>
                  <a:pt x="0" y="3175"/>
                </a:lnTo>
                <a:lnTo>
                  <a:pt x="809625" y="0"/>
                </a:lnTo>
                <a:lnTo>
                  <a:pt x="809625" y="952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25525" y="1609725"/>
            <a:ext cx="0" cy="79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28900" y="1660525"/>
            <a:ext cx="5111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82950" y="1355725"/>
            <a:ext cx="0" cy="485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91866" y="1191416"/>
            <a:ext cx="784784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 err="1">
                <a:solidFill>
                  <a:prstClr val="black"/>
                </a:solidFill>
                <a:latin typeface="Arial"/>
                <a:cs typeface="Arial Black"/>
              </a:rPr>
              <a:t>Neurocoel</a:t>
            </a:r>
            <a:endParaRPr lang="en-US" sz="960" b="1" dirty="0">
              <a:solidFill>
                <a:prstClr val="black"/>
              </a:solidFill>
              <a:latin typeface="Arial"/>
              <a:cs typeface="Arial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2816" y="3382166"/>
            <a:ext cx="665792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 err="1">
                <a:solidFill>
                  <a:prstClr val="black"/>
                </a:solidFill>
                <a:latin typeface="Arial"/>
                <a:cs typeface="Arial Black"/>
              </a:rPr>
              <a:t>Somites</a:t>
            </a:r>
            <a:endParaRPr lang="en-US" sz="960" b="1" dirty="0">
              <a:solidFill>
                <a:prstClr val="black"/>
              </a:solidFill>
              <a:latin typeface="Arial"/>
              <a:cs typeface="Arial Black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114425" y="3251200"/>
            <a:ext cx="447675" cy="212725"/>
          </a:xfrm>
          <a:custGeom>
            <a:avLst/>
            <a:gdLst>
              <a:gd name="connsiteX0" fmla="*/ 0 w 447675"/>
              <a:gd name="connsiteY0" fmla="*/ 0 h 212725"/>
              <a:gd name="connsiteX1" fmla="*/ 447675 w 447675"/>
              <a:gd name="connsiteY1" fmla="*/ 209550 h 212725"/>
              <a:gd name="connsiteX2" fmla="*/ 12700 w 447675"/>
              <a:gd name="connsiteY2" fmla="*/ 212725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212725">
                <a:moveTo>
                  <a:pt x="0" y="0"/>
                </a:moveTo>
                <a:lnTo>
                  <a:pt x="447675" y="209550"/>
                </a:lnTo>
                <a:lnTo>
                  <a:pt x="12700" y="2127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390900" y="3400425"/>
            <a:ext cx="2444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94075" y="3724275"/>
            <a:ext cx="5651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90900" y="3940175"/>
            <a:ext cx="3524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87725" y="4156075"/>
            <a:ext cx="2984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73324" y="3301671"/>
            <a:ext cx="860425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Neural crest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54250" y="3628696"/>
            <a:ext cx="1085849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Ependymal layer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54250" y="3847771"/>
            <a:ext cx="1085849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Mantle layer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54250" y="4057321"/>
            <a:ext cx="1085849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Marginal layer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33700" y="4670096"/>
            <a:ext cx="1085849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Ependymal cells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0" y="2463471"/>
            <a:ext cx="1085849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Schwann cell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956175" y="2613025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84675" y="2841296"/>
            <a:ext cx="1085849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Sensory neurons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27626" y="3155621"/>
            <a:ext cx="768349" cy="406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0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Autonomic</a:t>
            </a:r>
            <a:b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motor</a:t>
            </a:r>
            <a:b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neurons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78427" y="3955721"/>
            <a:ext cx="568324" cy="2719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0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CNS</a:t>
            </a:r>
            <a:b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neurons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80126" y="3171496"/>
            <a:ext cx="2873374" cy="1290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30" b="1" dirty="0">
                <a:solidFill>
                  <a:prstClr val="black"/>
                </a:solidFill>
                <a:latin typeface="Arial"/>
                <a:cs typeface="Arial Black"/>
              </a:rPr>
              <a:t>The first cells to appear in the</a:t>
            </a:r>
            <a:br>
              <a:rPr lang="en-US" sz="113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130" b="1" dirty="0">
                <a:solidFill>
                  <a:prstClr val="black"/>
                </a:solidFill>
                <a:latin typeface="Arial"/>
                <a:cs typeface="Arial Black"/>
              </a:rPr>
              <a:t>mantle differentiate into neurons,</a:t>
            </a:r>
            <a:br>
              <a:rPr lang="en-US" sz="113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130" b="1" dirty="0">
                <a:solidFill>
                  <a:prstClr val="black"/>
                </a:solidFill>
                <a:latin typeface="Arial"/>
                <a:cs typeface="Arial Black"/>
              </a:rPr>
              <a:t>while the last cells to arrive become</a:t>
            </a:r>
            <a:br>
              <a:rPr lang="en-US" sz="113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130" b="1" dirty="0">
                <a:solidFill>
                  <a:prstClr val="black"/>
                </a:solidFill>
                <a:latin typeface="Arial"/>
                <a:cs typeface="Arial Black"/>
              </a:rPr>
              <a:t>astrocytes and </a:t>
            </a:r>
            <a:r>
              <a:rPr lang="en-US" sz="1130" b="1" dirty="0" err="1">
                <a:solidFill>
                  <a:prstClr val="black"/>
                </a:solidFill>
                <a:latin typeface="Arial"/>
                <a:cs typeface="Arial Black"/>
              </a:rPr>
              <a:t>oligodendrocytes</a:t>
            </a:r>
            <a:r>
              <a:rPr lang="en-US" sz="1130" b="1" dirty="0">
                <a:solidFill>
                  <a:prstClr val="black"/>
                </a:solidFill>
                <a:latin typeface="Arial"/>
                <a:cs typeface="Arial Black"/>
              </a:rPr>
              <a:t>.</a:t>
            </a:r>
            <a:br>
              <a:rPr lang="en-US" sz="113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130" b="1" dirty="0">
                <a:solidFill>
                  <a:prstClr val="black"/>
                </a:solidFill>
                <a:latin typeface="Arial"/>
                <a:cs typeface="Arial Black"/>
              </a:rPr>
              <a:t>Further development of the CNS</a:t>
            </a:r>
            <a:br>
              <a:rPr lang="en-US" sz="113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130" b="1" dirty="0">
                <a:solidFill>
                  <a:prstClr val="black"/>
                </a:solidFill>
                <a:latin typeface="Arial"/>
                <a:cs typeface="Arial Black"/>
              </a:rPr>
              <a:t>and PNS will be found in the</a:t>
            </a:r>
            <a:br>
              <a:rPr lang="en-US" sz="113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130" b="1" dirty="0">
                <a:solidFill>
                  <a:prstClr val="black"/>
                </a:solidFill>
                <a:latin typeface="Arial"/>
                <a:cs typeface="Arial Black"/>
              </a:rPr>
              <a:t>Embryology Summaries later in</a:t>
            </a:r>
            <a:br>
              <a:rPr lang="en-US" sz="113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130" b="1" dirty="0">
                <a:solidFill>
                  <a:prstClr val="black"/>
                </a:solidFill>
                <a:latin typeface="Arial"/>
                <a:cs typeface="Arial Black"/>
              </a:rPr>
              <a:t>this chapter.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6083300" y="3146425"/>
            <a:ext cx="24320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94276" y="4530396"/>
            <a:ext cx="1317623" cy="2719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0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  <a:t>Astrocytes and</a:t>
            </a:r>
            <a:br>
              <a:rPr lang="en-US" sz="96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960" b="1" dirty="0" err="1">
                <a:solidFill>
                  <a:prstClr val="black"/>
                </a:solidFill>
                <a:latin typeface="Arial"/>
                <a:cs typeface="Arial Black"/>
              </a:rPr>
              <a:t>oligodendrocytes</a:t>
            </a:r>
            <a:endParaRPr lang="en-US" sz="960" b="1" dirty="0">
              <a:solidFill>
                <a:prstClr val="black"/>
              </a:solidFill>
              <a:latin typeface="Arial"/>
              <a:cs typeface="Arial Black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830128" y="4963932"/>
            <a:ext cx="495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16266" y="5006415"/>
            <a:ext cx="5282119" cy="9685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  <a:t>The neural tube increases in thickness as its epithelial lining undergoes</a:t>
            </a:r>
            <a:b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  <a:t>repeated mitoses. By the middle of the fifth developmental week, there</a:t>
            </a:r>
            <a:b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  <a:t>are three distinct layers. The </a:t>
            </a:r>
            <a:r>
              <a:rPr lang="en-US" sz="1120" b="1" dirty="0">
                <a:solidFill>
                  <a:prstClr val="black"/>
                </a:solidFill>
                <a:latin typeface="Arial Black"/>
                <a:cs typeface="Arial Black"/>
              </a:rPr>
              <a:t>ependymal layer </a:t>
            </a:r>
            <a: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  <a:t>lines the enclosed cavity,</a:t>
            </a:r>
            <a:b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  <a:t>or </a:t>
            </a:r>
            <a:r>
              <a:rPr lang="en-US" sz="1120" b="1" dirty="0" err="1">
                <a:solidFill>
                  <a:prstClr val="black"/>
                </a:solidFill>
                <a:latin typeface="Arial Black"/>
                <a:cs typeface="Arial Black"/>
              </a:rPr>
              <a:t>neurocoel</a:t>
            </a:r>
            <a: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  <a:t>. The ependymal cells continue their mitotic activities, and</a:t>
            </a:r>
            <a:b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  <a:t>daughter cells create the surrounding </a:t>
            </a:r>
            <a:r>
              <a:rPr lang="en-US" sz="1120" b="1" dirty="0">
                <a:solidFill>
                  <a:prstClr val="black"/>
                </a:solidFill>
                <a:latin typeface="Arial Black"/>
                <a:cs typeface="Arial Black"/>
              </a:rPr>
              <a:t>mantle layer</a:t>
            </a:r>
            <a: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  <a:t>. Axons from</a:t>
            </a:r>
            <a:b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  <a:t>developing neurons form a superficial </a:t>
            </a:r>
            <a:r>
              <a:rPr lang="en-US" sz="1120" b="1" dirty="0">
                <a:solidFill>
                  <a:prstClr val="black"/>
                </a:solidFill>
                <a:latin typeface="Arial Black"/>
                <a:cs typeface="Arial Black"/>
              </a:rPr>
              <a:t>marginal layer</a:t>
            </a:r>
            <a: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  <a:t>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04004" y="1382110"/>
            <a:ext cx="4450036" cy="968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  <a:t>Cells at the tips of the neural folds do not participate in neural</a:t>
            </a:r>
            <a:b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  <a:t>tube formation. These cells of the </a:t>
            </a:r>
            <a:r>
              <a:rPr lang="en-US" sz="1120" b="1" dirty="0">
                <a:solidFill>
                  <a:prstClr val="black"/>
                </a:solidFill>
                <a:latin typeface="Arial Black"/>
                <a:cs typeface="Arial Black"/>
              </a:rPr>
              <a:t>neural crest </a:t>
            </a:r>
            <a: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  <a:t>at first remain</a:t>
            </a:r>
            <a:b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  <a:t>between the dorsal surface of the neural tube and the ectoderm,</a:t>
            </a:r>
            <a:b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  <a:t>but they later migrate to other locations. The neural tube</a:t>
            </a:r>
            <a:b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  <a:t>becomes the CNS. Axons from neurons within the neural tube</a:t>
            </a:r>
            <a:b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120" b="1" dirty="0">
                <a:solidFill>
                  <a:prstClr val="black"/>
                </a:solidFill>
                <a:latin typeface="Arial"/>
                <a:cs typeface="Arial Black"/>
              </a:rPr>
              <a:t>and the axons of neural crest cells form the PNS.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487721" y="1348413"/>
            <a:ext cx="433789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22–28 days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neural tube is closed thus producing </a:t>
            </a:r>
            <a:b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three layers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Ependymal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layer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Mantle layer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Marginal layer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Neurons develop in the mantle layer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Axons grow from the mantle layer to the marginal </a:t>
            </a:r>
            <a:b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layer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Axons form bundles, or tracts, in the spinal cord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91300"/>
            <a:ext cx="3086100" cy="266700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609600"/>
            <a:ext cx="464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Development of the Spinal 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bry_28_pg775_1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25"/>
          <a:stretch/>
        </p:blipFill>
        <p:spPr>
          <a:xfrm>
            <a:off x="298704" y="1091184"/>
            <a:ext cx="8546592" cy="43518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347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91300"/>
            <a:ext cx="3086100" cy="2667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85800"/>
            <a:ext cx="6076061" cy="371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Development of the Spinal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Cord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829" y="4175020"/>
            <a:ext cx="708025" cy="143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 Black"/>
                <a:cs typeface="Arial Black"/>
              </a:rPr>
              <a:t>22 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7042" y="1596432"/>
            <a:ext cx="665792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" b="1" dirty="0">
                <a:solidFill>
                  <a:prstClr val="black"/>
                </a:solidFill>
                <a:latin typeface="Arial"/>
                <a:cs typeface="Arial Black"/>
              </a:rPr>
              <a:t>Ectoderm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4395" y="3759816"/>
            <a:ext cx="708025" cy="143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 Black"/>
                <a:cs typeface="Arial Black"/>
              </a:rPr>
              <a:t>23 DAYS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6296" y="5445058"/>
            <a:ext cx="708025" cy="143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0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 Black"/>
                <a:cs typeface="Arial Black"/>
              </a:rPr>
              <a:t>28 DAYS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03525" y="1685925"/>
            <a:ext cx="6572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06725" y="1898650"/>
            <a:ext cx="4508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952750" y="2085975"/>
            <a:ext cx="495300" cy="63500"/>
          </a:xfrm>
          <a:custGeom>
            <a:avLst/>
            <a:gdLst>
              <a:gd name="connsiteX0" fmla="*/ 495300 w 495300"/>
              <a:gd name="connsiteY0" fmla="*/ 63500 h 63500"/>
              <a:gd name="connsiteX1" fmla="*/ 307975 w 495300"/>
              <a:gd name="connsiteY1" fmla="*/ 63500 h 63500"/>
              <a:gd name="connsiteX2" fmla="*/ 0 w 495300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63500">
                <a:moveTo>
                  <a:pt x="495300" y="63500"/>
                </a:moveTo>
                <a:lnTo>
                  <a:pt x="307975" y="63500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33525" y="3213100"/>
            <a:ext cx="28003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3867" y="1809157"/>
            <a:ext cx="963358" cy="148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" b="1" dirty="0">
                <a:solidFill>
                  <a:prstClr val="black"/>
                </a:solidFill>
                <a:latin typeface="Arial"/>
                <a:cs typeface="Arial Black"/>
              </a:rPr>
              <a:t>Neural crest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0692" y="2069507"/>
            <a:ext cx="963358" cy="148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" b="1" dirty="0">
                <a:solidFill>
                  <a:prstClr val="black"/>
                </a:solidFill>
                <a:latin typeface="Arial"/>
                <a:cs typeface="Arial Black"/>
              </a:rPr>
              <a:t>Neural tube</a:t>
            </a:r>
          </a:p>
        </p:txBody>
      </p:sp>
      <p:sp>
        <p:nvSpPr>
          <p:cNvPr id="16" name="Freeform 15"/>
          <p:cNvSpPr/>
          <p:nvPr/>
        </p:nvSpPr>
        <p:spPr>
          <a:xfrm>
            <a:off x="5156200" y="2454275"/>
            <a:ext cx="774700" cy="231775"/>
          </a:xfrm>
          <a:custGeom>
            <a:avLst/>
            <a:gdLst>
              <a:gd name="connsiteX0" fmla="*/ 774700 w 774700"/>
              <a:gd name="connsiteY0" fmla="*/ 6350 h 231775"/>
              <a:gd name="connsiteX1" fmla="*/ 368300 w 774700"/>
              <a:gd name="connsiteY1" fmla="*/ 0 h 231775"/>
              <a:gd name="connsiteX2" fmla="*/ 0 w 774700"/>
              <a:gd name="connsiteY2" fmla="*/ 231775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700" h="231775">
                <a:moveTo>
                  <a:pt x="774700" y="6350"/>
                </a:moveTo>
                <a:lnTo>
                  <a:pt x="368300" y="0"/>
                </a:lnTo>
                <a:lnTo>
                  <a:pt x="0" y="2317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248275" y="2705100"/>
            <a:ext cx="688975" cy="136525"/>
          </a:xfrm>
          <a:custGeom>
            <a:avLst/>
            <a:gdLst>
              <a:gd name="connsiteX0" fmla="*/ 688975 w 688975"/>
              <a:gd name="connsiteY0" fmla="*/ 0 h 136525"/>
              <a:gd name="connsiteX1" fmla="*/ 295275 w 688975"/>
              <a:gd name="connsiteY1" fmla="*/ 6350 h 136525"/>
              <a:gd name="connsiteX2" fmla="*/ 0 w 688975"/>
              <a:gd name="connsiteY2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8975" h="136525">
                <a:moveTo>
                  <a:pt x="688975" y="0"/>
                </a:moveTo>
                <a:lnTo>
                  <a:pt x="295275" y="6350"/>
                </a:lnTo>
                <a:lnTo>
                  <a:pt x="0" y="1365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397500" y="2936875"/>
            <a:ext cx="539750" cy="44450"/>
          </a:xfrm>
          <a:custGeom>
            <a:avLst/>
            <a:gdLst>
              <a:gd name="connsiteX0" fmla="*/ 539750 w 539750"/>
              <a:gd name="connsiteY0" fmla="*/ 0 h 44450"/>
              <a:gd name="connsiteX1" fmla="*/ 174625 w 539750"/>
              <a:gd name="connsiteY1" fmla="*/ 3175 h 44450"/>
              <a:gd name="connsiteX2" fmla="*/ 0 w 539750"/>
              <a:gd name="connsiteY2" fmla="*/ 4445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750" h="44450">
                <a:moveTo>
                  <a:pt x="539750" y="0"/>
                </a:moveTo>
                <a:lnTo>
                  <a:pt x="174625" y="3175"/>
                </a:lnTo>
                <a:lnTo>
                  <a:pt x="0" y="444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521325" y="3127375"/>
            <a:ext cx="406400" cy="47625"/>
          </a:xfrm>
          <a:custGeom>
            <a:avLst/>
            <a:gdLst>
              <a:gd name="connsiteX0" fmla="*/ 406400 w 406400"/>
              <a:gd name="connsiteY0" fmla="*/ 47625 h 47625"/>
              <a:gd name="connsiteX1" fmla="*/ 196850 w 406400"/>
              <a:gd name="connsiteY1" fmla="*/ 47625 h 47625"/>
              <a:gd name="connsiteX2" fmla="*/ 0 w 406400"/>
              <a:gd name="connsiteY2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400" h="47625">
                <a:moveTo>
                  <a:pt x="406400" y="47625"/>
                </a:moveTo>
                <a:lnTo>
                  <a:pt x="196850" y="4762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00816" y="4012607"/>
            <a:ext cx="2100009" cy="1233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Eventually, the growing</a:t>
            </a:r>
            <a:b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axons will form bundles,</a:t>
            </a:r>
            <a:b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or tracts, in the marginal </a:t>
            </a:r>
            <a:b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layer, and these tracts</a:t>
            </a:r>
            <a:b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will crowd together in</a:t>
            </a:r>
            <a:b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the columns that form</a:t>
            </a:r>
            <a:b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the white matter of the</a:t>
            </a:r>
            <a:b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spinal cord.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86275" y="3975100"/>
            <a:ext cx="16224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93066" y="2618782"/>
            <a:ext cx="1303084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" b="1" dirty="0">
                <a:solidFill>
                  <a:prstClr val="black"/>
                </a:solidFill>
                <a:latin typeface="Arial"/>
                <a:cs typeface="Arial Black"/>
              </a:rPr>
              <a:t>Ependymal layer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89891" y="2860082"/>
            <a:ext cx="1303084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" b="1" dirty="0">
                <a:solidFill>
                  <a:prstClr val="black"/>
                </a:solidFill>
                <a:latin typeface="Arial"/>
                <a:cs typeface="Arial Black"/>
              </a:rPr>
              <a:t>Mantle layer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93066" y="3088682"/>
            <a:ext cx="1303084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" b="1" dirty="0">
                <a:solidFill>
                  <a:prstClr val="black"/>
                </a:solidFill>
                <a:latin typeface="Arial"/>
                <a:cs typeface="Arial Black"/>
              </a:rPr>
              <a:t>Marginal layer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88639" y="2374002"/>
            <a:ext cx="860048" cy="153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" b="1" dirty="0" err="1">
                <a:solidFill>
                  <a:prstClr val="black"/>
                </a:solidFill>
                <a:latin typeface="Arial"/>
                <a:cs typeface="Arial Black"/>
              </a:rPr>
              <a:t>Neurocoel</a:t>
            </a:r>
            <a:endParaRPr lang="en-US" sz="980" b="1" dirty="0">
              <a:solidFill>
                <a:prstClr val="black"/>
              </a:solidFill>
              <a:latin typeface="Arial"/>
              <a:cs typeface="Arial Blac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12189" y="3762576"/>
            <a:ext cx="1029331" cy="443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" b="1" dirty="0" err="1">
                <a:solidFill>
                  <a:prstClr val="black"/>
                </a:solidFill>
                <a:latin typeface="Arial"/>
                <a:cs typeface="Arial Black"/>
              </a:rPr>
              <a:t>Neuroepithelial</a:t>
            </a:r>
            <a:r>
              <a:rPr lang="en-US" sz="980" b="1" dirty="0">
                <a:solidFill>
                  <a:prstClr val="black"/>
                </a:solidFill>
                <a:latin typeface="Arial"/>
                <a:cs typeface="Arial Black"/>
              </a:rPr>
              <a:t/>
            </a:r>
            <a:br>
              <a:rPr lang="en-US" sz="9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980" b="1" dirty="0">
                <a:solidFill>
                  <a:prstClr val="black"/>
                </a:solidFill>
                <a:latin typeface="Arial"/>
                <a:cs typeface="Arial Black"/>
              </a:rPr>
              <a:t>(ependymal)</a:t>
            </a:r>
            <a:br>
              <a:rPr lang="en-US" sz="9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980" b="1" dirty="0">
                <a:solidFill>
                  <a:prstClr val="black"/>
                </a:solidFill>
                <a:latin typeface="Arial"/>
                <a:cs typeface="Arial Black"/>
              </a:rPr>
              <a:t>layer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12189" y="4365192"/>
            <a:ext cx="1029331" cy="148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" b="1" dirty="0">
                <a:solidFill>
                  <a:prstClr val="black"/>
                </a:solidFill>
                <a:latin typeface="Arial"/>
                <a:cs typeface="Arial Black"/>
              </a:rPr>
              <a:t>Mantle layer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05709" y="4779896"/>
            <a:ext cx="1029331" cy="148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" b="1" dirty="0">
                <a:solidFill>
                  <a:prstClr val="black"/>
                </a:solidFill>
                <a:latin typeface="Arial"/>
                <a:cs typeface="Arial Black"/>
              </a:rPr>
              <a:t>Marginal layer</a:t>
            </a:r>
          </a:p>
        </p:txBody>
      </p:sp>
      <p:sp>
        <p:nvSpPr>
          <p:cNvPr id="29" name="Freeform 28"/>
          <p:cNvSpPr/>
          <p:nvPr/>
        </p:nvSpPr>
        <p:spPr>
          <a:xfrm>
            <a:off x="7112000" y="3841750"/>
            <a:ext cx="746125" cy="441325"/>
          </a:xfrm>
          <a:custGeom>
            <a:avLst/>
            <a:gdLst>
              <a:gd name="connsiteX0" fmla="*/ 746125 w 746125"/>
              <a:gd name="connsiteY0" fmla="*/ 0 h 441325"/>
              <a:gd name="connsiteX1" fmla="*/ 660400 w 746125"/>
              <a:gd name="connsiteY1" fmla="*/ 3175 h 441325"/>
              <a:gd name="connsiteX2" fmla="*/ 0 w 746125"/>
              <a:gd name="connsiteY2" fmla="*/ 441325 h 4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125" h="441325">
                <a:moveTo>
                  <a:pt x="746125" y="0"/>
                </a:moveTo>
                <a:lnTo>
                  <a:pt x="660400" y="3175"/>
                </a:lnTo>
                <a:lnTo>
                  <a:pt x="0" y="4413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264400" y="4454525"/>
            <a:ext cx="6064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439025" y="4851400"/>
            <a:ext cx="42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35013" y="3254548"/>
            <a:ext cx="2980454" cy="1848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By the end of the fifth developmental</a:t>
            </a:r>
            <a:b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week, the neural tube is almost completely</a:t>
            </a:r>
            <a:b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closed. In the spinal cord the mantle layer</a:t>
            </a:r>
            <a:b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that contains developing neurons and</a:t>
            </a:r>
            <a:b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80" b="1" dirty="0" err="1">
                <a:solidFill>
                  <a:prstClr val="black"/>
                </a:solidFill>
                <a:latin typeface="Arial"/>
                <a:cs typeface="Arial Black"/>
              </a:rPr>
              <a:t>neuroglial</a:t>
            </a: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 cells will produce the gray</a:t>
            </a:r>
            <a:b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matter that surrounds the </a:t>
            </a:r>
            <a:r>
              <a:rPr lang="en-US" sz="1080" b="1" dirty="0" err="1">
                <a:solidFill>
                  <a:prstClr val="black"/>
                </a:solidFill>
                <a:latin typeface="Arial"/>
                <a:cs typeface="Arial Black"/>
              </a:rPr>
              <a:t>neurocoel</a:t>
            </a: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.</a:t>
            </a:r>
            <a:b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As neurons develop in the mantle</a:t>
            </a:r>
            <a:b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layer, their axons grow toward central</a:t>
            </a:r>
            <a:b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or peripheral destinations. The axons</a:t>
            </a:r>
            <a:b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leave the mantle layer and travel toward</a:t>
            </a:r>
            <a:b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synaptic targets within a peripheral</a:t>
            </a:r>
            <a:b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080" b="1" dirty="0">
                <a:solidFill>
                  <a:prstClr val="black"/>
                </a:solidFill>
                <a:latin typeface="Arial"/>
                <a:cs typeface="Arial Black"/>
              </a:rPr>
              <a:t>marginal layer.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Primitive Gut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primitive gut forms during the 4th week of gestation when the flat embryonic disc folds in median and horizontal planes to form a tubular structure that incorporates part of the yolk sac into the embryo 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Ventral folding of lateral sides forms the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midgut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Ventral folding of cranial and caudal ends (head and tail folds) form the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foregut and the hindgut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bry_28_pg776_1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96"/>
          <a:stretch/>
        </p:blipFill>
        <p:spPr>
          <a:xfrm>
            <a:off x="1252728" y="198736"/>
            <a:ext cx="6638544" cy="632059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347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91300"/>
            <a:ext cx="3086100" cy="2667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9972" y="225818"/>
            <a:ext cx="6658968" cy="3450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Development of the Spinal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Cord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424" y="5601382"/>
            <a:ext cx="6906243" cy="9998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  <a:t>Neural crest cells aggregate to form autonomic ganglia near the vertebral</a:t>
            </a:r>
            <a:b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  <a:t>column and in peripheral organs. Migrating neural crest cells contribute</a:t>
            </a:r>
            <a:b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  <a:t>to the formation of teeth and form the laryngeal cartilages, melanocytes</a:t>
            </a:r>
            <a:b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  <a:t>of the skin, the skull, connective tissues around the eye, the intrinsic</a:t>
            </a:r>
            <a:b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  <a:t>muscles of the eye, Schwann cells, satellite cells, and the suprarenal medullae.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95588" y="771282"/>
            <a:ext cx="29434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048000" y="905752"/>
            <a:ext cx="1180353" cy="545353"/>
          </a:xfrm>
          <a:custGeom>
            <a:avLst/>
            <a:gdLst>
              <a:gd name="connsiteX0" fmla="*/ 1180353 w 1180353"/>
              <a:gd name="connsiteY0" fmla="*/ 0 h 545353"/>
              <a:gd name="connsiteX1" fmla="*/ 508000 w 1180353"/>
              <a:gd name="connsiteY1" fmla="*/ 0 h 545353"/>
              <a:gd name="connsiteX2" fmla="*/ 0 w 1180353"/>
              <a:gd name="connsiteY2" fmla="*/ 545353 h 54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353" h="545353">
                <a:moveTo>
                  <a:pt x="1180353" y="0"/>
                </a:moveTo>
                <a:lnTo>
                  <a:pt x="508000" y="0"/>
                </a:lnTo>
                <a:lnTo>
                  <a:pt x="0" y="54535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76600" y="2319001"/>
            <a:ext cx="1235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717800" y="2474576"/>
            <a:ext cx="1784350" cy="177800"/>
          </a:xfrm>
          <a:custGeom>
            <a:avLst/>
            <a:gdLst>
              <a:gd name="connsiteX0" fmla="*/ 1784350 w 1784350"/>
              <a:gd name="connsiteY0" fmla="*/ 171450 h 177800"/>
              <a:gd name="connsiteX1" fmla="*/ 434975 w 1784350"/>
              <a:gd name="connsiteY1" fmla="*/ 177800 h 177800"/>
              <a:gd name="connsiteX2" fmla="*/ 0 w 1784350"/>
              <a:gd name="connsiteY2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4350" h="177800">
                <a:moveTo>
                  <a:pt x="1784350" y="171450"/>
                </a:moveTo>
                <a:lnTo>
                  <a:pt x="434975" y="177800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>
            <a:stCxn id="10" idx="1"/>
          </p:cNvCxnSpPr>
          <p:nvPr/>
        </p:nvCxnSpPr>
        <p:spPr>
          <a:xfrm flipH="1" flipV="1">
            <a:off x="2803525" y="2366626"/>
            <a:ext cx="349250" cy="285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48346" y="2202718"/>
            <a:ext cx="782479" cy="201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80" b="1" dirty="0">
                <a:solidFill>
                  <a:prstClr val="black"/>
                </a:solidFill>
                <a:latin typeface="Arial"/>
                <a:cs typeface="Arial Black"/>
              </a:rPr>
              <a:t>Larynx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51521" y="2520218"/>
            <a:ext cx="782479" cy="201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80" b="1" dirty="0">
                <a:solidFill>
                  <a:prstClr val="black"/>
                </a:solidFill>
                <a:latin typeface="Arial"/>
                <a:cs typeface="Arial Black"/>
              </a:rPr>
              <a:t>Teeth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997325" y="3036551"/>
            <a:ext cx="5175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000500" y="2900026"/>
            <a:ext cx="371475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48075" y="3490576"/>
            <a:ext cx="86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65600" y="3839826"/>
            <a:ext cx="342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54425" y="4192251"/>
            <a:ext cx="8604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790950" y="3843001"/>
            <a:ext cx="501650" cy="3524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3025775" y="4420851"/>
            <a:ext cx="1476375" cy="190500"/>
          </a:xfrm>
          <a:custGeom>
            <a:avLst/>
            <a:gdLst>
              <a:gd name="connsiteX0" fmla="*/ 1476375 w 1476375"/>
              <a:gd name="connsiteY0" fmla="*/ 190500 h 190500"/>
              <a:gd name="connsiteX1" fmla="*/ 1476375 w 1476375"/>
              <a:gd name="connsiteY1" fmla="*/ 190500 h 190500"/>
              <a:gd name="connsiteX2" fmla="*/ 1362075 w 1476375"/>
              <a:gd name="connsiteY2" fmla="*/ 184150 h 190500"/>
              <a:gd name="connsiteX3" fmla="*/ 815975 w 1476375"/>
              <a:gd name="connsiteY3" fmla="*/ 187325 h 190500"/>
              <a:gd name="connsiteX4" fmla="*/ 0 w 1476375"/>
              <a:gd name="connsiteY4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75" h="190500">
                <a:moveTo>
                  <a:pt x="1476375" y="190500"/>
                </a:moveTo>
                <a:lnTo>
                  <a:pt x="1476375" y="190500"/>
                </a:lnTo>
                <a:lnTo>
                  <a:pt x="1362075" y="184150"/>
                </a:lnTo>
                <a:lnTo>
                  <a:pt x="815975" y="18732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>
            <a:stCxn id="20" idx="3"/>
          </p:cNvCxnSpPr>
          <p:nvPr/>
        </p:nvCxnSpPr>
        <p:spPr>
          <a:xfrm flipH="1" flipV="1">
            <a:off x="3165475" y="4271626"/>
            <a:ext cx="676275" cy="336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41996" y="2920268"/>
            <a:ext cx="2100104" cy="199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80" b="1" dirty="0">
                <a:solidFill>
                  <a:prstClr val="black"/>
                </a:solidFill>
                <a:latin typeface="Arial"/>
                <a:cs typeface="Arial Black"/>
              </a:rPr>
              <a:t>Dorsal root ganglia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41996" y="3367943"/>
            <a:ext cx="2100104" cy="199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80" b="1" dirty="0">
                <a:solidFill>
                  <a:prstClr val="black"/>
                </a:solidFill>
                <a:latin typeface="Arial"/>
                <a:cs typeface="Arial Black"/>
              </a:rPr>
              <a:t>Suprarenal medulla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51521" y="3726718"/>
            <a:ext cx="2100104" cy="199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80" b="1" dirty="0">
                <a:solidFill>
                  <a:prstClr val="black"/>
                </a:solidFill>
                <a:latin typeface="Arial"/>
                <a:cs typeface="Arial Black"/>
              </a:rPr>
              <a:t>Meninges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51521" y="4066443"/>
            <a:ext cx="2100104" cy="199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80" b="1" dirty="0" err="1">
                <a:solidFill>
                  <a:prstClr val="black"/>
                </a:solidFill>
                <a:latin typeface="Arial"/>
                <a:cs typeface="Arial Black"/>
              </a:rPr>
              <a:t>Autonomc</a:t>
            </a:r>
            <a:r>
              <a:rPr lang="en-US" sz="1280" b="1" dirty="0">
                <a:solidFill>
                  <a:prstClr val="black"/>
                </a:solidFill>
                <a:latin typeface="Arial"/>
                <a:cs typeface="Arial Black"/>
              </a:rPr>
              <a:t> ganglia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38821" y="4501418"/>
            <a:ext cx="2100104" cy="199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80" b="1" dirty="0">
                <a:solidFill>
                  <a:prstClr val="black"/>
                </a:solidFill>
                <a:latin typeface="Arial"/>
                <a:cs typeface="Arial Black"/>
              </a:rPr>
              <a:t>Melanocytes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94806" y="5110766"/>
            <a:ext cx="2100104" cy="199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80" b="1" dirty="0">
                <a:solidFill>
                  <a:prstClr val="black"/>
                </a:solidFill>
                <a:latin typeface="Arial Black"/>
                <a:cs typeface="Arial Black"/>
              </a:rPr>
              <a:t>7 WEEKS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84283" y="5298695"/>
            <a:ext cx="3348725" cy="199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80" b="1" dirty="0">
                <a:solidFill>
                  <a:prstClr val="black"/>
                </a:solidFill>
                <a:latin typeface="Arial Black"/>
                <a:cs typeface="Arial Black"/>
              </a:rPr>
              <a:t>(Distribution of neural crest cells)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292760" y="5568477"/>
            <a:ext cx="65549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00546" y="798472"/>
            <a:ext cx="3150122" cy="1199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  <a:t>In addition to forming dorsal root</a:t>
            </a:r>
            <a:b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  <a:t>ganglia and associated glial cells,</a:t>
            </a:r>
            <a:b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  <a:t>neural crest cells migrate around</a:t>
            </a:r>
            <a:b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  <a:t>the central nervous system and</a:t>
            </a:r>
            <a:b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  <a:t>develop into the spinal and cranial</a:t>
            </a:r>
            <a:b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</a:br>
            <a:r>
              <a:rPr lang="en-US" sz="1380" b="1" dirty="0">
                <a:solidFill>
                  <a:prstClr val="black"/>
                </a:solidFill>
                <a:latin typeface="Arial"/>
                <a:cs typeface="Arial Black"/>
              </a:rPr>
              <a:t>meninges.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Normal Embryology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Primitive Gut Tube –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Incorporation of the yolk sac during craniocaudal and lateral folding of the embryo.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Foregut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Midgut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Hindgut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276600"/>
            <a:ext cx="3746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Primitive Gut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Primitive gut tube develops in weeks 3-4 by incorporating the yolk sac during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craniocaudal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lateral folding of the embryo.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tube is divided into 3 distinct sections; foregut,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midgut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hindgut.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Foregut gives rise to the esophagus, stomach, liver, gallbladder, bile ducts, pancreas and proximal duodenum. 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midgut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develops into the distal duodenum, jejunum, ileum,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cecum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appendix, ascending colon, and proximal 2/3 of transverse colon. 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hindgut becomes distal 1/3 of the transverse colon, descending colon, sigmoid colon and the upper anal canal.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Canalization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4582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Canalization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Week 5 -  Endoderm  portion of GI tract proliferates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Week 6 -  Occlusion of the lumen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Week 8 -  Recanalization due to cell degeneration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Abnormalities in this process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Stenosis/Atresia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Foregut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Foregut gives rise to: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Esophagus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Stomach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Gallbladder and bile ducts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Pancreas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Duodenum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Foregut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Esophagus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The tracheoesophageal septum divides foregut into the esophagus and trachea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Clinical Correlation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Esophageal atresia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Tracheoesophageal fistula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9300" y="2895600"/>
            <a:ext cx="220980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Foregut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Lateral grooves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invaginate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during week 4 on each side of the proximal foregut and fuse creating the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Tracheoesophageal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septum.  </a:t>
            </a:r>
          </a:p>
          <a:p>
            <a:pPr algn="just"/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The septum separates the respiratory and digestive tracts with the ventral portion developing into respiratory system and dorsal into gastrointestinal tract. </a:t>
            </a:r>
          </a:p>
          <a:p>
            <a:pPr algn="just"/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The esophageal lumen is re-established during the 10</a:t>
            </a:r>
            <a:r>
              <a:rPr lang="en-US" sz="33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week.  </a:t>
            </a:r>
          </a:p>
          <a:p>
            <a:pPr algn="just"/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By week 16 the esophagus is lined with stratified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epithelium and swallowing can be appreciated.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1204</Words>
  <Application>Microsoft Office PowerPoint</Application>
  <PresentationFormat>On-screen Show (4:3)</PresentationFormat>
  <Paragraphs>184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    ANA 210      </vt:lpstr>
      <vt:lpstr>Slide 2</vt:lpstr>
      <vt:lpstr>Slide 3</vt:lpstr>
      <vt:lpstr>Slide 4</vt:lpstr>
      <vt:lpstr>The Primitive Gut </vt:lpstr>
      <vt:lpstr>Slide 6</vt:lpstr>
      <vt:lpstr>Slide 7</vt:lpstr>
      <vt:lpstr>Slide 8</vt:lpstr>
      <vt:lpstr>Foregut </vt:lpstr>
      <vt:lpstr>Clinical Correlation</vt:lpstr>
      <vt:lpstr>Slide 11</vt:lpstr>
      <vt:lpstr>Slide 12</vt:lpstr>
      <vt:lpstr>Slide 13</vt:lpstr>
      <vt:lpstr>Slide 14</vt:lpstr>
      <vt:lpstr>Slide 15</vt:lpstr>
      <vt:lpstr>Clinical Correlation</vt:lpstr>
      <vt:lpstr>Slide 17</vt:lpstr>
      <vt:lpstr>Slide 18</vt:lpstr>
      <vt:lpstr>Slide 19</vt:lpstr>
      <vt:lpstr>The Midgut Rotation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ANA 210      </dc:title>
  <dc:creator>user</dc:creator>
  <cp:lastModifiedBy>user</cp:lastModifiedBy>
  <cp:revision>37</cp:revision>
  <dcterms:created xsi:type="dcterms:W3CDTF">2020-02-17T09:30:54Z</dcterms:created>
  <dcterms:modified xsi:type="dcterms:W3CDTF">2020-02-17T11:53:59Z</dcterms:modified>
</cp:coreProperties>
</file>