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74EC63-A696-4573-A2E0-3E020B9EFAB2}" type="datetimeFigureOut">
              <a:rPr lang="en-GB" smtClean="0"/>
              <a:t>21/04/2020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1ADB5B-79B3-4661-A935-6E210D7DC9E3}" type="slidenum">
              <a:rPr lang="en-GB" smtClean="0"/>
              <a:t>‹#›</a:t>
            </a:fld>
            <a:endParaRPr lang="en-GB"/>
          </a:p>
        </p:txBody>
      </p:sp>
    </p:spTree>
    <p:extLst>
      <p:ext uri="{BB962C8B-B14F-4D97-AF65-F5344CB8AC3E}">
        <p14:creationId xmlns:p14="http://schemas.microsoft.com/office/powerpoint/2010/main" val="3689811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4/21/2020</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2785403" y="0"/>
            <a:ext cx="6457071" cy="6569612"/>
          </a:xfrm>
          <a:prstGeom prst="rect">
            <a:avLst/>
          </a:prstGeom>
        </p:spPr>
      </p:pic>
    </p:spTree>
    <p:extLst>
      <p:ext uri="{BB962C8B-B14F-4D97-AF65-F5344CB8AC3E}">
        <p14:creationId xmlns:p14="http://schemas.microsoft.com/office/powerpoint/2010/main" val="26732815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1999" cy="6858000"/>
          </a:xfrm>
        </p:spPr>
        <p:txBody>
          <a:bodyPr>
            <a:noAutofit/>
          </a:bodyPr>
          <a:lstStyle/>
          <a:p>
            <a:pPr algn="l"/>
            <a:r>
              <a:rPr lang="en-GB" sz="2800" dirty="0">
                <a:latin typeface="Bahnschrift SemiBold Condensed" panose="020B0502040204020203" pitchFamily="34" charset="0"/>
              </a:rPr>
              <a:t>Other devices needed may include;</a:t>
            </a:r>
            <a:br>
              <a:rPr lang="en-GB" sz="2800" dirty="0">
                <a:latin typeface="Bahnschrift SemiBold Condensed" panose="020B0502040204020203" pitchFamily="34" charset="0"/>
              </a:rPr>
            </a:br>
            <a:r>
              <a:rPr lang="en-GB" sz="2800" dirty="0" smtClean="0">
                <a:latin typeface="Bahnschrift SemiBold Condensed" panose="020B0502040204020203" pitchFamily="34" charset="0"/>
              </a:rPr>
              <a:t>a. Programmable </a:t>
            </a:r>
            <a:r>
              <a:rPr lang="en-GB" sz="2800" dirty="0">
                <a:latin typeface="Bahnschrift SemiBold Condensed" panose="020B0502040204020203" pitchFamily="34" charset="0"/>
              </a:rPr>
              <a:t>thermostat: There would also be need for a programmable thermostat which is designed to adjust the temperature according to series of programmed settings that effect at the different times of the day. As this would help to maintain the overall room temperature to make it conducive for both the patients and health workers.    </a:t>
            </a:r>
            <a:br>
              <a:rPr lang="en-GB" sz="2800" dirty="0">
                <a:latin typeface="Bahnschrift SemiBold Condensed" panose="020B0502040204020203" pitchFamily="34" charset="0"/>
              </a:rPr>
            </a:br>
            <a:r>
              <a:rPr lang="en-GB" sz="2800" dirty="0" smtClean="0">
                <a:latin typeface="Bahnschrift SemiBold Condensed" panose="020B0502040204020203" pitchFamily="34" charset="0"/>
              </a:rPr>
              <a:t>b. Automatic </a:t>
            </a:r>
            <a:r>
              <a:rPr lang="en-GB" sz="2800" dirty="0">
                <a:latin typeface="Bahnschrift SemiBold Condensed" panose="020B0502040204020203" pitchFamily="34" charset="0"/>
              </a:rPr>
              <a:t>sliding window openers: this would also be programmed to take inputs from the various sensors and give its outputs as the way it opens the window the suit the desired condition and help prevent the spread of the Corona Virus infection in the respiratory building.</a:t>
            </a:r>
            <a:br>
              <a:rPr lang="en-GB" sz="2800" dirty="0">
                <a:latin typeface="Bahnschrift SemiBold Condensed" panose="020B0502040204020203" pitchFamily="34" charset="0"/>
              </a:rPr>
            </a:br>
            <a:r>
              <a:rPr lang="en-GB" sz="2800" dirty="0" smtClean="0">
                <a:latin typeface="Bahnschrift SemiBold Condensed" panose="020B0502040204020203" pitchFamily="34" charset="0"/>
              </a:rPr>
              <a:t>c. Automated </a:t>
            </a:r>
            <a:r>
              <a:rPr lang="en-GB" sz="2800" dirty="0">
                <a:latin typeface="Bahnschrift SemiBold Condensed" panose="020B0502040204020203" pitchFamily="34" charset="0"/>
              </a:rPr>
              <a:t>ceiling fans: this as well would be programmed to take its input from the sensors to determine whether to operate or not and speed at which to operate during its operation.</a:t>
            </a:r>
            <a:br>
              <a:rPr lang="en-GB" sz="2800" dirty="0">
                <a:latin typeface="Bahnschrift SemiBold Condensed" panose="020B0502040204020203" pitchFamily="34" charset="0"/>
              </a:rPr>
            </a:br>
            <a:endParaRPr lang="en-GB" sz="2800" dirty="0">
              <a:latin typeface="Bahnschrift SemiBold Condensed" panose="020B0502040204020203" pitchFamily="34" charset="0"/>
            </a:endParaRPr>
          </a:p>
        </p:txBody>
      </p:sp>
    </p:spTree>
    <p:extLst>
      <p:ext uri="{BB962C8B-B14F-4D97-AF65-F5344CB8AC3E}">
        <p14:creationId xmlns:p14="http://schemas.microsoft.com/office/powerpoint/2010/main" val="533385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26609"/>
            <a:ext cx="10018713" cy="6499274"/>
          </a:xfrm>
        </p:spPr>
        <p:txBody>
          <a:bodyPr>
            <a:normAutofit fontScale="90000"/>
          </a:bodyPr>
          <a:lstStyle/>
          <a:p>
            <a:r>
              <a:rPr lang="en-GB" dirty="0">
                <a:latin typeface="Bahnschrift SemiBold Condensed" panose="020B0502040204020203" pitchFamily="34" charset="0"/>
              </a:rPr>
              <a:t>To reduce much wiring of these various sensors to each appliance, considering a module in each room </a:t>
            </a:r>
            <a:r>
              <a:rPr lang="en-GB" dirty="0" smtClean="0">
                <a:latin typeface="Bahnschrift SemiBold Condensed" panose="020B0502040204020203" pitchFamily="34" charset="0"/>
              </a:rPr>
              <a:t>will </a:t>
            </a:r>
            <a:r>
              <a:rPr lang="en-GB" dirty="0">
                <a:latin typeface="Bahnschrift SemiBold Condensed" panose="020B0502040204020203" pitchFamily="34" charset="0"/>
              </a:rPr>
              <a:t>be a better option. The sensors used would be connected to the module and the module could be connected in a wired or wireless network to the appliances, relaying the data from the sensors to the appliances to carryout appliances. This module which would be present in each room would be connected to a central module acting like a CPU (Central Processing Unit) to maintain the general condition of the respiratory building. </a:t>
            </a:r>
            <a:br>
              <a:rPr lang="en-GB" dirty="0">
                <a:latin typeface="Bahnschrift SemiBold Condensed" panose="020B0502040204020203" pitchFamily="34" charset="0"/>
              </a:rPr>
            </a:br>
            <a:endParaRPr lang="en-GB" dirty="0">
              <a:latin typeface="Bahnschrift SemiBold Condensed" panose="020B0502040204020203" pitchFamily="34" charset="0"/>
            </a:endParaRPr>
          </a:p>
        </p:txBody>
      </p:sp>
    </p:spTree>
    <p:extLst>
      <p:ext uri="{BB962C8B-B14F-4D97-AF65-F5344CB8AC3E}">
        <p14:creationId xmlns:p14="http://schemas.microsoft.com/office/powerpoint/2010/main" val="24276762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843" y="0"/>
            <a:ext cx="11183815" cy="6858000"/>
          </a:xfrm>
        </p:spPr>
        <p:txBody>
          <a:bodyPr>
            <a:noAutofit/>
          </a:bodyPr>
          <a:lstStyle/>
          <a:p>
            <a:r>
              <a:rPr lang="en-GB" sz="2400" b="1" dirty="0">
                <a:latin typeface="Bahnschrift SemiBold Condensed" panose="020B0502040204020203" pitchFamily="34" charset="0"/>
              </a:rPr>
              <a:t>CONCLUSION</a:t>
            </a:r>
            <a:r>
              <a:rPr lang="en-GB" sz="2400" dirty="0">
                <a:latin typeface="Bahnschrift SemiBold Condensed" panose="020B0502040204020203" pitchFamily="34" charset="0"/>
              </a:rPr>
              <a:t/>
            </a:r>
            <a:br>
              <a:rPr lang="en-GB" sz="2400" dirty="0">
                <a:latin typeface="Bahnschrift SemiBold Condensed" panose="020B0502040204020203" pitchFamily="34" charset="0"/>
              </a:rPr>
            </a:br>
            <a:r>
              <a:rPr lang="en-GB" sz="2400" dirty="0">
                <a:latin typeface="Bahnschrift SemiBold Condensed" panose="020B0502040204020203" pitchFamily="34" charset="0"/>
              </a:rPr>
              <a:t>This study focused on designing an automated respiratory building for patients and health workers against coronavirus disease outbreak has been able to show how automated ventilation can be achieved with the use of sensors and other automated appliances connected with modules. This would be able to prevent the further spread of the Corona virus as the patients undergoing healing processes will not be re-infected and the health workers can be more focused on the medical recommendations in fighting the virus and will stand very little chance of being infected. </a:t>
            </a:r>
            <a:r>
              <a:rPr lang="en-GB" sz="2400" dirty="0" smtClean="0">
                <a:latin typeface="Bahnschrift SemiBold Condensed" panose="020B0502040204020203" pitchFamily="34" charset="0"/>
              </a:rPr>
              <a:t/>
            </a:r>
            <a:br>
              <a:rPr lang="en-GB" sz="2400" dirty="0" smtClean="0">
                <a:latin typeface="Bahnschrift SemiBold Condensed" panose="020B0502040204020203" pitchFamily="34" charset="0"/>
              </a:rPr>
            </a:br>
            <a:r>
              <a:rPr lang="en-GB" sz="2400" dirty="0">
                <a:latin typeface="Bahnschrift SemiBold Condensed" panose="020B0502040204020203" pitchFamily="34" charset="0"/>
              </a:rPr>
              <a:t>This automated respiratory building will help a lot since the infection considered which is the corona virus spreads through droplets of saliva or discharge from the nose, with the use of this automated system further spread of the virus caused as a result of an uninfected person being infected because he or she touched or came in contact with a material where the virus was present would be minimised.</a:t>
            </a:r>
            <a:br>
              <a:rPr lang="en-GB" sz="2400" dirty="0">
                <a:latin typeface="Bahnschrift SemiBold Condensed" panose="020B0502040204020203" pitchFamily="34" charset="0"/>
              </a:rPr>
            </a:br>
            <a:r>
              <a:rPr lang="en-GB" sz="2400" dirty="0">
                <a:latin typeface="Bahnschrift SemiBold Condensed" panose="020B0502040204020203" pitchFamily="34" charset="0"/>
              </a:rPr>
              <a:t>Things like the window frames and fan regulators are very accessible by both the patients and the health workers, so we can see that having their operations automated will go along in protecting </a:t>
            </a:r>
            <a:r>
              <a:rPr lang="en-GB" sz="2400" dirty="0" smtClean="0">
                <a:latin typeface="Bahnschrift SemiBold Condensed" panose="020B0502040204020203" pitchFamily="34" charset="0"/>
              </a:rPr>
              <a:t>the health-care </a:t>
            </a:r>
            <a:r>
              <a:rPr lang="en-GB" sz="2400" dirty="0">
                <a:latin typeface="Bahnschrift SemiBold Condensed" panose="020B0502040204020203" pitchFamily="34" charset="0"/>
              </a:rPr>
              <a:t>workers against the corona virus and combating the corona virus disease outbreak</a:t>
            </a:r>
            <a:r>
              <a:rPr lang="en-GB" dirty="0"/>
              <a:t>.</a:t>
            </a:r>
            <a:br>
              <a:rPr lang="en-GB" dirty="0"/>
            </a:br>
            <a:r>
              <a:rPr lang="en-GB" dirty="0"/>
              <a:t> </a:t>
            </a:r>
            <a:br>
              <a:rPr lang="en-GB" dirty="0"/>
            </a:br>
            <a:r>
              <a:rPr lang="en-GB" sz="2400" dirty="0">
                <a:latin typeface="Bahnschrift SemiBold Condensed" panose="020B0502040204020203" pitchFamily="34" charset="0"/>
              </a:rPr>
              <a:t/>
            </a:r>
            <a:br>
              <a:rPr lang="en-GB" sz="2400" dirty="0">
                <a:latin typeface="Bahnschrift SemiBold Condensed" panose="020B0502040204020203" pitchFamily="34" charset="0"/>
              </a:rPr>
            </a:br>
            <a:endParaRPr lang="en-GB" sz="2400" dirty="0">
              <a:latin typeface="Bahnschrift SemiBold Condensed" panose="020B0502040204020203" pitchFamily="34" charset="0"/>
            </a:endParaRPr>
          </a:p>
        </p:txBody>
      </p:sp>
    </p:spTree>
    <p:extLst>
      <p:ext uri="{BB962C8B-B14F-4D97-AF65-F5344CB8AC3E}">
        <p14:creationId xmlns:p14="http://schemas.microsoft.com/office/powerpoint/2010/main" val="26414772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55742" y="2432763"/>
            <a:ext cx="7090117" cy="1569660"/>
          </a:xfrm>
          <a:prstGeom prst="rect">
            <a:avLst/>
          </a:prstGeom>
          <a:noFill/>
        </p:spPr>
        <p:txBody>
          <a:bodyPr wrap="square" lIns="91440" tIns="45720" rIns="91440" bIns="45720">
            <a:spAutoFit/>
          </a:bodyPr>
          <a:lstStyle/>
          <a:p>
            <a:pPr algn="ctr"/>
            <a:r>
              <a:rPr lang="en-US" sz="9600" dirty="0" smtClean="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rPr>
              <a:t>THANK YOU!</a:t>
            </a:r>
            <a:endParaRPr lang="en-US" sz="96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outerShdw blurRad="38100" dist="38100" dir="2700000" algn="tl">
                  <a:srgbClr val="000000">
                    <a:alpha val="43137"/>
                  </a:srgbClr>
                </a:outerShdw>
                <a:reflection blurRad="6350" stA="53000" endA="300" endPos="35500" dir="5400000" sy="-90000" algn="bl" rotWithShape="0"/>
              </a:effectLst>
            </a:endParaRPr>
          </a:p>
        </p:txBody>
      </p:sp>
    </p:spTree>
    <p:extLst>
      <p:ext uri="{BB962C8B-B14F-4D97-AF65-F5344CB8AC3E}">
        <p14:creationId xmlns:p14="http://schemas.microsoft.com/office/powerpoint/2010/main" val="2240755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6471138"/>
          </a:xfrm>
        </p:spPr>
        <p:txBody>
          <a:bodyPr>
            <a:normAutofit fontScale="90000"/>
          </a:bodyPr>
          <a:lstStyle/>
          <a:p>
            <a:r>
              <a:rPr lang="en-GB" b="1" dirty="0"/>
              <a:t>ABSTRACT </a:t>
            </a:r>
            <a:r>
              <a:rPr lang="en-GB" dirty="0"/>
              <a:t/>
            </a:r>
            <a:br>
              <a:rPr lang="en-GB" dirty="0"/>
            </a:br>
            <a:r>
              <a:rPr lang="en-GB" dirty="0">
                <a:latin typeface="Bahnschrift SemiBold Condensed" panose="020B0502040204020203" pitchFamily="34" charset="0"/>
              </a:rPr>
              <a:t>The study focused on design of innovative and automated respiratory buildings for patients and health workers against coronavirus disease outbreak. In the present situation of the world highly affected by the Coronavirus (COVID-19) pandemic, all professions are putting all hands on deck to bring an end to this pandemic. This study highlights the need for proper ventilation in controlling this Coronavirus (COVID-19) infection in health-care settings and proposes innovative designs that will aid in achieving it.      </a:t>
            </a:r>
            <a:r>
              <a:rPr lang="en-GB" dirty="0"/>
              <a:t/>
            </a:r>
            <a:br>
              <a:rPr lang="en-GB" dirty="0"/>
            </a:br>
            <a:endParaRPr lang="en-GB" dirty="0"/>
          </a:p>
        </p:txBody>
      </p:sp>
    </p:spTree>
    <p:extLst>
      <p:ext uri="{BB962C8B-B14F-4D97-AF65-F5344CB8AC3E}">
        <p14:creationId xmlns:p14="http://schemas.microsoft.com/office/powerpoint/2010/main" val="7090832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98474"/>
            <a:ext cx="10018713" cy="6316394"/>
          </a:xfrm>
        </p:spPr>
        <p:txBody>
          <a:bodyPr>
            <a:normAutofit/>
          </a:bodyPr>
          <a:lstStyle/>
          <a:p>
            <a:r>
              <a:rPr lang="en-GB" dirty="0">
                <a:latin typeface="Bahnschrift SemiBold Condensed" panose="020B0502040204020203" pitchFamily="34" charset="0"/>
              </a:rPr>
              <a:t>The purpose of this study is </a:t>
            </a:r>
            <a:r>
              <a:rPr lang="en-GB" dirty="0" smtClean="0">
                <a:latin typeface="Bahnschrift SemiBold Condensed" panose="020B0502040204020203" pitchFamily="34" charset="0"/>
              </a:rPr>
              <a:t>threefold:</a:t>
            </a:r>
            <a:r>
              <a:rPr lang="en-GB" dirty="0">
                <a:latin typeface="Bahnschrift SemiBold Condensed" panose="020B0502040204020203" pitchFamily="34" charset="0"/>
              </a:rPr>
              <a:t/>
            </a:r>
            <a:br>
              <a:rPr lang="en-GB" dirty="0">
                <a:latin typeface="Bahnschrift SemiBold Condensed" panose="020B0502040204020203" pitchFamily="34" charset="0"/>
              </a:rPr>
            </a:br>
            <a:r>
              <a:rPr lang="en-GB" dirty="0" smtClean="0">
                <a:latin typeface="Bahnschrift SemiBold Condensed" panose="020B0502040204020203" pitchFamily="34" charset="0"/>
              </a:rPr>
              <a:t>1. to </a:t>
            </a:r>
            <a:r>
              <a:rPr lang="en-GB" dirty="0">
                <a:latin typeface="Bahnschrift SemiBold Condensed" panose="020B0502040204020203" pitchFamily="34" charset="0"/>
              </a:rPr>
              <a:t>promote proper ventilation design for the Corona virus(COVID-19) control in health-care settings.</a:t>
            </a:r>
            <a:br>
              <a:rPr lang="en-GB" dirty="0">
                <a:latin typeface="Bahnschrift SemiBold Condensed" panose="020B0502040204020203" pitchFamily="34" charset="0"/>
              </a:rPr>
            </a:br>
            <a:r>
              <a:rPr lang="en-GB" dirty="0" smtClean="0">
                <a:latin typeface="Bahnschrift SemiBold Condensed" panose="020B0502040204020203" pitchFamily="34" charset="0"/>
              </a:rPr>
              <a:t>2. to </a:t>
            </a:r>
            <a:r>
              <a:rPr lang="en-GB" dirty="0">
                <a:latin typeface="Bahnschrift SemiBold Condensed" panose="020B0502040204020203" pitchFamily="34" charset="0"/>
              </a:rPr>
              <a:t>describe the basic principles of how to design, construct, operate and maintain an effective ventilation system for the Corona virus(COVID-19) infection control. </a:t>
            </a:r>
            <a:br>
              <a:rPr lang="en-GB" dirty="0">
                <a:latin typeface="Bahnschrift SemiBold Condensed" panose="020B0502040204020203" pitchFamily="34" charset="0"/>
              </a:rPr>
            </a:br>
            <a:r>
              <a:rPr lang="en-GB" dirty="0" smtClean="0">
                <a:latin typeface="Bahnschrift SemiBold Condensed" panose="020B0502040204020203" pitchFamily="34" charset="0"/>
              </a:rPr>
              <a:t>3. to propose a concept </a:t>
            </a:r>
            <a:r>
              <a:rPr lang="en-GB" dirty="0">
                <a:latin typeface="Bahnschrift SemiBold Condensed" panose="020B0502040204020203" pitchFamily="34" charset="0"/>
              </a:rPr>
              <a:t>for an automated ventilation system.</a:t>
            </a:r>
            <a:br>
              <a:rPr lang="en-GB" dirty="0">
                <a:latin typeface="Bahnschrift SemiBold Condensed" panose="020B0502040204020203" pitchFamily="34" charset="0"/>
              </a:rPr>
            </a:br>
            <a:endParaRPr lang="en-GB" dirty="0">
              <a:latin typeface="Bahnschrift SemiBold Condensed" panose="020B0502040204020203" pitchFamily="34" charset="0"/>
            </a:endParaRPr>
          </a:p>
        </p:txBody>
      </p:sp>
    </p:spTree>
    <p:extLst>
      <p:ext uri="{BB962C8B-B14F-4D97-AF65-F5344CB8AC3E}">
        <p14:creationId xmlns:p14="http://schemas.microsoft.com/office/powerpoint/2010/main" val="19689837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6858000"/>
          </a:xfrm>
        </p:spPr>
        <p:txBody>
          <a:bodyPr>
            <a:normAutofit fontScale="90000"/>
          </a:bodyPr>
          <a:lstStyle/>
          <a:p>
            <a:r>
              <a:rPr lang="en-GB" sz="2700" b="1" dirty="0">
                <a:latin typeface="Bahnschrift SemiBold Condensed" panose="020B0502040204020203" pitchFamily="34" charset="0"/>
              </a:rPr>
              <a:t>BRIEFING ON CORONA VIRUS(COVID-19)</a:t>
            </a:r>
            <a:r>
              <a:rPr lang="en-GB" sz="2700" dirty="0">
                <a:latin typeface="Bahnschrift SemiBold Condensed" panose="020B0502040204020203" pitchFamily="34" charset="0"/>
              </a:rPr>
              <a:t/>
            </a:r>
            <a:br>
              <a:rPr lang="en-GB" sz="2700" dirty="0">
                <a:latin typeface="Bahnschrift SemiBold Condensed" panose="020B0502040204020203" pitchFamily="34" charset="0"/>
              </a:rPr>
            </a:br>
            <a:r>
              <a:rPr lang="en-GB" sz="2700" dirty="0">
                <a:latin typeface="Bahnschrift SemiBold Condensed" panose="020B0502040204020203" pitchFamily="34" charset="0"/>
              </a:rPr>
              <a:t>Corona virus disease(COVID-19) is an infectious disease caused by a newly discovered corona virus, Severe Acute Respiratory Syndrome Coronavirus2 (SARS-Cov-2).</a:t>
            </a:r>
            <a:br>
              <a:rPr lang="en-GB" sz="2700" dirty="0">
                <a:latin typeface="Bahnschrift SemiBold Condensed" panose="020B0502040204020203" pitchFamily="34" charset="0"/>
              </a:rPr>
            </a:br>
            <a:r>
              <a:rPr lang="en-GB" sz="2700" dirty="0">
                <a:latin typeface="Bahnschrift SemiBold Condensed" panose="020B0502040204020203" pitchFamily="34" charset="0"/>
              </a:rPr>
              <a:t>The disease was first identified in December 2019 in Wuhan, the capital of China`s Hubei province, and has spread globally, resulting in the on-going 2019-20 corona virus pandemic. Common symptoms include fever, cough, and shortness of breath. Other symptoms may include fatigue, muscle pain, diarrhoea, sore throat, loss of smell, and abdominal pain.  </a:t>
            </a:r>
            <a:br>
              <a:rPr lang="en-GB" sz="2700" dirty="0">
                <a:latin typeface="Bahnschrift SemiBold Condensed" panose="020B0502040204020203" pitchFamily="34" charset="0"/>
              </a:rPr>
            </a:br>
            <a:r>
              <a:rPr lang="en-GB" sz="2700" dirty="0">
                <a:latin typeface="Bahnschrift SemiBold Condensed" panose="020B0502040204020203" pitchFamily="34" charset="0"/>
              </a:rPr>
              <a:t>Most people infected with the COVID-19 virus will experience mild to moderate respiratory illness and recover without requiring special treatment. Older people, and those with underlying medical problems like cardiovascular disease, diabetes, chronic respiratory disease, and cancer are more likely to develop serious illness. </a:t>
            </a:r>
            <a:br>
              <a:rPr lang="en-GB" sz="2700" dirty="0">
                <a:latin typeface="Bahnschrift SemiBold Condensed" panose="020B0502040204020203" pitchFamily="34" charset="0"/>
              </a:rPr>
            </a:br>
            <a:r>
              <a:rPr lang="en-GB" sz="2700" dirty="0">
                <a:latin typeface="Bahnschrift SemiBold Condensed" panose="020B0502040204020203" pitchFamily="34" charset="0"/>
              </a:rPr>
              <a:t>The COVID-19 virus spreads primarily through droplets of saliva or discharge from the nose when an infected person talking, coughs or sneezes. These droplets are produced when breathing out, they usually fall to the ground or unto surfaces rather than being infectious over long distances. People may also become infected by touching a contaminated surface and their eyes, nose, or mouth. The virus can survive up to 72 hours</a:t>
            </a:r>
            <a:r>
              <a:rPr lang="en-GB" sz="2700" dirty="0"/>
              <a:t>. </a:t>
            </a:r>
            <a:r>
              <a:rPr lang="en-GB" dirty="0"/>
              <a:t/>
            </a:r>
            <a:br>
              <a:rPr lang="en-GB" dirty="0"/>
            </a:br>
            <a:endParaRPr lang="en-GB" dirty="0"/>
          </a:p>
        </p:txBody>
      </p:sp>
    </p:spTree>
    <p:extLst>
      <p:ext uri="{BB962C8B-B14F-4D97-AF65-F5344CB8AC3E}">
        <p14:creationId xmlns:p14="http://schemas.microsoft.com/office/powerpoint/2010/main" val="1956585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54745"/>
            <a:ext cx="10018713" cy="6703255"/>
          </a:xfrm>
        </p:spPr>
        <p:txBody>
          <a:bodyPr>
            <a:normAutofit fontScale="90000"/>
          </a:bodyPr>
          <a:lstStyle/>
          <a:p>
            <a:r>
              <a:rPr lang="en-GB" b="1" dirty="0">
                <a:latin typeface="Bahnschrift SemiBold Condensed" panose="020B0502040204020203" pitchFamily="34" charset="0"/>
              </a:rPr>
              <a:t>CONCEPTS AND TYPES OF VENTILATION</a:t>
            </a:r>
            <a:r>
              <a:rPr lang="en-GB">
                <a:latin typeface="Bahnschrift SemiBold Condensed" panose="020B0502040204020203" pitchFamily="34" charset="0"/>
              </a:rPr>
              <a:t/>
            </a:r>
            <a:br>
              <a:rPr lang="en-GB">
                <a:latin typeface="Bahnschrift SemiBold Condensed" panose="020B0502040204020203" pitchFamily="34" charset="0"/>
              </a:rPr>
            </a:br>
            <a:r>
              <a:rPr lang="en-GB" smtClean="0">
                <a:latin typeface="Bahnschrift SemiBold Condensed" panose="020B0502040204020203" pitchFamily="34" charset="0"/>
              </a:rPr>
              <a:t>Ventilation</a:t>
            </a:r>
            <a:r>
              <a:rPr lang="en-GB" dirty="0" smtClean="0">
                <a:latin typeface="Bahnschrift SemiBold Condensed" panose="020B0502040204020203" pitchFamily="34" charset="0"/>
              </a:rPr>
              <a:t> </a:t>
            </a:r>
            <a:r>
              <a:rPr lang="en-GB" dirty="0">
                <a:latin typeface="Bahnschrift SemiBold Condensed" panose="020B0502040204020203" pitchFamily="34" charset="0"/>
              </a:rPr>
              <a:t>moves outdoor air into a building or a room, and distributes the air within the building or room. The general purpose of ventilation in buildings is to provide healthy air for breathing by both diluting the pollutants originating in the building and removing the pollutants from it</a:t>
            </a:r>
            <a:r>
              <a:rPr lang="en-GB" dirty="0" smtClean="0">
                <a:latin typeface="Bahnschrift SemiBold Condensed" panose="020B0502040204020203" pitchFamily="34" charset="0"/>
              </a:rPr>
              <a:t>.</a:t>
            </a:r>
            <a:br>
              <a:rPr lang="en-GB" dirty="0" smtClean="0">
                <a:latin typeface="Bahnschrift SemiBold Condensed" panose="020B0502040204020203" pitchFamily="34" charset="0"/>
              </a:rPr>
            </a:br>
            <a:r>
              <a:rPr lang="en-GB" dirty="0" smtClean="0">
                <a:latin typeface="Bahnschrift SemiBold Condensed" panose="020B0502040204020203" pitchFamily="34" charset="0"/>
              </a:rPr>
              <a:t/>
            </a:r>
            <a:br>
              <a:rPr lang="en-GB" dirty="0" smtClean="0">
                <a:latin typeface="Bahnschrift SemiBold Condensed" panose="020B0502040204020203" pitchFamily="34" charset="0"/>
              </a:rPr>
            </a:br>
            <a:r>
              <a:rPr lang="en-GB" dirty="0">
                <a:latin typeface="Bahnschrift SemiBold Condensed" panose="020B0502040204020203" pitchFamily="34" charset="0"/>
              </a:rPr>
              <a:t>There are three methods that may be used to ventilate a building: natural, mechanical and hybrid (mixed-mode) ventilation. </a:t>
            </a:r>
            <a:br>
              <a:rPr lang="en-GB" dirty="0">
                <a:latin typeface="Bahnschrift SemiBold Condensed" panose="020B0502040204020203" pitchFamily="34" charset="0"/>
              </a:rPr>
            </a:br>
            <a:r>
              <a:rPr lang="en-GB" dirty="0" smtClean="0"/>
              <a:t> </a:t>
            </a:r>
            <a:r>
              <a:rPr lang="en-GB" dirty="0"/>
              <a:t/>
            </a:r>
            <a:br>
              <a:rPr lang="en-GB" dirty="0"/>
            </a:br>
            <a:endParaRPr lang="en-GB" dirty="0"/>
          </a:p>
        </p:txBody>
      </p:sp>
    </p:spTree>
    <p:extLst>
      <p:ext uri="{BB962C8B-B14F-4D97-AF65-F5344CB8AC3E}">
        <p14:creationId xmlns:p14="http://schemas.microsoft.com/office/powerpoint/2010/main" val="11735249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98474"/>
            <a:ext cx="10018713" cy="6759526"/>
          </a:xfrm>
        </p:spPr>
        <p:txBody>
          <a:bodyPr>
            <a:normAutofit/>
          </a:bodyPr>
          <a:lstStyle/>
          <a:p>
            <a:r>
              <a:rPr lang="en-GB" b="1" dirty="0">
                <a:latin typeface="Bahnschrift SemiBold Condensed" panose="020B0502040204020203" pitchFamily="34" charset="0"/>
              </a:rPr>
              <a:t>NATURAL </a:t>
            </a:r>
            <a:r>
              <a:rPr lang="en-GB" b="1" dirty="0" smtClean="0">
                <a:latin typeface="Bahnschrift SemiBold Condensed" panose="020B0502040204020203" pitchFamily="34" charset="0"/>
              </a:rPr>
              <a:t>VENTILATION</a:t>
            </a:r>
            <a:br>
              <a:rPr lang="en-GB" b="1" dirty="0" smtClean="0">
                <a:latin typeface="Bahnschrift SemiBold Condensed" panose="020B0502040204020203" pitchFamily="34" charset="0"/>
              </a:rPr>
            </a:br>
            <a:r>
              <a:rPr lang="en-GB" dirty="0" smtClean="0">
                <a:latin typeface="Bahnschrift SemiBold Condensed" panose="020B0502040204020203" pitchFamily="34" charset="0"/>
              </a:rPr>
              <a:t>Natural </a:t>
            </a:r>
            <a:r>
              <a:rPr lang="en-GB" dirty="0">
                <a:latin typeface="Bahnschrift SemiBold Condensed" panose="020B0502040204020203" pitchFamily="34" charset="0"/>
              </a:rPr>
              <a:t>forces (e.g. winds and thermal buoyancy force due to indoor and outdoor air density differences) drive outdoor air through purpose-built, building envelope openings. Purpose-built openings include windows, doors, solar chimneys, wind towers and trickle ventilators. This natural ventilation of buildings depends on climate, building design and human behaviour.</a:t>
            </a:r>
            <a:br>
              <a:rPr lang="en-GB" dirty="0">
                <a:latin typeface="Bahnschrift SemiBold Condensed" panose="020B0502040204020203" pitchFamily="34" charset="0"/>
              </a:rPr>
            </a:br>
            <a:endParaRPr lang="en-GB" dirty="0">
              <a:latin typeface="Bahnschrift SemiBold Condensed" panose="020B0502040204020203" pitchFamily="34" charset="0"/>
            </a:endParaRPr>
          </a:p>
        </p:txBody>
      </p:sp>
    </p:spTree>
    <p:extLst>
      <p:ext uri="{BB962C8B-B14F-4D97-AF65-F5344CB8AC3E}">
        <p14:creationId xmlns:p14="http://schemas.microsoft.com/office/powerpoint/2010/main" val="348736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26609"/>
            <a:ext cx="10018713" cy="6611816"/>
          </a:xfrm>
        </p:spPr>
        <p:txBody>
          <a:bodyPr>
            <a:noAutofit/>
          </a:bodyPr>
          <a:lstStyle/>
          <a:p>
            <a:r>
              <a:rPr lang="en-GB" sz="3200" b="1" dirty="0" smtClean="0">
                <a:latin typeface="Bahnschrift SemiBold Condensed" panose="020B0502040204020203" pitchFamily="34" charset="0"/>
              </a:rPr>
              <a:t> </a:t>
            </a:r>
            <a:r>
              <a:rPr lang="en-GB" sz="3200" b="1" dirty="0">
                <a:latin typeface="Bahnschrift SemiBold Condensed" panose="020B0502040204020203" pitchFamily="34" charset="0"/>
              </a:rPr>
              <a:t>MECHANICAL </a:t>
            </a:r>
            <a:r>
              <a:rPr lang="en-GB" sz="3200" b="1" dirty="0" smtClean="0">
                <a:latin typeface="Bahnschrift SemiBold Condensed" panose="020B0502040204020203" pitchFamily="34" charset="0"/>
              </a:rPr>
              <a:t>VENTILATION</a:t>
            </a:r>
            <a:r>
              <a:rPr lang="en-GB" sz="3200" dirty="0">
                <a:latin typeface="Bahnschrift SemiBold Condensed" panose="020B0502040204020203" pitchFamily="34" charset="0"/>
              </a:rPr>
              <a:t/>
            </a:r>
            <a:br>
              <a:rPr lang="en-GB" sz="3200" dirty="0">
                <a:latin typeface="Bahnschrift SemiBold Condensed" panose="020B0502040204020203" pitchFamily="34" charset="0"/>
              </a:rPr>
            </a:br>
            <a:r>
              <a:rPr lang="en-GB" sz="3200" dirty="0" smtClean="0">
                <a:latin typeface="Bahnschrift SemiBold Condensed" panose="020B0502040204020203" pitchFamily="34" charset="0"/>
              </a:rPr>
              <a:t> </a:t>
            </a:r>
            <a:r>
              <a:rPr lang="en-GB" sz="3200" dirty="0">
                <a:latin typeface="Bahnschrift SemiBold Condensed" panose="020B0502040204020203" pitchFamily="34" charset="0"/>
              </a:rPr>
              <a:t>Mechanical fans drive mechanical ventilation. Fans can either be installed directly in windows or walls, or installed in air ducts for supplying air into, or exhausting air from, a room. The type of mechanical ventilation used depends on climate. For example, in warm and humid climates, infiltration may need to be minimized or prevented to reduce interstitial condensation (which occurs when warm, moist air from inside a building penetrates a wall, roof or floor and meets a cold surface). In these cases, a positive pressure mechanical ventilation system is often used. Conversely, in cold climates, exfiltration needs to be prevented to reduce interstitial condensation, and negative pressure ventilation is used.</a:t>
            </a:r>
            <a:endParaRPr lang="en-GB" sz="3200" dirty="0">
              <a:latin typeface="Bahnschrift SemiBold Condensed" panose="020B0502040204020203" pitchFamily="34" charset="0"/>
            </a:endParaRPr>
          </a:p>
        </p:txBody>
      </p:sp>
    </p:spTree>
    <p:extLst>
      <p:ext uri="{BB962C8B-B14F-4D97-AF65-F5344CB8AC3E}">
        <p14:creationId xmlns:p14="http://schemas.microsoft.com/office/powerpoint/2010/main" val="2076666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0"/>
            <a:ext cx="10018713" cy="6597748"/>
          </a:xfrm>
        </p:spPr>
        <p:txBody>
          <a:bodyPr>
            <a:normAutofit/>
          </a:bodyPr>
          <a:lstStyle/>
          <a:p>
            <a:r>
              <a:rPr lang="en-GB" b="1" dirty="0">
                <a:latin typeface="Bahnschrift SemiBold Condensed" panose="020B0502040204020203" pitchFamily="34" charset="0"/>
              </a:rPr>
              <a:t>HYBRID/MIXED-MODE </a:t>
            </a:r>
            <a:r>
              <a:rPr lang="en-GB" b="1" dirty="0" smtClean="0">
                <a:latin typeface="Bahnschrift SemiBold Condensed" panose="020B0502040204020203" pitchFamily="34" charset="0"/>
              </a:rPr>
              <a:t>VENTILATION</a:t>
            </a:r>
            <a:br>
              <a:rPr lang="en-GB" b="1" dirty="0" smtClean="0">
                <a:latin typeface="Bahnschrift SemiBold Condensed" panose="020B0502040204020203" pitchFamily="34" charset="0"/>
              </a:rPr>
            </a:br>
            <a:r>
              <a:rPr lang="en-GB" dirty="0" smtClean="0">
                <a:latin typeface="Bahnschrift SemiBold Condensed" panose="020B0502040204020203" pitchFamily="34" charset="0"/>
              </a:rPr>
              <a:t>Hybrid </a:t>
            </a:r>
            <a:r>
              <a:rPr lang="en-GB" dirty="0">
                <a:latin typeface="Bahnschrift SemiBold Condensed" panose="020B0502040204020203" pitchFamily="34" charset="0"/>
              </a:rPr>
              <a:t>(mixed-mode) ventilation relies on natural driving forces to provide the desired (design) flow rate. It uses mechanical ventilation when the natural ventilation flow rate is too low. When natural ventilation alone is not suitable, exhaust fans (with adequate pre-testing and planning) can be installed to increase ventilation rates in rooms housing patients with the infection.</a:t>
            </a:r>
            <a:endParaRPr lang="en-GB" dirty="0">
              <a:latin typeface="Bahnschrift SemiBold Condensed" panose="020B0502040204020203" pitchFamily="34" charset="0"/>
            </a:endParaRPr>
          </a:p>
        </p:txBody>
      </p:sp>
    </p:spTree>
    <p:extLst>
      <p:ext uri="{BB962C8B-B14F-4D97-AF65-F5344CB8AC3E}">
        <p14:creationId xmlns:p14="http://schemas.microsoft.com/office/powerpoint/2010/main" val="3584028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1378634"/>
            <a:ext cx="10018713" cy="4262511"/>
          </a:xfrm>
        </p:spPr>
        <p:txBody>
          <a:bodyPr>
            <a:noAutofit/>
          </a:bodyPr>
          <a:lstStyle/>
          <a:p>
            <a:r>
              <a:rPr lang="en-GB" sz="2800" b="1" dirty="0">
                <a:latin typeface="Bahnschrift SemiBold Condensed" panose="020B0502040204020203" pitchFamily="34" charset="0"/>
              </a:rPr>
              <a:t>DESIGNING AN AUTOMATED SYSTEM </a:t>
            </a:r>
            <a:r>
              <a:rPr lang="en-GB" sz="2800" dirty="0">
                <a:latin typeface="Bahnschrift SemiBold Condensed" panose="020B0502040204020203" pitchFamily="34" charset="0"/>
              </a:rPr>
              <a:t/>
            </a:r>
            <a:br>
              <a:rPr lang="en-GB" sz="2800" dirty="0">
                <a:latin typeface="Bahnschrift SemiBold Condensed" panose="020B0502040204020203" pitchFamily="34" charset="0"/>
              </a:rPr>
            </a:br>
            <a:r>
              <a:rPr lang="en-GB" sz="2800" dirty="0">
                <a:latin typeface="Bahnschrift SemiBold Condensed" panose="020B0502040204020203" pitchFamily="34" charset="0"/>
              </a:rPr>
              <a:t>To be able to achieve an automated system that can be able to switch between allowing pure natural ventilation and the hybrid ventilation (i.e. it will be able to control the appliances concerned with the mechanical ventilation and control over the opening of vents for the natural ventilation), the need for sensors cannot be neglected. </a:t>
            </a:r>
            <a:br>
              <a:rPr lang="en-GB" sz="2800" dirty="0">
                <a:latin typeface="Bahnschrift SemiBold Condensed" panose="020B0502040204020203" pitchFamily="34" charset="0"/>
              </a:rPr>
            </a:br>
            <a:r>
              <a:rPr lang="en-GB" sz="2800" dirty="0">
                <a:latin typeface="Bahnschrift SemiBold Condensed" panose="020B0502040204020203" pitchFamily="34" charset="0"/>
              </a:rPr>
              <a:t>Some sensors that would be used may include;</a:t>
            </a:r>
            <a:br>
              <a:rPr lang="en-GB" sz="2800" dirty="0">
                <a:latin typeface="Bahnschrift SemiBold Condensed" panose="020B0502040204020203" pitchFamily="34" charset="0"/>
              </a:rPr>
            </a:br>
            <a:r>
              <a:rPr lang="en-GB" sz="2800" dirty="0" smtClean="0">
                <a:latin typeface="Bahnschrift SemiBold Condensed" panose="020B0502040204020203" pitchFamily="34" charset="0"/>
              </a:rPr>
              <a:t>1. Pressure </a:t>
            </a:r>
            <a:r>
              <a:rPr lang="en-GB" sz="2800" dirty="0">
                <a:latin typeface="Bahnschrift SemiBold Condensed" panose="020B0502040204020203" pitchFamily="34" charset="0"/>
              </a:rPr>
              <a:t>sensors: These monitor rooms and filter for drops in pressure. Monitoring the pressure will be useful for optimizing air flow.</a:t>
            </a:r>
            <a:br>
              <a:rPr lang="en-GB" sz="2800" dirty="0">
                <a:latin typeface="Bahnschrift SemiBold Condensed" panose="020B0502040204020203" pitchFamily="34" charset="0"/>
              </a:rPr>
            </a:br>
            <a:r>
              <a:rPr lang="en-GB" sz="2800" dirty="0" smtClean="0">
                <a:latin typeface="Bahnschrift SemiBold Condensed" panose="020B0502040204020203" pitchFamily="34" charset="0"/>
              </a:rPr>
              <a:t>2. Occupancy </a:t>
            </a:r>
            <a:r>
              <a:rPr lang="en-GB" sz="2800" dirty="0">
                <a:latin typeface="Bahnschrift SemiBold Condensed" panose="020B0502040204020203" pitchFamily="34" charset="0"/>
              </a:rPr>
              <a:t>sensors: These identify the presence of a person in a room. Occupancy sensors can help the patients and health workers save energy.  </a:t>
            </a:r>
            <a:br>
              <a:rPr lang="en-GB" sz="2800" dirty="0">
                <a:latin typeface="Bahnschrift SemiBold Condensed" panose="020B0502040204020203" pitchFamily="34" charset="0"/>
              </a:rPr>
            </a:br>
            <a:r>
              <a:rPr lang="en-GB" sz="2800" dirty="0" smtClean="0">
                <a:latin typeface="Bahnschrift SemiBold Condensed" panose="020B0502040204020203" pitchFamily="34" charset="0"/>
              </a:rPr>
              <a:t>3. Sensors </a:t>
            </a:r>
            <a:r>
              <a:rPr lang="en-GB" sz="2800" dirty="0">
                <a:latin typeface="Bahnschrift SemiBold Condensed" panose="020B0502040204020203" pitchFamily="34" charset="0"/>
              </a:rPr>
              <a:t>detecting Indoor Air quality(IAQ): The basic IAQ sensor is a carbon sensor, which detects carbon levels in air. Carbon levels are an indicator of air circulation, and poor air circulation increases the chances that other contaminants could be present. </a:t>
            </a:r>
            <a:br>
              <a:rPr lang="en-GB" sz="2800" dirty="0">
                <a:latin typeface="Bahnschrift SemiBold Condensed" panose="020B0502040204020203" pitchFamily="34" charset="0"/>
              </a:rPr>
            </a:br>
            <a:endParaRPr lang="en-GB" sz="2800" dirty="0">
              <a:latin typeface="Bahnschrift SemiBold Condensed" panose="020B0502040204020203" pitchFamily="34" charset="0"/>
            </a:endParaRPr>
          </a:p>
        </p:txBody>
      </p:sp>
    </p:spTree>
    <p:extLst>
      <p:ext uri="{BB962C8B-B14F-4D97-AF65-F5344CB8AC3E}">
        <p14:creationId xmlns:p14="http://schemas.microsoft.com/office/powerpoint/2010/main" val="13340459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65</TotalTime>
  <Words>137</Words>
  <Application>Microsoft Office PowerPoint</Application>
  <PresentationFormat>Widescreen</PresentationFormat>
  <Paragraphs>12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Bahnschrift SemiBold Condensed</vt:lpstr>
      <vt:lpstr>Calibri</vt:lpstr>
      <vt:lpstr>Corbel</vt:lpstr>
      <vt:lpstr>Parallax</vt:lpstr>
      <vt:lpstr>PowerPoint Presentation</vt:lpstr>
      <vt:lpstr>ABSTRACT  The study focused on design of innovative and automated respiratory buildings for patients and health workers against coronavirus disease outbreak. In the present situation of the world highly affected by the Coronavirus (COVID-19) pandemic, all professions are putting all hands on deck to bring an end to this pandemic. This study highlights the need for proper ventilation in controlling this Coronavirus (COVID-19) infection in health-care settings and proposes innovative designs that will aid in achieving it.       </vt:lpstr>
      <vt:lpstr>The purpose of this study is threefold: 1. to promote proper ventilation design for the Corona virus(COVID-19) control in health-care settings. 2. to describe the basic principles of how to design, construct, operate and maintain an effective ventilation system for the Corona virus(COVID-19) infection control.  3. to propose a concept for an automated ventilation system. </vt:lpstr>
      <vt:lpstr>BRIEFING ON CORONA VIRUS(COVID-19) Corona virus disease(COVID-19) is an infectious disease caused by a newly discovered corona virus, Severe Acute Respiratory Syndrome Coronavirus2 (SARS-Cov-2). The disease was first identified in December 2019 in Wuhan, the capital of China`s Hubei province, and has spread globally, resulting in the on-going 2019-20 corona virus pandemic. Common symptoms include fever, cough, and shortness of breath. Other symptoms may include fatigue, muscle pain, diarrhoea, sore throat, loss of smell, and abdominal pain.   Most people infected with the COVID-19 virus will experience mild to moderate respiratory illness and recover without requiring special treatment. Older people, and those with underlying medical problems like cardiovascular disease, diabetes, chronic respiratory disease, and cancer are more likely to develop serious illness.  The COVID-19 virus spreads primarily through droplets of saliva or discharge from the nose when an infected person talking, coughs or sneezes. These droplets are produced when breathing out, they usually fall to the ground or unto surfaces rather than being infectious over long distances. People may also become infected by touching a contaminated surface and their eyes, nose, or mouth. The virus can survive up to 72 hours.  </vt:lpstr>
      <vt:lpstr>CONCEPTS AND TYPES OF VENTILATION Ventilation moves outdoor air into a building or a room, and distributes the air within the building or room. The general purpose of ventilation in buildings is to provide healthy air for breathing by both diluting the pollutants originating in the building and removing the pollutants from it.  There are three methods that may be used to ventilate a building: natural, mechanical and hybrid (mixed-mode) ventilation.    </vt:lpstr>
      <vt:lpstr>NATURAL VENTILATION Natural forces (e.g. winds and thermal buoyancy force due to indoor and outdoor air density differences) drive outdoor air through purpose-built, building envelope openings. Purpose-built openings include windows, doors, solar chimneys, wind towers and trickle ventilators. This natural ventilation of buildings depends on climate, building design and human behaviour. </vt:lpstr>
      <vt:lpstr> MECHANICAL VENTILATION  Mechanical fans drive mechanical ventilation. Fans can either be installed directly in windows or walls, or installed in air ducts for supplying air into, or exhausting air from, a room. The type of mechanical ventilation used depends on climate. For example, in warm and humid climates, infiltration may need to be minimized or prevented to reduce interstitial condensation (which occurs when warm, moist air from inside a building penetrates a wall, roof or floor and meets a cold surface). In these cases, a positive pressure mechanical ventilation system is often used. Conversely, in cold climates, exfiltration needs to be prevented to reduce interstitial condensation, and negative pressure ventilation is used.</vt:lpstr>
      <vt:lpstr>HYBRID/MIXED-MODE VENTILATION Hybrid (mixed-mode) ventilation relies on natural driving forces to provide the desired (design) flow rate. It uses mechanical ventilation when the natural ventilation flow rate is too low. When natural ventilation alone is not suitable, exhaust fans (with adequate pre-testing and planning) can be installed to increase ventilation rates in rooms housing patients with the infection.</vt:lpstr>
      <vt:lpstr>DESIGNING AN AUTOMATED SYSTEM  To be able to achieve an automated system that can be able to switch between allowing pure natural ventilation and the hybrid ventilation (i.e. it will be able to control the appliances concerned with the mechanical ventilation and control over the opening of vents for the natural ventilation), the need for sensors cannot be neglected.  Some sensors that would be used may include; 1. Pressure sensors: These monitor rooms and filter for drops in pressure. Monitoring the pressure will be useful for optimizing air flow. 2. Occupancy sensors: These identify the presence of a person in a room. Occupancy sensors can help the patients and health workers save energy.   3. Sensors detecting Indoor Air quality(IAQ): The basic IAQ sensor is a carbon sensor, which detects carbon levels in air. Carbon levels are an indicator of air circulation, and poor air circulation increases the chances that other contaminants could be present.  </vt:lpstr>
      <vt:lpstr>Other devices needed may include; a. Programmable thermostat: There would also be need for a programmable thermostat which is designed to adjust the temperature according to series of programmed settings that effect at the different times of the day. As this would help to maintain the overall room temperature to make it conducive for both the patients and health workers.     b. Automatic sliding window openers: this would also be programmed to take inputs from the various sensors and give its outputs as the way it opens the window the suit the desired condition and help prevent the spread of the Corona Virus infection in the respiratory building. c. Automated ceiling fans: this as well would be programmed to take its input from the sensors to determine whether to operate or not and speed at which to operate during its operation. </vt:lpstr>
      <vt:lpstr>To reduce much wiring of these various sensors to each appliance, considering a module in each room will be a better option. The sensors used would be connected to the module and the module could be connected in a wired or wireless network to the appliances, relaying the data from the sensors to the appliances to carryout appliances. This module which would be present in each room would be connected to a central module acting like a CPU (Central Processing Unit) to maintain the general condition of the respiratory building.  </vt:lpstr>
      <vt:lpstr>CONCLUSION This study focused on designing an automated respiratory building for patients and health workers against coronavirus disease outbreak has been able to show how automated ventilation can be achieved with the use of sensors and other automated appliances connected with modules. This would be able to prevent the further spread of the Corona virus as the patients undergoing healing processes will not be re-infected and the health workers can be more focused on the medical recommendations in fighting the virus and will stand very little chance of being infected.  This automated respiratory building will help a lot since the infection considered which is the corona virus spreads through droplets of saliva or discharge from the nose, with the use of this automated system further spread of the virus caused as a result of an uninfected person being infected because he or she touched or came in contact with a material where the virus was present would be minimised. Things like the window frames and fan regulators are very accessible by both the patients and the health workers, so we can see that having their operations automated will go along in protecting the health-care workers against the corona virus and combating the corona virus disease outbreak.    </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23470</dc:creator>
  <cp:lastModifiedBy>23470</cp:lastModifiedBy>
  <cp:revision>7</cp:revision>
  <dcterms:created xsi:type="dcterms:W3CDTF">2020-04-21T12:03:09Z</dcterms:created>
  <dcterms:modified xsi:type="dcterms:W3CDTF">2020-04-21T13:08:52Z</dcterms:modified>
</cp:coreProperties>
</file>