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4" r:id="rId8"/>
    <p:sldId id="261" r:id="rId9"/>
    <p:sldId id="272" r:id="rId10"/>
    <p:sldId id="262" r:id="rId11"/>
    <p:sldId id="265" r:id="rId12"/>
    <p:sldId id="266" r:id="rId13"/>
    <p:sldId id="267" r:id="rId14"/>
    <p:sldId id="268" r:id="rId15"/>
    <p:sldId id="269" r:id="rId16"/>
    <p:sldId id="270" r:id="rId17"/>
    <p:sldId id="271"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43F4A7-8BAE-4C08-B5F7-2CB984F4373D}" type="datetimeFigureOut">
              <a:rPr lang="en-US" smtClean="0"/>
              <a:t>1/8/2007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C297F3-1174-4055-882A-FD9E5819142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43F4A7-8BAE-4C08-B5F7-2CB984F4373D}" type="datetimeFigureOut">
              <a:rPr lang="en-US" smtClean="0"/>
              <a:t>1/8/2007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C297F3-1174-4055-882A-FD9E5819142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43F4A7-8BAE-4C08-B5F7-2CB984F4373D}" type="datetimeFigureOut">
              <a:rPr lang="en-US" smtClean="0"/>
              <a:t>1/8/2007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C297F3-1174-4055-882A-FD9E5819142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43F4A7-8BAE-4C08-B5F7-2CB984F4373D}" type="datetimeFigureOut">
              <a:rPr lang="en-US" smtClean="0"/>
              <a:t>1/8/2007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C297F3-1174-4055-882A-FD9E5819142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43F4A7-8BAE-4C08-B5F7-2CB984F4373D}" type="datetimeFigureOut">
              <a:rPr lang="en-US" smtClean="0"/>
              <a:t>1/8/2007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C297F3-1174-4055-882A-FD9E5819142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43F4A7-8BAE-4C08-B5F7-2CB984F4373D}" type="datetimeFigureOut">
              <a:rPr lang="en-US" smtClean="0"/>
              <a:t>1/8/2007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C297F3-1174-4055-882A-FD9E5819142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43F4A7-8BAE-4C08-B5F7-2CB984F4373D}" type="datetimeFigureOut">
              <a:rPr lang="en-US" smtClean="0"/>
              <a:t>1/8/2007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C297F3-1174-4055-882A-FD9E5819142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43F4A7-8BAE-4C08-B5F7-2CB984F4373D}" type="datetimeFigureOut">
              <a:rPr lang="en-US" smtClean="0"/>
              <a:t>1/8/2007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C297F3-1174-4055-882A-FD9E5819142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43F4A7-8BAE-4C08-B5F7-2CB984F4373D}" type="datetimeFigureOut">
              <a:rPr lang="en-US" smtClean="0"/>
              <a:t>1/8/2007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C297F3-1174-4055-882A-FD9E5819142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43F4A7-8BAE-4C08-B5F7-2CB984F4373D}" type="datetimeFigureOut">
              <a:rPr lang="en-US" smtClean="0"/>
              <a:t>1/8/2007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C297F3-1174-4055-882A-FD9E5819142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43F4A7-8BAE-4C08-B5F7-2CB984F4373D}" type="datetimeFigureOut">
              <a:rPr lang="en-US" smtClean="0"/>
              <a:t>1/8/2007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C297F3-1174-4055-882A-FD9E5819142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43F4A7-8BAE-4C08-B5F7-2CB984F4373D}" type="datetimeFigureOut">
              <a:rPr lang="en-US" smtClean="0"/>
              <a:t>1/8/2007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C297F3-1174-4055-882A-FD9E5819142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GROUP 6</a:t>
            </a:r>
            <a:endParaRPr lang="en-US" dirty="0"/>
          </a:p>
        </p:txBody>
      </p:sp>
      <p:sp>
        <p:nvSpPr>
          <p:cNvPr id="3" name="Subtitle 2"/>
          <p:cNvSpPr>
            <a:spLocks noGrp="1"/>
          </p:cNvSpPr>
          <p:nvPr>
            <p:ph type="subTitle" idx="1"/>
          </p:nvPr>
        </p:nvSpPr>
        <p:spPr/>
        <p:txBody>
          <a:bodyPr>
            <a:normAutofit/>
          </a:bodyPr>
          <a:lstStyle/>
          <a:p>
            <a:r>
              <a:rPr lang="en-US" sz="2800" b="1" dirty="0" smtClean="0">
                <a:solidFill>
                  <a:schemeClr val="tx1"/>
                </a:solidFill>
                <a:latin typeface="Times New Roman" pitchFamily="18" charset="0"/>
                <a:cs typeface="Times New Roman" pitchFamily="18" charset="0"/>
              </a:rPr>
              <a:t>POLYDACTYL AND SYNDACTYL</a:t>
            </a:r>
            <a:endParaRPr lang="en-US" sz="2800" b="1" dirty="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effectLst>
                  <a:outerShdw blurRad="38100" dist="38100" dir="2700000" algn="tl">
                    <a:srgbClr val="000000">
                      <a:alpha val="43137"/>
                    </a:srgbClr>
                  </a:outerShdw>
                </a:effectLst>
                <a:cs typeface="Times New Roman" pitchFamily="18" charset="0"/>
              </a:rPr>
              <a:t>CAUSES AND SYMPTOMS</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latin typeface="+mn-lt"/>
                <a:cs typeface="Times New Roman" pitchFamily="18" charset="0"/>
              </a:rPr>
              <a:t>Polydactyl and </a:t>
            </a:r>
            <a:r>
              <a:rPr lang="en-US" dirty="0" err="1" smtClean="0">
                <a:latin typeface="+mn-lt"/>
                <a:cs typeface="Times New Roman" pitchFamily="18" charset="0"/>
              </a:rPr>
              <a:t>syndactyl</a:t>
            </a:r>
            <a:r>
              <a:rPr lang="en-US" dirty="0" smtClean="0">
                <a:latin typeface="+mn-lt"/>
                <a:cs typeface="Times New Roman" pitchFamily="18" charset="0"/>
              </a:rPr>
              <a:t> are conditions that occur in the developing fetus. Most often these conditions are caused by genetic factors. Both polydactyl and </a:t>
            </a:r>
            <a:r>
              <a:rPr lang="en-US" dirty="0" err="1" smtClean="0">
                <a:latin typeface="+mn-lt"/>
                <a:cs typeface="Times New Roman" pitchFamily="18" charset="0"/>
              </a:rPr>
              <a:t>syndactyl</a:t>
            </a:r>
            <a:r>
              <a:rPr lang="en-US" dirty="0" smtClean="0">
                <a:latin typeface="+mn-lt"/>
                <a:cs typeface="Times New Roman" pitchFamily="18" charset="0"/>
              </a:rPr>
              <a:t> can be caused by the presence of an </a:t>
            </a:r>
            <a:r>
              <a:rPr lang="en-US" dirty="0" err="1" smtClean="0">
                <a:latin typeface="+mn-lt"/>
                <a:cs typeface="Times New Roman" pitchFamily="18" charset="0"/>
              </a:rPr>
              <a:t>autosomal</a:t>
            </a:r>
            <a:r>
              <a:rPr lang="en-US" dirty="0" smtClean="0">
                <a:latin typeface="+mn-lt"/>
                <a:cs typeface="Times New Roman" pitchFamily="18" charset="0"/>
              </a:rPr>
              <a:t> dominant trait. An </a:t>
            </a:r>
            <a:r>
              <a:rPr lang="en-US" dirty="0" err="1" smtClean="0">
                <a:latin typeface="+mn-lt"/>
                <a:cs typeface="Times New Roman" pitchFamily="18" charset="0"/>
              </a:rPr>
              <a:t>autosomal</a:t>
            </a:r>
            <a:r>
              <a:rPr lang="en-US" dirty="0" smtClean="0">
                <a:latin typeface="+mn-lt"/>
                <a:cs typeface="Times New Roman" pitchFamily="18" charset="0"/>
              </a:rPr>
              <a:t> dominant trait is a gene that is not related to the chromosome that determines gender; therefore, it affects boys and girls equally. Because the gene is dominant, when one parent has the gene, each of his or her children has a 50 percent chance of having polydactyl or </a:t>
            </a:r>
            <a:r>
              <a:rPr lang="en-US" dirty="0" err="1" smtClean="0">
                <a:latin typeface="+mn-lt"/>
                <a:cs typeface="Times New Roman" pitchFamily="18" charset="0"/>
              </a:rPr>
              <a:t>syndactyl</a:t>
            </a:r>
            <a:r>
              <a:rPr lang="en-US" dirty="0" smtClean="0">
                <a:latin typeface="+mn-lt"/>
                <a:cs typeface="Times New Roman" pitchFamily="18" charset="0"/>
              </a:rPr>
              <a: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b="0" dirty="0" smtClean="0">
                <a:effectLst/>
              </a:rPr>
              <a:t>The primary symptom of polydactyl is the presence of extra digits on the hands or feet. Polydactyl rarely causes any difficulties for the child. The extra fingers and/or toes are usually removed for cosmetic reasons. In children with </a:t>
            </a:r>
            <a:r>
              <a:rPr lang="en-US" b="0" dirty="0" err="1" smtClean="0">
                <a:effectLst/>
              </a:rPr>
              <a:t>syndactyl</a:t>
            </a:r>
            <a:r>
              <a:rPr lang="en-US" b="0" dirty="0" smtClean="0">
                <a:effectLst/>
              </a:rPr>
              <a:t> of the hand, finger function may be impaired and, in cases where fingers of different lengths are connected by tissue, finger growth may be limited unless surgery to separate the fingers is performed</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0" dirty="0" smtClean="0">
                <a:effectLst/>
                <a:latin typeface="+mn-lt"/>
                <a:cs typeface="Times New Roman" pitchFamily="18" charset="0"/>
              </a:rPr>
              <a:t>During normal embryonic development (while the baby is still in the womb), the hand initially forms in the shape of a paddle; then — at about the sixth or seventh week of gestation — splits into separate fingers.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cs typeface="Times New Roman" pitchFamily="18" charset="0"/>
              </a:rPr>
              <a:t>SIGNS AND SYMPTOMS </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b="0" dirty="0" smtClean="0">
                <a:effectLst/>
                <a:latin typeface="+mn-lt"/>
                <a:cs typeface="Times New Roman" pitchFamily="18" charset="0"/>
              </a:rPr>
              <a:t>The way </a:t>
            </a:r>
            <a:r>
              <a:rPr lang="en-US" b="0" dirty="0" err="1" smtClean="0">
                <a:effectLst/>
                <a:latin typeface="+mn-lt"/>
                <a:cs typeface="Times New Roman" pitchFamily="18" charset="0"/>
              </a:rPr>
              <a:t>polydactyly</a:t>
            </a:r>
            <a:r>
              <a:rPr lang="en-US" b="0" dirty="0" smtClean="0">
                <a:effectLst/>
                <a:latin typeface="+mn-lt"/>
                <a:cs typeface="Times New Roman" pitchFamily="18" charset="0"/>
              </a:rPr>
              <a:t> presents can vary. </a:t>
            </a:r>
            <a:br>
              <a:rPr lang="en-US" b="0" dirty="0" smtClean="0">
                <a:effectLst/>
                <a:latin typeface="+mn-lt"/>
                <a:cs typeface="Times New Roman" pitchFamily="18" charset="0"/>
              </a:rPr>
            </a:br>
            <a:r>
              <a:rPr lang="en-US" b="0" dirty="0" smtClean="0">
                <a:effectLst/>
                <a:latin typeface="+mn-lt"/>
                <a:cs typeface="Times New Roman" pitchFamily="18" charset="0"/>
              </a:rPr>
              <a:t>- It may appear as a small, raised lump of soft tissue, containing no bones (called a nubbin) partially formed finger or toe containing some bones but no joints.</a:t>
            </a:r>
            <a:br>
              <a:rPr lang="en-US" b="0" dirty="0" smtClean="0">
                <a:effectLst/>
                <a:latin typeface="+mn-lt"/>
                <a:cs typeface="Times New Roman" pitchFamily="18" charset="0"/>
              </a:rPr>
            </a:br>
            <a:r>
              <a:rPr lang="en-US" b="0" dirty="0" smtClean="0">
                <a:effectLst/>
                <a:latin typeface="+mn-lt"/>
                <a:cs typeface="Times New Roman" pitchFamily="18" charset="0"/>
              </a:rPr>
              <a:t>-The extra fingers are usually smaller and abnormally developed than normal and can be made up </a:t>
            </a:r>
            <a:r>
              <a:rPr lang="en-US" b="0" dirty="0" err="1" smtClean="0">
                <a:effectLst/>
                <a:latin typeface="+mn-lt"/>
                <a:cs typeface="Times New Roman" pitchFamily="18" charset="0"/>
              </a:rPr>
              <a:t>of:skin</a:t>
            </a:r>
            <a:r>
              <a:rPr lang="en-US" b="0" dirty="0" smtClean="0">
                <a:effectLst/>
                <a:latin typeface="+mn-lt"/>
                <a:cs typeface="Times New Roman" pitchFamily="18" charset="0"/>
              </a:rPr>
              <a:t> and soft tissue—the simplest to remove</a:t>
            </a:r>
            <a:br>
              <a:rPr lang="en-US" b="0" dirty="0" smtClean="0">
                <a:effectLst/>
                <a:latin typeface="+mn-lt"/>
                <a:cs typeface="Times New Roman" pitchFamily="18" charset="0"/>
              </a:rPr>
            </a:br>
            <a:r>
              <a:rPr lang="en-US" b="0" dirty="0" smtClean="0">
                <a:effectLst/>
                <a:latin typeface="+mn-lt"/>
                <a:cs typeface="Times New Roman" pitchFamily="18" charset="0"/>
              </a:rPr>
              <a:t>-Skin, soft tissue and bone but no joint</a:t>
            </a:r>
            <a:br>
              <a:rPr lang="en-US" b="0" dirty="0" smtClean="0">
                <a:effectLst/>
                <a:latin typeface="+mn-lt"/>
                <a:cs typeface="Times New Roman" pitchFamily="18" charset="0"/>
              </a:rPr>
            </a:br>
            <a:r>
              <a:rPr lang="en-US" b="0" dirty="0" smtClean="0">
                <a:effectLst/>
                <a:latin typeface="+mn-lt"/>
                <a:cs typeface="Times New Roman" pitchFamily="18" charset="0"/>
              </a:rPr>
              <a:t>-Skin, soft tissue and bone with joint (closer to a fully-formed finger—most challenging to remove/remodel)</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SIGNS AND SYMPTOMS CONTD</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sz="4500" b="0" dirty="0" smtClean="0">
                <a:effectLst/>
                <a:latin typeface="Times New Roman" pitchFamily="18" charset="0"/>
                <a:cs typeface="Times New Roman" pitchFamily="18" charset="0"/>
              </a:rPr>
              <a:t>Each person with syndactyly tends to experience different symptoms, as webbed toes may be:</a:t>
            </a:r>
            <a:br>
              <a:rPr lang="en-US" sz="4500" b="0" dirty="0" smtClean="0">
                <a:effectLst/>
                <a:latin typeface="Times New Roman" pitchFamily="18" charset="0"/>
                <a:cs typeface="Times New Roman" pitchFamily="18" charset="0"/>
              </a:rPr>
            </a:br>
            <a:r>
              <a:rPr lang="en-US" sz="4500" b="0" dirty="0" smtClean="0">
                <a:effectLst/>
                <a:latin typeface="Times New Roman" pitchFamily="18" charset="0"/>
                <a:cs typeface="Times New Roman" pitchFamily="18" charset="0"/>
              </a:rPr>
              <a:t>-Unilateral or bilateral: Impacting only one side of the body or both.</a:t>
            </a:r>
            <a:br>
              <a:rPr lang="en-US" sz="4500" b="0" dirty="0" smtClean="0">
                <a:effectLst/>
                <a:latin typeface="Times New Roman" pitchFamily="18" charset="0"/>
                <a:cs typeface="Times New Roman" pitchFamily="18" charset="0"/>
              </a:rPr>
            </a:br>
            <a:r>
              <a:rPr lang="en-US" sz="4500" b="0" dirty="0" smtClean="0">
                <a:effectLst/>
                <a:latin typeface="Times New Roman" pitchFamily="18" charset="0"/>
                <a:cs typeface="Times New Roman" pitchFamily="18" charset="0"/>
              </a:rPr>
              <a:t>-Severe, moderate, or mild: With digits almost entirely fused, with digits partially fused, or with only minor webbing between digits.</a:t>
            </a:r>
            <a:br>
              <a:rPr lang="en-US" sz="4500" b="0" dirty="0" smtClean="0">
                <a:effectLst/>
                <a:latin typeface="Times New Roman" pitchFamily="18" charset="0"/>
                <a:cs typeface="Times New Roman" pitchFamily="18" charset="0"/>
              </a:rPr>
            </a:br>
            <a:r>
              <a:rPr lang="en-US" sz="4500" b="0" dirty="0" smtClean="0">
                <a:effectLst/>
                <a:latin typeface="Times New Roman" pitchFamily="18" charset="0"/>
                <a:cs typeface="Times New Roman" pitchFamily="18" charset="0"/>
              </a:rPr>
              <a:t>- Symmetric or asymmetric: Appearing alike and in the same region on both sides of the body, or appearing dissimilar or in different places on each side of the body.</a:t>
            </a:r>
            <a:br>
              <a:rPr lang="en-US" sz="4500" b="0" dirty="0" smtClean="0">
                <a:effectLst/>
                <a:latin typeface="Times New Roman" pitchFamily="18" charset="0"/>
                <a:cs typeface="Times New Roman" pitchFamily="18" charset="0"/>
              </a:rPr>
            </a:br>
            <a:r>
              <a:rPr lang="en-US" sz="4500" b="0" dirty="0" smtClean="0">
                <a:effectLst/>
                <a:latin typeface="Times New Roman" pitchFamily="18" charset="0"/>
                <a:cs typeface="Times New Roman" pitchFamily="18" charset="0"/>
              </a:rPr>
              <a:t>- Simple or complex: Involving only two digits or a few bones, or including multiple digits or bones.</a:t>
            </a:r>
            <a:br>
              <a:rPr lang="en-US" sz="4500" b="0" dirty="0" smtClean="0">
                <a:effectLst/>
                <a:latin typeface="Times New Roman" pitchFamily="18" charset="0"/>
                <a:cs typeface="Times New Roman" pitchFamily="18" charset="0"/>
              </a:rPr>
            </a:br>
            <a:r>
              <a:rPr lang="en-US" sz="4500" b="0" dirty="0" smtClean="0">
                <a:effectLst/>
                <a:latin typeface="Times New Roman" pitchFamily="18" charset="0"/>
                <a:cs typeface="Times New Roman" pitchFamily="18" charset="0"/>
              </a:rPr>
              <a:t>- Painful or asymptomatic</a:t>
            </a:r>
            <a:r>
              <a:rPr lang="en-US" b="0" dirty="0" smtClean="0">
                <a:effectLst/>
                <a:latin typeface="+mn-lt"/>
                <a:cs typeface="Times New Roman" pitchFamily="18" charset="0"/>
              </a:rPr>
              <a: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0" dirty="0" smtClean="0">
                <a:effectLst/>
                <a:latin typeface="+mn-lt"/>
                <a:cs typeface="Times New Roman" pitchFamily="18" charset="0"/>
              </a:rPr>
              <a:t>Minor cases may not interfere much with toe or foot movement and function. However, if the toes are severely webbed or fused, the condition can be disabling.</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dirty="0">
                <a:cs typeface="Times New Roman" pitchFamily="18" charset="0"/>
              </a:rPr>
              <a:t>DIAGNOSIS OF POLYDACTYL</a:t>
            </a:r>
            <a:endParaRPr lang="en-US" dirty="0"/>
          </a:p>
        </p:txBody>
      </p:sp>
      <p:sp>
        <p:nvSpPr>
          <p:cNvPr id="3" name="Content Placeholder 2"/>
          <p:cNvSpPr>
            <a:spLocks noGrp="1"/>
          </p:cNvSpPr>
          <p:nvPr>
            <p:ph idx="1"/>
          </p:nvPr>
        </p:nvSpPr>
        <p:spPr/>
        <p:txBody>
          <a:bodyPr/>
          <a:lstStyle/>
          <a:p>
            <a:pPr>
              <a:buNone/>
            </a:pPr>
            <a:r>
              <a:rPr lang="en-US" b="0" dirty="0" smtClean="0">
                <a:effectLst/>
                <a:latin typeface="+mn-lt"/>
                <a:cs typeface="Times New Roman" pitchFamily="18" charset="0"/>
              </a:rPr>
              <a:t>Polydactyl can be seen by ultrasound prenatally and by eye (i.e. physical examination) at birth. Your doctor will use x-rays to assess the underlying structure of your baby’s finger and determine a course of treatment.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81000" y="1447800"/>
            <a:ext cx="8229600" cy="4525963"/>
          </a:xfrm>
        </p:spPr>
        <p:txBody>
          <a:bodyPr/>
          <a:lstStyle/>
          <a:p>
            <a:pPr>
              <a:buNone/>
            </a:pPr>
            <a:r>
              <a:rPr lang="en-US" b="0" dirty="0" smtClean="0">
                <a:effectLst/>
                <a:latin typeface="Times New Roman" pitchFamily="18" charset="0"/>
                <a:cs typeface="Times New Roman" pitchFamily="18" charset="0"/>
              </a:rPr>
              <a:t>Syndactyly may be seen by ultrasound prenatally and is apparent at birth. Your doctor will use x-rays to assess the underlying structure of your baby’s fingers and determine a course of treatment. If the syndactyly is associated with a genetic syndrome, doctors will evaluate the baby’s entire upper extremity, chest feet and head/face to detect other abnormalities</a:t>
            </a:r>
            <a:r>
              <a:rPr lang="en-US" b="0" dirty="0" smtClean="0">
                <a:effectLst/>
                <a:latin typeface="+mn-lt"/>
                <a:cs typeface="Times New Roman" pitchFamily="18" charset="0"/>
              </a:rPr>
              <a: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dirty="0">
                <a:cs typeface="Times New Roman" pitchFamily="18" charset="0"/>
              </a:rPr>
              <a:t>TREATMENT OF POLYDACTYL</a:t>
            </a:r>
            <a:endParaRPr lang="en-US" dirty="0"/>
          </a:p>
        </p:txBody>
      </p:sp>
      <p:sp>
        <p:nvSpPr>
          <p:cNvPr id="3" name="Content Placeholder 2"/>
          <p:cNvSpPr>
            <a:spLocks noGrp="1"/>
          </p:cNvSpPr>
          <p:nvPr>
            <p:ph idx="1"/>
          </p:nvPr>
        </p:nvSpPr>
        <p:spPr>
          <a:xfrm>
            <a:off x="381000" y="1524000"/>
            <a:ext cx="8229600" cy="4525963"/>
          </a:xfrm>
        </p:spPr>
        <p:txBody>
          <a:bodyPr>
            <a:normAutofit/>
          </a:bodyPr>
          <a:lstStyle/>
          <a:p>
            <a:pPr>
              <a:buNone/>
            </a:pPr>
            <a:r>
              <a:rPr lang="en-US" b="0" dirty="0" smtClean="0">
                <a:effectLst/>
                <a:latin typeface="Times New Roman" pitchFamily="18" charset="0"/>
                <a:cs typeface="Times New Roman" pitchFamily="18" charset="0"/>
              </a:rPr>
              <a:t>Treatment for polydactyl depends on how and where the extra digit is connected to the hand or foot. In most cases, the extra digit is removed in the child’s first two years. This gives the child typical use of their hand and allows their feet to fit into shoes.</a:t>
            </a:r>
            <a:br>
              <a:rPr lang="en-US" b="0" dirty="0" smtClean="0">
                <a:effectLst/>
                <a:latin typeface="Times New Roman" pitchFamily="18" charset="0"/>
                <a:cs typeface="Times New Roman" pitchFamily="18" charset="0"/>
              </a:rPr>
            </a:br>
            <a:r>
              <a:rPr lang="en-US" b="0" dirty="0" smtClean="0">
                <a:effectLst/>
                <a:latin typeface="Times New Roman" pitchFamily="18" charset="0"/>
                <a:cs typeface="Times New Roman" pitchFamily="18" charset="0"/>
              </a:rPr>
              <a:t>Sometimes adults will have the surgery to improve the appearance or function of their hand or foot.</a:t>
            </a:r>
            <a:endParaRPr lang="en-US"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buNone/>
            </a:pPr>
            <a:r>
              <a:rPr lang="en-US" sz="3500" b="0" dirty="0" smtClean="0">
                <a:effectLst/>
                <a:latin typeface="Times New Roman" pitchFamily="18" charset="0"/>
                <a:cs typeface="Times New Roman" pitchFamily="18" charset="0"/>
              </a:rPr>
              <a:t>Surgery is usually outpatient, with local or topical anesthesia. Different surgical techniques are a subject of ongoing research.</a:t>
            </a:r>
            <a:br>
              <a:rPr lang="en-US" sz="3500" b="0" dirty="0" smtClean="0">
                <a:effectLst/>
                <a:latin typeface="Times New Roman" pitchFamily="18" charset="0"/>
                <a:cs typeface="Times New Roman" pitchFamily="18" charset="0"/>
              </a:rPr>
            </a:br>
            <a:r>
              <a:rPr lang="en-US" sz="3500" b="0" dirty="0" smtClean="0">
                <a:effectLst/>
                <a:latin typeface="Times New Roman" pitchFamily="18" charset="0"/>
                <a:cs typeface="Times New Roman" pitchFamily="18" charset="0"/>
              </a:rPr>
              <a:t>Removal of an extra little finger or toe is usually a simple procedure.</a:t>
            </a:r>
            <a:br>
              <a:rPr lang="en-US" sz="3500" b="0" dirty="0" smtClean="0">
                <a:effectLst/>
                <a:latin typeface="Times New Roman" pitchFamily="18" charset="0"/>
                <a:cs typeface="Times New Roman" pitchFamily="18" charset="0"/>
              </a:rPr>
            </a:br>
            <a:r>
              <a:rPr lang="en-US" sz="3500" b="0" dirty="0" smtClean="0">
                <a:effectLst/>
                <a:latin typeface="Times New Roman" pitchFamily="18" charset="0"/>
                <a:cs typeface="Times New Roman" pitchFamily="18" charset="0"/>
              </a:rPr>
              <a:t>In the past, nubbins were usually just tied off, but this often left a bump. Now surgery is preferred.</a:t>
            </a:r>
            <a:br>
              <a:rPr lang="en-US" sz="3500" b="0" dirty="0" smtClean="0">
                <a:effectLst/>
                <a:latin typeface="Times New Roman" pitchFamily="18" charset="0"/>
                <a:cs typeface="Times New Roman" pitchFamily="18" charset="0"/>
              </a:rPr>
            </a:br>
            <a:r>
              <a:rPr lang="en-US" sz="3500" b="0" dirty="0" smtClean="0">
                <a:effectLst/>
                <a:latin typeface="Times New Roman" pitchFamily="18" charset="0"/>
                <a:cs typeface="Times New Roman" pitchFamily="18" charset="0"/>
              </a:rPr>
              <a:t>The child will receive stitches to close the wound. The stitches dissolve within two to four week</a:t>
            </a:r>
            <a:r>
              <a:rPr lang="en-US" b="0" dirty="0" smtClean="0">
                <a:effectLst/>
                <a:latin typeface="+mn-lt"/>
                <a:cs typeface="Times New Roman" pitchFamily="18" charset="0"/>
              </a:rPr>
              <a:t>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MEMBERS</a:t>
            </a:r>
            <a:endParaRPr lang="en-US" dirty="0"/>
          </a:p>
        </p:txBody>
      </p:sp>
      <p:sp>
        <p:nvSpPr>
          <p:cNvPr id="3" name="Content Placeholder 2"/>
          <p:cNvSpPr>
            <a:spLocks noGrp="1"/>
          </p:cNvSpPr>
          <p:nvPr>
            <p:ph idx="1"/>
          </p:nvPr>
        </p:nvSpPr>
        <p:spPr/>
        <p:txBody>
          <a:bodyPr>
            <a:normAutofit fontScale="70000" lnSpcReduction="20000"/>
          </a:bodyPr>
          <a:lstStyle/>
          <a:p>
            <a:pPr marL="514350" indent="-514350">
              <a:buAutoNum type="arabicPeriod"/>
            </a:pPr>
            <a:r>
              <a:rPr lang="en-US" dirty="0" smtClean="0"/>
              <a:t>OGUNNIYI OLUWATOYIN                                     17/MHS02/111</a:t>
            </a:r>
          </a:p>
          <a:p>
            <a:pPr marL="514350" indent="-514350">
              <a:buAutoNum type="arabicPeriod"/>
            </a:pPr>
            <a:r>
              <a:rPr lang="en-US" dirty="0" smtClean="0"/>
              <a:t>OLALERE FATIMAH                                                 17/MHS02/113</a:t>
            </a:r>
            <a:endParaRPr lang="en-US" dirty="0"/>
          </a:p>
          <a:p>
            <a:pPr marL="514350" indent="-514350">
              <a:buAutoNum type="arabicPeriod"/>
            </a:pPr>
            <a:r>
              <a:rPr lang="en-US" dirty="0" smtClean="0"/>
              <a:t>SANI RIHANAT                                                        17/MHS02/114</a:t>
            </a:r>
            <a:endParaRPr lang="en-US" dirty="0"/>
          </a:p>
          <a:p>
            <a:pPr marL="514350" indent="-514350">
              <a:buAutoNum type="arabicPeriod"/>
            </a:pPr>
            <a:r>
              <a:rPr lang="en-US" dirty="0" smtClean="0"/>
              <a:t>SULEIMAN BINTA                                                   17/MHS02/115</a:t>
            </a:r>
          </a:p>
          <a:p>
            <a:pPr marL="514350" indent="-514350">
              <a:buAutoNum type="arabicPeriod"/>
            </a:pPr>
            <a:r>
              <a:rPr lang="en-US" dirty="0" smtClean="0"/>
              <a:t>SHAIBU FAWZIYAT                                                 15/MHS02/050</a:t>
            </a:r>
          </a:p>
          <a:p>
            <a:pPr marL="514350" indent="-514350">
              <a:buAutoNum type="arabicPeriod"/>
            </a:pPr>
            <a:r>
              <a:rPr lang="en-US" dirty="0" smtClean="0"/>
              <a:t>OJO LOVETH                                                           14/MHS01/102</a:t>
            </a:r>
          </a:p>
          <a:p>
            <a:pPr marL="514350" indent="-514350">
              <a:buAutoNum type="arabicPeriod"/>
            </a:pPr>
            <a:r>
              <a:rPr lang="en-US" dirty="0" smtClean="0"/>
              <a:t>AKPOSIVWODOR ESEROGHENE                          15/MHS02/012</a:t>
            </a:r>
            <a:endParaRPr lang="en-US" dirty="0"/>
          </a:p>
          <a:p>
            <a:pPr marL="514350" indent="-514350">
              <a:buAutoNum type="arabicPeriod"/>
            </a:pPr>
            <a:r>
              <a:rPr lang="en-US" dirty="0" smtClean="0"/>
              <a:t>OLUWASOLA BOLANLE                                         15/MHS02/043</a:t>
            </a:r>
          </a:p>
          <a:p>
            <a:pPr marL="514350" indent="-514350">
              <a:buAutoNum type="arabicPeriod"/>
            </a:pPr>
            <a:r>
              <a:rPr lang="en-US" dirty="0" smtClean="0"/>
              <a:t>MOSHESHE PRUDENCE                                         15/MHS02/034</a:t>
            </a:r>
          </a:p>
          <a:p>
            <a:pPr marL="514350" indent="-514350">
              <a:buAutoNum type="arabicPeriod"/>
            </a:pPr>
            <a:r>
              <a:rPr lang="en-US" dirty="0" smtClean="0"/>
              <a:t>BAMBE CHIOMA                                                      15/MHS02/018</a:t>
            </a:r>
          </a:p>
          <a:p>
            <a:pPr marL="514350" indent="-514350">
              <a:buAutoNum type="arabicPeriod"/>
            </a:pPr>
            <a:r>
              <a:rPr lang="en-US" dirty="0" smtClean="0"/>
              <a:t>ADEOLU DAMILOLA                                                16/MHS02/053</a:t>
            </a:r>
          </a:p>
          <a:p>
            <a:pPr marL="514350" indent="-514350">
              <a:buAutoNum type="arabicPeriod"/>
            </a:pPr>
            <a:r>
              <a:rPr lang="en-US" dirty="0" smtClean="0"/>
              <a:t>ADEDIGBE OLUWAPELUMI                                     15/MHS02/002</a:t>
            </a:r>
            <a:br>
              <a:rPr lang="en-US" dirty="0" smtClean="0"/>
            </a:br>
            <a:r>
              <a:rPr lang="en-US" dirty="0" smtClean="0"/>
              <a:t>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None/>
            </a:pPr>
            <a:r>
              <a:rPr lang="en-US" b="0" dirty="0" smtClean="0">
                <a:effectLst/>
                <a:latin typeface="Times New Roman" pitchFamily="18" charset="0"/>
                <a:cs typeface="Times New Roman" pitchFamily="18" charset="0"/>
              </a:rPr>
              <a:t>Fifth digit:</a:t>
            </a:r>
            <a:br>
              <a:rPr lang="en-US" b="0" dirty="0" smtClean="0">
                <a:effectLst/>
                <a:latin typeface="Times New Roman" pitchFamily="18" charset="0"/>
                <a:cs typeface="Times New Roman" pitchFamily="18" charset="0"/>
              </a:rPr>
            </a:br>
            <a:r>
              <a:rPr lang="en-US" b="0" dirty="0" smtClean="0">
                <a:effectLst/>
                <a:latin typeface="Times New Roman" pitchFamily="18" charset="0"/>
                <a:cs typeface="Times New Roman" pitchFamily="18" charset="0"/>
              </a:rPr>
              <a:t>Removal of an extra little finger or toe is usually a simple procedure.</a:t>
            </a:r>
            <a:br>
              <a:rPr lang="en-US" b="0" dirty="0" smtClean="0">
                <a:effectLst/>
                <a:latin typeface="Times New Roman" pitchFamily="18" charset="0"/>
                <a:cs typeface="Times New Roman" pitchFamily="18" charset="0"/>
              </a:rPr>
            </a:br>
            <a:r>
              <a:rPr lang="en-US" b="0" dirty="0" smtClean="0">
                <a:effectLst/>
                <a:latin typeface="Times New Roman" pitchFamily="18" charset="0"/>
                <a:cs typeface="Times New Roman" pitchFamily="18" charset="0"/>
              </a:rPr>
              <a:t>In the past, nubbins were usually just tied off, but this often left a bump. Now surgery is preferred.</a:t>
            </a:r>
            <a:br>
              <a:rPr lang="en-US" b="0" dirty="0" smtClean="0">
                <a:effectLst/>
                <a:latin typeface="Times New Roman" pitchFamily="18" charset="0"/>
                <a:cs typeface="Times New Roman" pitchFamily="18" charset="0"/>
              </a:rPr>
            </a:br>
            <a:r>
              <a:rPr lang="en-US" b="0" dirty="0" smtClean="0">
                <a:effectLst/>
                <a:latin typeface="Times New Roman" pitchFamily="18" charset="0"/>
                <a:cs typeface="Times New Roman" pitchFamily="18" charset="0"/>
              </a:rPr>
              <a:t>The child will receive stitches to close the wound. The stitches dissolve within two to four weeks.</a:t>
            </a:r>
            <a:br>
              <a:rPr lang="en-US" b="0" dirty="0" smtClean="0">
                <a:effectLst/>
                <a:latin typeface="Times New Roman" pitchFamily="18" charset="0"/>
                <a:cs typeface="Times New Roman" pitchFamily="18" charset="0"/>
              </a:rPr>
            </a:br>
            <a:r>
              <a:rPr lang="en-US" b="0" dirty="0" smtClean="0">
                <a:effectLst/>
                <a:latin typeface="Times New Roman" pitchFamily="18" charset="0"/>
                <a:cs typeface="Times New Roman" pitchFamily="18" charset="0"/>
              </a:rPr>
              <a:t>Thumb or big toe:</a:t>
            </a:r>
            <a:br>
              <a:rPr lang="en-US" b="0" dirty="0" smtClean="0">
                <a:effectLst/>
                <a:latin typeface="Times New Roman" pitchFamily="18" charset="0"/>
                <a:cs typeface="Times New Roman" pitchFamily="18" charset="0"/>
              </a:rPr>
            </a:br>
            <a:r>
              <a:rPr lang="en-US" b="0" dirty="0" smtClean="0">
                <a:effectLst/>
                <a:latin typeface="Times New Roman" pitchFamily="18" charset="0"/>
                <a:cs typeface="Times New Roman" pitchFamily="18" charset="0"/>
              </a:rPr>
              <a:t>Removal of an extra thumb may be complex. The remaining thumb must have an optimal angle and shape to be functional. This may require some remodeling of the thumb, involving the soft tissues, tendons, joints, and ligaments.</a:t>
            </a:r>
            <a:endParaRPr lang="en-US"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Autofit/>
          </a:bodyPr>
          <a:lstStyle/>
          <a:p>
            <a:pPr>
              <a:buNone/>
            </a:pPr>
            <a:r>
              <a:rPr lang="en-US" sz="2400" b="0" dirty="0" smtClean="0">
                <a:effectLst/>
                <a:latin typeface="Times New Roman" pitchFamily="18" charset="0"/>
                <a:cs typeface="Times New Roman" pitchFamily="18" charset="0"/>
              </a:rPr>
              <a:t>Central fingers or toes:</a:t>
            </a:r>
            <a:br>
              <a:rPr lang="en-US" sz="2400" b="0" dirty="0" smtClean="0">
                <a:effectLst/>
                <a:latin typeface="Times New Roman" pitchFamily="18" charset="0"/>
                <a:cs typeface="Times New Roman" pitchFamily="18" charset="0"/>
              </a:rPr>
            </a:br>
            <a:r>
              <a:rPr lang="en-US" sz="2400" b="0" dirty="0" smtClean="0">
                <a:effectLst/>
                <a:latin typeface="Times New Roman" pitchFamily="18" charset="0"/>
                <a:cs typeface="Times New Roman" pitchFamily="18" charset="0"/>
              </a:rPr>
              <a:t>This surgery is usually more complex and requires remodeling of the hand to ensure it’s fully functional. It may require more than one surgery, and the child may need to wear a cast for a few weeks after surgery.</a:t>
            </a:r>
            <a:br>
              <a:rPr lang="en-US" sz="2400" b="0" dirty="0" smtClean="0">
                <a:effectLst/>
                <a:latin typeface="Times New Roman" pitchFamily="18" charset="0"/>
                <a:cs typeface="Times New Roman" pitchFamily="18" charset="0"/>
              </a:rPr>
            </a:br>
            <a:r>
              <a:rPr lang="en-US" sz="2400" b="0" dirty="0" smtClean="0">
                <a:effectLst/>
                <a:latin typeface="Times New Roman" pitchFamily="18" charset="0"/>
                <a:cs typeface="Times New Roman" pitchFamily="18" charset="0"/>
              </a:rPr>
              <a:t>Sometimes a pin will be inserted to hold the bones together while they heal.</a:t>
            </a:r>
            <a:br>
              <a:rPr lang="en-US" sz="2400" b="0" dirty="0" smtClean="0">
                <a:effectLst/>
                <a:latin typeface="Times New Roman" pitchFamily="18" charset="0"/>
                <a:cs typeface="Times New Roman" pitchFamily="18" charset="0"/>
              </a:rPr>
            </a:br>
            <a:r>
              <a:rPr lang="en-US" sz="2400" b="0" dirty="0" smtClean="0">
                <a:effectLst/>
                <a:latin typeface="Times New Roman" pitchFamily="18" charset="0"/>
                <a:cs typeface="Times New Roman" pitchFamily="18" charset="0"/>
              </a:rPr>
              <a:t>The doctor may prescribe physical therapy to reduce scarring and help improve function.</a:t>
            </a:r>
            <a:br>
              <a:rPr lang="en-US" sz="2400" b="0" dirty="0" smtClean="0">
                <a:effectLst/>
                <a:latin typeface="Times New Roman" pitchFamily="18" charset="0"/>
                <a:cs typeface="Times New Roman" pitchFamily="18" charset="0"/>
              </a:rPr>
            </a:br>
            <a:r>
              <a:rPr lang="en-US" sz="2400" b="0" dirty="0" smtClean="0">
                <a:effectLst/>
                <a:latin typeface="Times New Roman" pitchFamily="18" charset="0"/>
                <a:cs typeface="Times New Roman" pitchFamily="18" charset="0"/>
              </a:rPr>
              <a:t>This procedure is typically performed when the child is between 1 and 2 years old. At this age, the child is old enough to tolerate anesthesia and surgery but is not at risk for missing developmental milestones such as grasping (</a:t>
            </a:r>
            <a:r>
              <a:rPr lang="en-US" sz="2400" b="0" dirty="0" err="1" smtClean="0">
                <a:effectLst/>
                <a:latin typeface="Times New Roman" pitchFamily="18" charset="0"/>
                <a:cs typeface="Times New Roman" pitchFamily="18" charset="0"/>
              </a:rPr>
              <a:t>prehension</a:t>
            </a:r>
            <a:r>
              <a:rPr lang="en-US" sz="2400" b="0" dirty="0" smtClean="0">
                <a:effectLst/>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0" dirty="0" smtClean="0">
                <a:effectLst/>
                <a:latin typeface="Times New Roman" pitchFamily="18" charset="0"/>
                <a:cs typeface="Times New Roman" pitchFamily="18" charset="0"/>
              </a:rPr>
              <a:t>In general, the skin is split evenly between the two fingers with </a:t>
            </a:r>
            <a:r>
              <a:rPr lang="en-US" b="0" dirty="0" err="1" smtClean="0">
                <a:effectLst/>
                <a:latin typeface="Times New Roman" pitchFamily="18" charset="0"/>
                <a:cs typeface="Times New Roman" pitchFamily="18" charset="0"/>
              </a:rPr>
              <a:t>zig-zag</a:t>
            </a:r>
            <a:r>
              <a:rPr lang="en-US" b="0" dirty="0" smtClean="0">
                <a:effectLst/>
                <a:latin typeface="Times New Roman" pitchFamily="18" charset="0"/>
                <a:cs typeface="Times New Roman" pitchFamily="18" charset="0"/>
              </a:rPr>
              <a:t> incisions (z-</a:t>
            </a:r>
            <a:r>
              <a:rPr lang="en-US" b="0" dirty="0" err="1" smtClean="0">
                <a:effectLst/>
                <a:latin typeface="Times New Roman" pitchFamily="18" charset="0"/>
                <a:cs typeface="Times New Roman" pitchFamily="18" charset="0"/>
              </a:rPr>
              <a:t>plasty</a:t>
            </a:r>
            <a:r>
              <a:rPr lang="en-US" b="0" dirty="0" smtClean="0">
                <a:effectLst/>
                <a:latin typeface="Times New Roman" pitchFamily="18" charset="0"/>
                <a:cs typeface="Times New Roman" pitchFamily="18" charset="0"/>
              </a:rPr>
              <a:t>). Only one side of a finger is separated at a time in order to avoid complications related to the skin coverage and blood supply of the affected finger</a:t>
            </a:r>
            <a:endParaRPr lang="en-US"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US" dirty="0" smtClean="0"/>
          </a:p>
          <a:p>
            <a:pPr>
              <a:buNone/>
            </a:pPr>
            <a:endParaRPr lang="en-US" dirty="0"/>
          </a:p>
          <a:p>
            <a:pPr>
              <a:buNone/>
            </a:pPr>
            <a:endParaRPr lang="en-US" sz="5400" dirty="0" smtClean="0">
              <a:latin typeface="Times New Roman" pitchFamily="18" charset="0"/>
              <a:cs typeface="Times New Roman" pitchFamily="18" charset="0"/>
            </a:endParaRPr>
          </a:p>
          <a:p>
            <a:pPr>
              <a:buNone/>
            </a:pPr>
            <a:r>
              <a:rPr lang="en-US" sz="5400" dirty="0" smtClean="0">
                <a:latin typeface="Times New Roman" pitchFamily="18" charset="0"/>
                <a:cs typeface="Times New Roman" pitchFamily="18" charset="0"/>
              </a:rPr>
              <a:t>           THANK YOU</a:t>
            </a:r>
            <a:endParaRPr lang="en-US" sz="5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pPr>
              <a:buNone/>
            </a:pPr>
            <a:r>
              <a:rPr lang="en-US" dirty="0">
                <a:cs typeface="Times New Roman" pitchFamily="18" charset="0"/>
              </a:rPr>
              <a:t> </a:t>
            </a:r>
            <a:r>
              <a:rPr lang="en-US" dirty="0" smtClean="0">
                <a:latin typeface="+mn-lt"/>
                <a:cs typeface="Times New Roman" pitchFamily="18" charset="0"/>
              </a:rPr>
              <a:t>Polydactyl is characterized by more than five fingers/digits in hand/foot. It can present alone or as part of many syndrome due to genetic disorder. The defects may be due to </a:t>
            </a:r>
            <a:r>
              <a:rPr lang="en-US" dirty="0" err="1" smtClean="0">
                <a:latin typeface="+mn-lt"/>
                <a:cs typeface="Times New Roman" pitchFamily="18" charset="0"/>
              </a:rPr>
              <a:t>autosomal</a:t>
            </a:r>
            <a:r>
              <a:rPr lang="en-US" dirty="0" smtClean="0">
                <a:latin typeface="+mn-lt"/>
                <a:cs typeface="Times New Roman" pitchFamily="18" charset="0"/>
              </a:rPr>
              <a:t> recessive or </a:t>
            </a:r>
            <a:r>
              <a:rPr lang="en-US" dirty="0" err="1" smtClean="0">
                <a:latin typeface="+mn-lt"/>
                <a:cs typeface="Times New Roman" pitchFamily="18" charset="0"/>
              </a:rPr>
              <a:t>autosomal</a:t>
            </a:r>
            <a:r>
              <a:rPr lang="en-US" dirty="0" smtClean="0">
                <a:latin typeface="+mn-lt"/>
                <a:cs typeface="Times New Roman" pitchFamily="18" charset="0"/>
              </a:rPr>
              <a:t> dominant disease. The present work was conducted to </a:t>
            </a:r>
            <a:r>
              <a:rPr lang="en-US" dirty="0" err="1" smtClean="0">
                <a:latin typeface="+mn-lt"/>
                <a:cs typeface="Times New Roman" pitchFamily="18" charset="0"/>
              </a:rPr>
              <a:t>analyse</a:t>
            </a:r>
            <a:r>
              <a:rPr lang="en-US" dirty="0" smtClean="0">
                <a:latin typeface="+mn-lt"/>
                <a:cs typeface="Times New Roman" pitchFamily="18" charset="0"/>
              </a:rPr>
              <a:t> the type, pattern of involvement, associated anomalies, plan of treatment and outcome of this malformation.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524000"/>
            <a:ext cx="8229600" cy="4525963"/>
          </a:xfrm>
        </p:spPr>
        <p:txBody>
          <a:bodyPr/>
          <a:lstStyle/>
          <a:p>
            <a:pPr>
              <a:buNone/>
            </a:pPr>
            <a:r>
              <a:rPr lang="en-US" dirty="0" smtClean="0">
                <a:latin typeface="+mn-lt"/>
                <a:cs typeface="Times New Roman" pitchFamily="18" charset="0"/>
              </a:rPr>
              <a:t>From Raphael's paintings it was  found that the father (St. Joseph) and son had postaxial </a:t>
            </a:r>
            <a:r>
              <a:rPr lang="en-US" dirty="0" err="1" smtClean="0">
                <a:latin typeface="+mn-lt"/>
                <a:cs typeface="Times New Roman" pitchFamily="18" charset="0"/>
              </a:rPr>
              <a:t>polydactyly</a:t>
            </a:r>
            <a:r>
              <a:rPr lang="en-US" dirty="0">
                <a:cs typeface="Times New Roman" pitchFamily="18" charset="0"/>
              </a:rPr>
              <a:t> </a:t>
            </a:r>
            <a:r>
              <a:rPr lang="en-US" dirty="0" smtClean="0">
                <a:latin typeface="+mn-lt"/>
                <a:cs typeface="Times New Roman" pitchFamily="18" charset="0"/>
              </a:rPr>
              <a:t>which is an </a:t>
            </a:r>
            <a:r>
              <a:rPr lang="en-US" dirty="0" err="1" smtClean="0">
                <a:latin typeface="+mn-lt"/>
                <a:cs typeface="Times New Roman" pitchFamily="18" charset="0"/>
              </a:rPr>
              <a:t>autosomal</a:t>
            </a:r>
            <a:r>
              <a:rPr lang="en-US" dirty="0" smtClean="0">
                <a:latin typeface="+mn-lt"/>
                <a:cs typeface="Times New Roman" pitchFamily="18" charset="0"/>
              </a:rPr>
              <a:t> dominant trait. St. Joseph found shoes uncomfortable because of his polydactyl. Pre and postaxial polydactyl are also found in </a:t>
            </a:r>
            <a:r>
              <a:rPr lang="en-US" dirty="0" err="1" smtClean="0">
                <a:latin typeface="+mn-lt"/>
                <a:cs typeface="Times New Roman" pitchFamily="18" charset="0"/>
              </a:rPr>
              <a:t>Acrocallosal</a:t>
            </a:r>
            <a:r>
              <a:rPr lang="en-US" dirty="0" smtClean="0">
                <a:latin typeface="+mn-lt"/>
                <a:cs typeface="Times New Roman" pitchFamily="18" charset="0"/>
              </a:rPr>
              <a:t> Syndrome, an </a:t>
            </a:r>
            <a:r>
              <a:rPr lang="en-US" dirty="0" err="1" smtClean="0">
                <a:latin typeface="+mn-lt"/>
                <a:cs typeface="Times New Roman" pitchFamily="18" charset="0"/>
              </a:rPr>
              <a:t>autosomal</a:t>
            </a:r>
            <a:r>
              <a:rPr lang="en-US" dirty="0" smtClean="0">
                <a:latin typeface="+mn-lt"/>
                <a:cs typeface="Times New Roman" pitchFamily="18" charset="0"/>
              </a:rPr>
              <a:t> recessive condition characterized by agenesis of corpus </a:t>
            </a:r>
            <a:r>
              <a:rPr lang="en-US" dirty="0" err="1" smtClean="0">
                <a:latin typeface="+mn-lt"/>
                <a:cs typeface="Times New Roman" pitchFamily="18" charset="0"/>
              </a:rPr>
              <a:t>callosum</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buNone/>
            </a:pPr>
            <a:r>
              <a:rPr lang="en-US" sz="3400" dirty="0" smtClean="0">
                <a:latin typeface="Times New Roman" pitchFamily="18" charset="0"/>
                <a:cs typeface="Times New Roman" pitchFamily="18" charset="0"/>
              </a:rPr>
              <a:t>Molecular aspect of limb development (4) has an identifiable molecular basis. Hand surgeons should beware of the basic molecular pathways controlling limb development because they are in a unique position to be able to identify patients with such deformities.</a:t>
            </a:r>
            <a:br>
              <a:rPr lang="en-US" sz="3400" dirty="0" smtClean="0">
                <a:latin typeface="Times New Roman" pitchFamily="18" charset="0"/>
                <a:cs typeface="Times New Roman" pitchFamily="18" charset="0"/>
              </a:rPr>
            </a:br>
            <a:r>
              <a:rPr lang="en-US" sz="3400" dirty="0" smtClean="0">
                <a:latin typeface="Times New Roman" pitchFamily="18" charset="0"/>
                <a:cs typeface="Times New Roman" pitchFamily="18" charset="0"/>
              </a:rPr>
              <a:t>If Ultrasonographic examination can be done during 14-16 weeks of gestation, fetuses with polydactyl may be observed. USG is a valuable tool for identification and early management since there is no biochemical or </a:t>
            </a:r>
            <a:r>
              <a:rPr lang="en-US" sz="3400" dirty="0" err="1" smtClean="0">
                <a:latin typeface="Times New Roman" pitchFamily="18" charset="0"/>
                <a:cs typeface="Times New Roman" pitchFamily="18" charset="0"/>
              </a:rPr>
              <a:t>histopathological</a:t>
            </a:r>
            <a:r>
              <a:rPr lang="en-US" sz="3400" dirty="0" smtClean="0">
                <a:latin typeface="Times New Roman" pitchFamily="18" charset="0"/>
                <a:cs typeface="Times New Roman" pitchFamily="18" charset="0"/>
              </a:rPr>
              <a:t> markers. In </a:t>
            </a:r>
            <a:r>
              <a:rPr lang="en-US" sz="3400" dirty="0" err="1" smtClean="0">
                <a:latin typeface="Times New Roman" pitchFamily="18" charset="0"/>
                <a:cs typeface="Times New Roman" pitchFamily="18" charset="0"/>
              </a:rPr>
              <a:t>utero</a:t>
            </a:r>
            <a:r>
              <a:rPr lang="en-US" sz="3400" dirty="0" smtClean="0">
                <a:latin typeface="Times New Roman" pitchFamily="18" charset="0"/>
                <a:cs typeface="Times New Roman" pitchFamily="18" charset="0"/>
              </a:rPr>
              <a:t> auto-amputation (5) of extra digits can be done. </a:t>
            </a:r>
            <a:br>
              <a:rPr lang="en-US" sz="3400" dirty="0" smtClean="0">
                <a:latin typeface="Times New Roman" pitchFamily="18" charset="0"/>
                <a:cs typeface="Times New Roman" pitchFamily="18" charset="0"/>
              </a:rPr>
            </a:br>
            <a:r>
              <a:rPr lang="en-US" sz="3400" dirty="0" smtClean="0">
                <a:latin typeface="Times New Roman" pitchFamily="18" charset="0"/>
                <a:cs typeface="Times New Roman" pitchFamily="18" charset="0"/>
              </a:rPr>
              <a:t>Pregnancies, having polydactyl associated with other anomalies, should be terminated. Whereas isolated fetal postaxial polydactyl type II is associated with a </a:t>
            </a:r>
            <a:r>
              <a:rPr lang="en-US" sz="3400" dirty="0" err="1" smtClean="0">
                <a:latin typeface="Times New Roman" pitchFamily="18" charset="0"/>
                <a:cs typeface="Times New Roman" pitchFamily="18" charset="0"/>
              </a:rPr>
              <a:t>favourable</a:t>
            </a:r>
            <a:r>
              <a:rPr lang="en-US" sz="3400" dirty="0" smtClean="0">
                <a:latin typeface="Times New Roman" pitchFamily="18" charset="0"/>
                <a:cs typeface="Times New Roman" pitchFamily="18" charset="0"/>
              </a:rPr>
              <a:t> outcome</a:t>
            </a:r>
            <a:r>
              <a:rPr lang="en-US" dirty="0" smtClean="0">
                <a:latin typeface="+mn-lt"/>
                <a:cs typeface="Times New Roman" pitchFamily="18" charset="0"/>
              </a:rPr>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EPIDEMIOLOGY</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latin typeface="+mn-lt"/>
                <a:cs typeface="Times New Roman" pitchFamily="18" charset="0"/>
              </a:rPr>
              <a:t>The condition has an incidence of 1 in every 500 live births. Postaxial hand polydactyl is a common isolated disorder in African black children, and </a:t>
            </a:r>
            <a:r>
              <a:rPr lang="en-US" dirty="0" err="1" smtClean="0">
                <a:latin typeface="+mn-lt"/>
                <a:cs typeface="Times New Roman" pitchFamily="18" charset="0"/>
              </a:rPr>
              <a:t>autosomal</a:t>
            </a:r>
            <a:r>
              <a:rPr lang="en-US" dirty="0" smtClean="0">
                <a:latin typeface="+mn-lt"/>
                <a:cs typeface="Times New Roman" pitchFamily="18" charset="0"/>
              </a:rPr>
              <a:t> dominant transmission is suspected. Postaxial polydactyl is more frequent in native Africans living in the Eastern and Central than the Caucasians and Mongoloids and is more frequent in male </a:t>
            </a:r>
            <a:r>
              <a:rPr lang="en-US" dirty="0" err="1" smtClean="0">
                <a:latin typeface="+mn-lt"/>
                <a:cs typeface="Times New Roman" pitchFamily="18" charset="0"/>
              </a:rPr>
              <a:t>children.In</a:t>
            </a:r>
            <a:r>
              <a:rPr lang="en-US" dirty="0" smtClean="0">
                <a:latin typeface="+mn-lt"/>
                <a:cs typeface="Times New Roman" pitchFamily="18" charset="0"/>
              </a:rPr>
              <a:t> contrast, postaxial polydactyl seen in white children is usually </a:t>
            </a:r>
            <a:r>
              <a:rPr lang="en-US" dirty="0" err="1" smtClean="0">
                <a:latin typeface="+mn-lt"/>
                <a:cs typeface="Times New Roman" pitchFamily="18" charset="0"/>
              </a:rPr>
              <a:t>syndromic</a:t>
            </a:r>
            <a:r>
              <a:rPr lang="en-US" dirty="0" smtClean="0">
                <a:latin typeface="+mn-lt"/>
                <a:cs typeface="Times New Roman" pitchFamily="18" charset="0"/>
              </a:rPr>
              <a:t> and associated with an </a:t>
            </a:r>
            <a:r>
              <a:rPr lang="en-US" dirty="0" err="1" smtClean="0">
                <a:latin typeface="+mn-lt"/>
                <a:cs typeface="Times New Roman" pitchFamily="18" charset="0"/>
              </a:rPr>
              <a:t>autosomal</a:t>
            </a:r>
            <a:r>
              <a:rPr lang="en-US" dirty="0" smtClean="0">
                <a:latin typeface="+mn-lt"/>
                <a:cs typeface="Times New Roman" pitchFamily="18" charset="0"/>
              </a:rPr>
              <a:t> recessive transmission. This study showed incidence of all types of polydactyl to be 2.3 per 1000 in Caucasian males, 0.6 per 1000 in Caucasian females, 13.5 per 1000 in African males, and 11.1 per 1000 in African females.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524000"/>
            <a:ext cx="8229600" cy="4525963"/>
          </a:xfrm>
        </p:spPr>
        <p:txBody>
          <a:bodyPr>
            <a:normAutofit fontScale="92500" lnSpcReduction="20000"/>
          </a:bodyPr>
          <a:lstStyle/>
          <a:p>
            <a:r>
              <a:rPr lang="en-US" b="0" dirty="0" smtClean="0">
                <a:effectLst/>
                <a:latin typeface="+mn-lt"/>
                <a:cs typeface="Times New Roman" pitchFamily="18" charset="0"/>
              </a:rPr>
              <a:t>Syndactyly and polydactyl—respectively characterized by fused and supernumerary digits—are among the most common congenital limb malformations, with syndactyly presenting at an estimated incidence of 1 in 2,000–3,000 live births and polydactyl at a frequency of 1 in approximately 700–1,000 live births. Despite their relatively regular manifestation in the clinic, the etiologies of </a:t>
            </a:r>
            <a:r>
              <a:rPr lang="en-US" b="0" dirty="0" err="1" smtClean="0">
                <a:effectLst/>
                <a:latin typeface="+mn-lt"/>
                <a:cs typeface="Times New Roman" pitchFamily="18" charset="0"/>
              </a:rPr>
              <a:t>syndactyl</a:t>
            </a:r>
            <a:r>
              <a:rPr lang="en-US" b="0" dirty="0" smtClean="0">
                <a:effectLst/>
                <a:latin typeface="+mn-lt"/>
                <a:cs typeface="Times New Roman" pitchFamily="18" charset="0"/>
              </a:rPr>
              <a:t> and polydactyl remain poorly understood because of their phenotypic and genetic diversity</a:t>
            </a:r>
            <a:endParaRPr lang="en-US" dirty="0"/>
          </a:p>
        </p:txBody>
      </p:sp>
      <p:sp>
        <p:nvSpPr>
          <p:cNvPr id="4" name="Rectangle 3"/>
          <p:cNvSpPr/>
          <p:nvPr/>
        </p:nvSpPr>
        <p:spPr>
          <a:xfrm>
            <a:off x="457200" y="1752600"/>
            <a:ext cx="4572000" cy="369332"/>
          </a:xfrm>
          <a:prstGeom prst="rect">
            <a:avLst/>
          </a:prstGeom>
        </p:spPr>
        <p:txBody>
          <a:bodyPr>
            <a:spAutoFit/>
          </a:bodyPr>
          <a:lstStyle/>
          <a:p>
            <a:endParaRPr lang="en-US"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POLYDACTYL </a:t>
            </a:r>
            <a:endParaRPr lang="en-US" dirty="0"/>
          </a:p>
        </p:txBody>
      </p:sp>
      <p:sp>
        <p:nvSpPr>
          <p:cNvPr id="3" name="Content Placeholder 2"/>
          <p:cNvSpPr>
            <a:spLocks noGrp="1"/>
          </p:cNvSpPr>
          <p:nvPr>
            <p:ph idx="1"/>
          </p:nvPr>
        </p:nvSpPr>
        <p:spPr/>
        <p:txBody>
          <a:bodyPr>
            <a:noAutofit/>
          </a:bodyPr>
          <a:lstStyle/>
          <a:p>
            <a:pPr>
              <a:buNone/>
            </a:pPr>
            <a:r>
              <a:rPr lang="en-US" sz="2800" dirty="0" smtClean="0">
                <a:latin typeface="Times New Roman" pitchFamily="18" charset="0"/>
                <a:cs typeface="Times New Roman" pitchFamily="18" charset="0"/>
              </a:rPr>
              <a:t>Five types of polydactyl were encountered,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Type I- </a:t>
            </a:r>
            <a:r>
              <a:rPr lang="en-US" sz="2800" dirty="0" err="1" smtClean="0">
                <a:latin typeface="Times New Roman" pitchFamily="18" charset="0"/>
                <a:cs typeface="Times New Roman" pitchFamily="18" charset="0"/>
              </a:rPr>
              <a:t>cutaneous</a:t>
            </a:r>
            <a:r>
              <a:rPr lang="en-US" sz="2800" dirty="0" smtClean="0">
                <a:latin typeface="Times New Roman" pitchFamily="18" charset="0"/>
                <a:cs typeface="Times New Roman" pitchFamily="18" charset="0"/>
              </a:rPr>
              <a:t> nubbin,</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Type II-</a:t>
            </a:r>
            <a:r>
              <a:rPr lang="en-US" sz="2800" dirty="0" err="1" smtClean="0">
                <a:latin typeface="Times New Roman" pitchFamily="18" charset="0"/>
                <a:cs typeface="Times New Roman" pitchFamily="18" charset="0"/>
              </a:rPr>
              <a:t>pedunculated</a:t>
            </a:r>
            <a:r>
              <a:rPr lang="en-US" sz="2800" dirty="0" smtClean="0">
                <a:latin typeface="Times New Roman" pitchFamily="18" charset="0"/>
                <a:cs typeface="Times New Roman" pitchFamily="18" charset="0"/>
              </a:rPr>
              <a:t> digit,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Type III- articulating digit with fifth metacarpal,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Type IV-fully developed digit with sixth metacarpal</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Type V- </a:t>
            </a:r>
            <a:r>
              <a:rPr lang="en-US" sz="2800" dirty="0" err="1" smtClean="0">
                <a:latin typeface="Times New Roman" pitchFamily="18" charset="0"/>
                <a:cs typeface="Times New Roman" pitchFamily="18" charset="0"/>
              </a:rPr>
              <a:t>polysyndactyl</a:t>
            </a:r>
            <a:r>
              <a:rPr lang="en-US" sz="2800" dirty="0" smtClean="0">
                <a:latin typeface="Times New Roman" pitchFamily="18" charset="0"/>
                <a:cs typeface="Times New Roman" pitchFamily="18" charset="0"/>
              </a:rPr>
              <a:t>.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Type I and II </a:t>
            </a:r>
            <a:r>
              <a:rPr lang="en-US" sz="2800" dirty="0" err="1" smtClean="0">
                <a:latin typeface="Times New Roman" pitchFamily="18" charset="0"/>
                <a:cs typeface="Times New Roman" pitchFamily="18" charset="0"/>
              </a:rPr>
              <a:t>ulnar</a:t>
            </a:r>
            <a:r>
              <a:rPr lang="en-US" sz="2800" dirty="0" smtClean="0">
                <a:latin typeface="Times New Roman" pitchFamily="18" charset="0"/>
                <a:cs typeface="Times New Roman" pitchFamily="18" charset="0"/>
              </a:rPr>
              <a:t> polydactyl are more prevalent</a:t>
            </a:r>
            <a:r>
              <a:rPr lang="en-US" dirty="0" smtClean="0">
                <a:latin typeface="Times New Roman" pitchFamily="18" charset="0"/>
                <a:cs typeface="Times New Roman" pitchFamily="18" charset="0"/>
              </a:rPr>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cs typeface="Times New Roman" pitchFamily="18" charset="0"/>
              </a:rPr>
              <a:t>TYPES OF </a:t>
            </a:r>
            <a:r>
              <a:rPr lang="en-US" sz="6000" dirty="0" smtClean="0">
                <a:cs typeface="Times New Roman" pitchFamily="18" charset="0"/>
              </a:rPr>
              <a:t>POLYDACTYL</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b="0" dirty="0" smtClean="0">
                <a:effectLst/>
                <a:latin typeface="+mn-lt"/>
                <a:cs typeface="Times New Roman" pitchFamily="18" charset="0"/>
              </a:rPr>
              <a:t>There are 3 types of polydactyl based on where the digit is:</a:t>
            </a:r>
            <a:br>
              <a:rPr lang="en-US" b="0" dirty="0" smtClean="0">
                <a:effectLst/>
                <a:latin typeface="+mn-lt"/>
                <a:cs typeface="Times New Roman" pitchFamily="18" charset="0"/>
              </a:rPr>
            </a:br>
            <a:r>
              <a:rPr lang="en-US" b="0" dirty="0" smtClean="0">
                <a:effectLst/>
                <a:latin typeface="+mn-lt"/>
                <a:cs typeface="Times New Roman" pitchFamily="18" charset="0"/>
              </a:rPr>
              <a:t>1.  </a:t>
            </a:r>
            <a:r>
              <a:rPr lang="en-US" b="0" dirty="0" err="1" smtClean="0">
                <a:effectLst/>
                <a:latin typeface="+mn-lt"/>
                <a:cs typeface="Times New Roman" pitchFamily="18" charset="0"/>
              </a:rPr>
              <a:t>Ulnar</a:t>
            </a:r>
            <a:r>
              <a:rPr lang="en-US" b="0" dirty="0" smtClean="0">
                <a:effectLst/>
                <a:latin typeface="+mn-lt"/>
                <a:cs typeface="Times New Roman" pitchFamily="18" charset="0"/>
              </a:rPr>
              <a:t> or postaxial polydactyl or small finger duplication: This is the most common form of the condition, where the extra finger is on the outside of the little finger. This side of the hand is known as the </a:t>
            </a:r>
            <a:r>
              <a:rPr lang="en-US" b="0" dirty="0" err="1" smtClean="0">
                <a:effectLst/>
                <a:latin typeface="+mn-lt"/>
                <a:cs typeface="Times New Roman" pitchFamily="18" charset="0"/>
              </a:rPr>
              <a:t>ulnar</a:t>
            </a:r>
            <a:r>
              <a:rPr lang="en-US" b="0" dirty="0" smtClean="0">
                <a:effectLst/>
                <a:latin typeface="+mn-lt"/>
                <a:cs typeface="Times New Roman" pitchFamily="18" charset="0"/>
              </a:rPr>
              <a:t> side. When this form of the condition affects the toes, it is called fibular polydactyl.</a:t>
            </a:r>
            <a:br>
              <a:rPr lang="en-US" b="0" dirty="0" smtClean="0">
                <a:effectLst/>
                <a:latin typeface="+mn-lt"/>
                <a:cs typeface="Times New Roman" pitchFamily="18" charset="0"/>
              </a:rPr>
            </a:br>
            <a:r>
              <a:rPr lang="en-US" b="0" dirty="0" smtClean="0">
                <a:effectLst/>
                <a:latin typeface="+mn-lt"/>
                <a:cs typeface="Times New Roman" pitchFamily="18" charset="0"/>
              </a:rPr>
              <a:t>2. Radial or </a:t>
            </a:r>
            <a:r>
              <a:rPr lang="en-US" b="0" dirty="0" err="1" smtClean="0">
                <a:effectLst/>
                <a:latin typeface="+mn-lt"/>
                <a:cs typeface="Times New Roman" pitchFamily="18" charset="0"/>
              </a:rPr>
              <a:t>preaxial</a:t>
            </a:r>
            <a:r>
              <a:rPr lang="en-US" b="0" dirty="0" smtClean="0">
                <a:effectLst/>
                <a:latin typeface="+mn-lt"/>
                <a:cs typeface="Times New Roman" pitchFamily="18" charset="0"/>
              </a:rPr>
              <a:t> polydactyl or thumb duplication: This is less common, occurring in 1 in every 1,000 to 10,000 live births. The extra finger is on the outside of the thumb. This side of the hand is known as the radial side. When this form of the condition affects the toes, it is called </a:t>
            </a:r>
            <a:r>
              <a:rPr lang="en-US" b="0" dirty="0" err="1" smtClean="0">
                <a:effectLst/>
                <a:latin typeface="+mn-lt"/>
                <a:cs typeface="Times New Roman" pitchFamily="18" charset="0"/>
              </a:rPr>
              <a:t>tibial</a:t>
            </a:r>
            <a:r>
              <a:rPr lang="en-US" b="0" dirty="0" smtClean="0">
                <a:effectLst/>
                <a:latin typeface="+mn-lt"/>
                <a:cs typeface="Times New Roman" pitchFamily="18" charset="0"/>
              </a:rPr>
              <a:t> polydactyl.</a:t>
            </a:r>
            <a:br>
              <a:rPr lang="en-US" b="0" dirty="0" smtClean="0">
                <a:effectLst/>
                <a:latin typeface="+mn-lt"/>
                <a:cs typeface="Times New Roman" pitchFamily="18" charset="0"/>
              </a:rPr>
            </a:br>
            <a:r>
              <a:rPr lang="en-US" b="0" dirty="0" smtClean="0">
                <a:effectLst/>
                <a:latin typeface="+mn-lt"/>
                <a:cs typeface="Times New Roman" pitchFamily="18" charset="0"/>
              </a:rPr>
              <a:t> 3. Central polydactyl: This is a rare type of polydactyl. The extra finger is attached to the ring, middle, or most often index finger. This form of the condition has the same name when it affects the toes.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718</Words>
  <Application>Microsoft Office PowerPoint</Application>
  <PresentationFormat>On-screen Show (4:3)</PresentationFormat>
  <Paragraphs>48</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GROUP 6</vt:lpstr>
      <vt:lpstr>GROUP MEMBERS</vt:lpstr>
      <vt:lpstr>INTRODUCTION</vt:lpstr>
      <vt:lpstr>Slide 4</vt:lpstr>
      <vt:lpstr>Slide 5</vt:lpstr>
      <vt:lpstr>EPIDEMIOLOGY</vt:lpstr>
      <vt:lpstr>Slide 7</vt:lpstr>
      <vt:lpstr>TYPES OF POLYDACTYL </vt:lpstr>
      <vt:lpstr>TYPES OF POLYDACTYL</vt:lpstr>
      <vt:lpstr>CAUSES AND SYMPTOMS</vt:lpstr>
      <vt:lpstr>Slide 11</vt:lpstr>
      <vt:lpstr>Slide 12</vt:lpstr>
      <vt:lpstr>SIGNS AND SYMPTOMS </vt:lpstr>
      <vt:lpstr>SIGNS AND SYMPTOMS CONTD</vt:lpstr>
      <vt:lpstr>Slide 15</vt:lpstr>
      <vt:lpstr>DIAGNOSIS OF POLYDACTYL</vt:lpstr>
      <vt:lpstr>Slide 17</vt:lpstr>
      <vt:lpstr>TREATMENT OF POLYDACTYL</vt:lpstr>
      <vt:lpstr>Slide 19</vt:lpstr>
      <vt:lpstr>Slide 20</vt:lpstr>
      <vt:lpstr>Slide 21</vt:lpstr>
      <vt:lpstr>Slide 22</vt:lpstr>
      <vt:lpstr>Slide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 6</dc:title>
  <dc:creator>user</dc:creator>
  <cp:lastModifiedBy>user</cp:lastModifiedBy>
  <cp:revision>6</cp:revision>
  <dcterms:created xsi:type="dcterms:W3CDTF">2007-01-08T14:47:13Z</dcterms:created>
  <dcterms:modified xsi:type="dcterms:W3CDTF">2007-01-08T15:41:25Z</dcterms:modified>
</cp:coreProperties>
</file>