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54" r:id="rId1"/>
  </p:sldMasterIdLst>
  <p:sldIdLst>
    <p:sldId id="308" r:id="rId2"/>
    <p:sldId id="312" r:id="rId3"/>
    <p:sldId id="307" r:id="rId4"/>
    <p:sldId id="309" r:id="rId5"/>
    <p:sldId id="317" r:id="rId6"/>
    <p:sldId id="310" r:id="rId7"/>
    <p:sldId id="311" r:id="rId8"/>
    <p:sldId id="323" r:id="rId9"/>
    <p:sldId id="316" r:id="rId10"/>
    <p:sldId id="320" r:id="rId11"/>
    <p:sldId id="318" r:id="rId12"/>
    <p:sldId id="322" r:id="rId13"/>
    <p:sldId id="319" r:id="rId14"/>
    <p:sldId id="321" r:id="rId15"/>
    <p:sldId id="256" r:id="rId16"/>
    <p:sldId id="257" r:id="rId17"/>
    <p:sldId id="258" r:id="rId18"/>
    <p:sldId id="261" r:id="rId19"/>
    <p:sldId id="262" r:id="rId20"/>
    <p:sldId id="260" r:id="rId21"/>
    <p:sldId id="263" r:id="rId22"/>
    <p:sldId id="265" r:id="rId23"/>
    <p:sldId id="324" r:id="rId24"/>
    <p:sldId id="266" r:id="rId25"/>
    <p:sldId id="267" r:id="rId26"/>
    <p:sldId id="268" r:id="rId27"/>
    <p:sldId id="313" r:id="rId28"/>
    <p:sldId id="269" r:id="rId29"/>
    <p:sldId id="314" r:id="rId30"/>
    <p:sldId id="264" r:id="rId31"/>
    <p:sldId id="325" r:id="rId32"/>
    <p:sldId id="330" r:id="rId33"/>
    <p:sldId id="332" r:id="rId34"/>
    <p:sldId id="326" r:id="rId35"/>
    <p:sldId id="328" r:id="rId36"/>
    <p:sldId id="329" r:id="rId37"/>
    <p:sldId id="327" r:id="rId38"/>
    <p:sldId id="333" r:id="rId39"/>
    <p:sldId id="334" r:id="rId40"/>
    <p:sldId id="335" r:id="rId41"/>
    <p:sldId id="336" r:id="rId42"/>
    <p:sldId id="337" r:id="rId43"/>
    <p:sldId id="338" r:id="rId44"/>
    <p:sldId id="339" r:id="rId45"/>
    <p:sldId id="340" r:id="rId46"/>
    <p:sldId id="341" r:id="rId47"/>
    <p:sldId id="342" r:id="rId48"/>
    <p:sldId id="343" r:id="rId49"/>
    <p:sldId id="344" r:id="rId50"/>
    <p:sldId id="345" r:id="rId51"/>
    <p:sldId id="346" r:id="rId52"/>
    <p:sldId id="347" r:id="rId53"/>
    <p:sldId id="348" r:id="rId54"/>
    <p:sldId id="349" r:id="rId55"/>
    <p:sldId id="350" r:id="rId56"/>
    <p:sldId id="351" r:id="rId57"/>
    <p:sldId id="352" r:id="rId58"/>
    <p:sldId id="279" r:id="rId59"/>
    <p:sldId id="270" r:id="rId60"/>
    <p:sldId id="271" r:id="rId61"/>
    <p:sldId id="272" r:id="rId62"/>
    <p:sldId id="273" r:id="rId63"/>
    <p:sldId id="274" r:id="rId64"/>
    <p:sldId id="275" r:id="rId65"/>
    <p:sldId id="315" r:id="rId66"/>
    <p:sldId id="276" r:id="rId67"/>
    <p:sldId id="277" r:id="rId68"/>
    <p:sldId id="278" r:id="rId69"/>
    <p:sldId id="280" r:id="rId70"/>
    <p:sldId id="281" r:id="rId71"/>
    <p:sldId id="283" r:id="rId72"/>
    <p:sldId id="285" r:id="rId73"/>
    <p:sldId id="286" r:id="rId74"/>
    <p:sldId id="287" r:id="rId75"/>
    <p:sldId id="289" r:id="rId76"/>
    <p:sldId id="290" r:id="rId77"/>
    <p:sldId id="292" r:id="rId78"/>
    <p:sldId id="293" r:id="rId79"/>
    <p:sldId id="294" r:id="rId80"/>
    <p:sldId id="295" r:id="rId81"/>
    <p:sldId id="296" r:id="rId82"/>
    <p:sldId id="297" r:id="rId83"/>
    <p:sldId id="298" r:id="rId84"/>
    <p:sldId id="299" r:id="rId85"/>
    <p:sldId id="300" r:id="rId86"/>
    <p:sldId id="301" r:id="rId87"/>
    <p:sldId id="302" r:id="rId88"/>
    <p:sldId id="303" r:id="rId89"/>
    <p:sldId id="304" r:id="rId90"/>
    <p:sldId id="305" r:id="rId91"/>
    <p:sldId id="306" r:id="rId9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2740" autoAdjust="0"/>
  </p:normalViewPr>
  <p:slideViewPr>
    <p:cSldViewPr snapToGrid="0">
      <p:cViewPr>
        <p:scale>
          <a:sx n="70" d="100"/>
          <a:sy n="70" d="100"/>
        </p:scale>
        <p:origin x="738" y="-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B02557A-7053-4340-A874-8AB926A8EDA1}" type="datetimeFigureOut">
              <a:rPr lang="en-US" smtClean="0"/>
              <a:t>4/23/2020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2463925628"/>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B02557A-7053-4340-A874-8AB926A8EDA1}" type="datetimeFigureOut">
              <a:rPr lang="en-US" smtClean="0"/>
              <a:pPr/>
              <a:t>4/23/2020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4840680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B02557A-7053-4340-A874-8AB926A8EDA1}" type="datetimeFigureOut">
              <a:rPr lang="en-US" smtClean="0"/>
              <a:pPr/>
              <a:t>4/23/2020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EF9944-A4F6-4C59-AEBD-678D6480B8EA}" type="slidenum">
              <a:rPr lang="en-US" smtClean="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7278130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B02557A-7053-4340-A874-8AB926A8EDA1}" type="datetimeFigureOut">
              <a:rPr lang="en-US" smtClean="0"/>
              <a:pPr/>
              <a:t>4/23/2020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4713388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B02557A-7053-4340-A874-8AB926A8EDA1}" type="datetimeFigureOut">
              <a:rPr lang="en-US" smtClean="0"/>
              <a:pPr/>
              <a:t>4/23/2020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EF9944-A4F6-4C59-AEBD-678D6480B8EA}"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9662317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B02557A-7053-4340-A874-8AB926A8EDA1}" type="datetimeFigureOut">
              <a:rPr lang="en-US" smtClean="0"/>
              <a:pPr/>
              <a:t>4/23/2020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29254058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B02557A-7053-4340-A874-8AB926A8EDA1}" type="datetimeFigureOut">
              <a:rPr lang="en-US" smtClean="0"/>
              <a:t>4/23/2020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EF9944-A4F6-4C59-AEBD-678D6480B8EA}" type="slidenum">
              <a:rPr lang="en-US" smtClean="0"/>
              <a:t>‹#›</a:t>
            </a:fld>
            <a:endParaRPr lang="en-US" dirty="0"/>
          </a:p>
        </p:txBody>
      </p:sp>
    </p:spTree>
    <p:extLst>
      <p:ext uri="{BB962C8B-B14F-4D97-AF65-F5344CB8AC3E}">
        <p14:creationId xmlns:p14="http://schemas.microsoft.com/office/powerpoint/2010/main" val="42799831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B02557A-7053-4340-A874-8AB926A8EDA1}" type="datetimeFigureOut">
              <a:rPr lang="en-US" smtClean="0"/>
              <a:t>4/23/2020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27939383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B02557A-7053-4340-A874-8AB926A8EDA1}" type="datetimeFigureOut">
              <a:rPr lang="en-US" smtClean="0"/>
              <a:t>4/23/2020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EF9944-A4F6-4C59-AEBD-678D6480B8EA}" type="slidenum">
              <a:rPr lang="en-US" smtClean="0"/>
              <a:t>‹#›</a:t>
            </a:fld>
            <a:endParaRPr lang="en-US" dirty="0"/>
          </a:p>
        </p:txBody>
      </p:sp>
    </p:spTree>
    <p:extLst>
      <p:ext uri="{BB962C8B-B14F-4D97-AF65-F5344CB8AC3E}">
        <p14:creationId xmlns:p14="http://schemas.microsoft.com/office/powerpoint/2010/main" val="742455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B02557A-7053-4340-A874-8AB926A8EDA1}" type="datetimeFigureOut">
              <a:rPr lang="en-US" smtClean="0"/>
              <a:pPr/>
              <a:t>4/23/2020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39655596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B02557A-7053-4340-A874-8AB926A8EDA1}" type="datetimeFigureOut">
              <a:rPr lang="en-US" smtClean="0"/>
              <a:t>4/23/2020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AEF9944-A4F6-4C59-AEBD-678D6480B8EA}" type="slidenum">
              <a:rPr lang="en-US" smtClean="0"/>
              <a:t>‹#›</a:t>
            </a:fld>
            <a:endParaRPr lang="en-US" dirty="0"/>
          </a:p>
        </p:txBody>
      </p:sp>
    </p:spTree>
    <p:extLst>
      <p:ext uri="{BB962C8B-B14F-4D97-AF65-F5344CB8AC3E}">
        <p14:creationId xmlns:p14="http://schemas.microsoft.com/office/powerpoint/2010/main" val="21238324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B02557A-7053-4340-A874-8AB926A8EDA1}" type="datetimeFigureOut">
              <a:rPr lang="en-US" smtClean="0"/>
              <a:t>4/23/2020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AEF9944-A4F6-4C59-AEBD-678D6480B8EA}" type="slidenum">
              <a:rPr lang="en-US" smtClean="0"/>
              <a:t>‹#›</a:t>
            </a:fld>
            <a:endParaRPr lang="en-US" dirty="0"/>
          </a:p>
        </p:txBody>
      </p:sp>
    </p:spTree>
    <p:extLst>
      <p:ext uri="{BB962C8B-B14F-4D97-AF65-F5344CB8AC3E}">
        <p14:creationId xmlns:p14="http://schemas.microsoft.com/office/powerpoint/2010/main" val="19339724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B02557A-7053-4340-A874-8AB926A8EDA1}" type="datetimeFigureOut">
              <a:rPr lang="en-US" smtClean="0"/>
              <a:t>4/23/2020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AEF9944-A4F6-4C59-AEBD-678D6480B8EA}" type="slidenum">
              <a:rPr lang="en-US" smtClean="0"/>
              <a:t>‹#›</a:t>
            </a:fld>
            <a:endParaRPr lang="en-US" dirty="0"/>
          </a:p>
        </p:txBody>
      </p:sp>
    </p:spTree>
    <p:extLst>
      <p:ext uri="{BB962C8B-B14F-4D97-AF65-F5344CB8AC3E}">
        <p14:creationId xmlns:p14="http://schemas.microsoft.com/office/powerpoint/2010/main" val="40500225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02557A-7053-4340-A874-8AB926A8EDA1}" type="datetimeFigureOut">
              <a:rPr lang="en-US" smtClean="0"/>
              <a:t>4/23/2020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AEF9944-A4F6-4C59-AEBD-678D6480B8EA}" type="slidenum">
              <a:rPr lang="en-US" smtClean="0"/>
              <a:t>‹#›</a:t>
            </a:fld>
            <a:endParaRPr lang="en-US" dirty="0"/>
          </a:p>
        </p:txBody>
      </p:sp>
    </p:spTree>
    <p:extLst>
      <p:ext uri="{BB962C8B-B14F-4D97-AF65-F5344CB8AC3E}">
        <p14:creationId xmlns:p14="http://schemas.microsoft.com/office/powerpoint/2010/main" val="3207351957"/>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B02557A-7053-4340-A874-8AB926A8EDA1}" type="datetimeFigureOut">
              <a:rPr lang="en-US" smtClean="0"/>
              <a:pPr/>
              <a:t>4/23/2020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2813320115"/>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B02557A-7053-4340-A874-8AB926A8EDA1}" type="datetimeFigureOut">
              <a:rPr lang="en-US" smtClean="0"/>
              <a:pPr/>
              <a:t>4/23/2020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36314643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B02557A-7053-4340-A874-8AB926A8EDA1}" type="datetimeFigureOut">
              <a:rPr lang="en-US" smtClean="0"/>
              <a:pPr/>
              <a:t>4/23/2020</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935934903"/>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 id="2147483770"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ddw-online.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www.radiology/" TargetMode="External"/><Relationship Id="rId2" Type="http://schemas.openxmlformats.org/officeDocument/2006/relationships/hyperlink" Target="http://www.medicalnewstoday.com/" TargetMode="External"/><Relationship Id="rId1" Type="http://schemas.openxmlformats.org/officeDocument/2006/relationships/slideLayout" Target="../slideLayouts/slideLayout2.xml"/><Relationship Id="rId4" Type="http://schemas.openxmlformats.org/officeDocument/2006/relationships/hyperlink" Target="http://www.hopkinsmedicine.org/" TargetMode="External"/></Relationships>
</file>

<file path=ppt/slides/_rels/slide4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www.quotientsciences.com/" TargetMode="External"/><Relationship Id="rId2" Type="http://schemas.openxmlformats.org/officeDocument/2006/relationships/hyperlink" Target="https://www,ncbiin/m.nih.gov"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8.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hyperlink" Target="https://www.tandfonline.com/doi/abs/10.1517/17460441.2015.1061991?src=recsys&amp;journalCode=iedc20" TargetMode="External"/><Relationship Id="rId7" Type="http://schemas.openxmlformats.org/officeDocument/2006/relationships/hyperlink" Target="http://www.rcsb.org/" TargetMode="External"/><Relationship Id="rId2" Type="http://schemas.openxmlformats.org/officeDocument/2006/relationships/hyperlink" Target="https://www.ncbi.nlm.nih.gov/pmc/articles/PMC4106240" TargetMode="External"/><Relationship Id="rId1" Type="http://schemas.openxmlformats.org/officeDocument/2006/relationships/slideLayout" Target="../slideLayouts/slideLayout2.xml"/><Relationship Id="rId6" Type="http://schemas.openxmlformats.org/officeDocument/2006/relationships/hyperlink" Target="https://pubs.acs.org/doi/abs/10.1021/jacs.9b02505" TargetMode="External"/><Relationship Id="rId5" Type="http://schemas.openxmlformats.org/officeDocument/2006/relationships/hyperlink" Target="https://pubs.acs.org/doi/full/10.1021/jacs.9b02505" TargetMode="External"/><Relationship Id="rId4" Type="http://schemas.openxmlformats.org/officeDocument/2006/relationships/hyperlink" Target="https://www.sciencedirect.com/science/article/pii/S1471489204001225" TargetMode="Externa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5.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idx="1"/>
          </p:nvPr>
        </p:nvSpPr>
        <p:spPr>
          <a:xfrm>
            <a:off x="838200" y="309093"/>
            <a:ext cx="10515600" cy="5867870"/>
          </a:xfrm>
        </p:spPr>
        <p:txBody>
          <a:bodyPr>
            <a:normAutofit/>
          </a:bodyPr>
          <a:lstStyle/>
          <a:p>
            <a:pPr marL="0" indent="0" algn="ctr">
              <a:buNone/>
            </a:pPr>
            <a:endParaRPr lang="en-GB" sz="2400" dirty="0" smtClean="0">
              <a:latin typeface="Times New Roman" panose="02020603050405020304" pitchFamily="18" charset="0"/>
              <a:cs typeface="Times New Roman" panose="02020603050405020304" pitchFamily="18" charset="0"/>
            </a:endParaRPr>
          </a:p>
          <a:p>
            <a:pPr marL="0" indent="0" algn="ctr">
              <a:buNone/>
            </a:pPr>
            <a:r>
              <a:rPr lang="en-GB" sz="2400" dirty="0" smtClean="0">
                <a:latin typeface="Times New Roman" panose="02020603050405020304" pitchFamily="18" charset="0"/>
                <a:cs typeface="Times New Roman" panose="02020603050405020304" pitchFamily="18" charset="0"/>
              </a:rPr>
              <a:t>USES OF MEDICAL IMAGING TECHNIQUES IN DRUG DEVELOPMENT</a:t>
            </a:r>
          </a:p>
          <a:p>
            <a:pPr marL="0" indent="0" algn="ctr">
              <a:buNone/>
            </a:pPr>
            <a:r>
              <a:rPr lang="en-GB" sz="2400" dirty="0" smtClean="0">
                <a:latin typeface="Times New Roman" panose="02020603050405020304" pitchFamily="18" charset="0"/>
                <a:cs typeface="Times New Roman" panose="02020603050405020304" pitchFamily="18" charset="0"/>
              </a:rPr>
              <a:t>BY GROUP 5</a:t>
            </a:r>
          </a:p>
          <a:p>
            <a:r>
              <a:rPr lang="en-US" sz="2400" dirty="0" smtClean="0">
                <a:latin typeface="Times New Roman" panose="02020603050405020304" pitchFamily="18" charset="0"/>
                <a:cs typeface="Times New Roman" panose="02020603050405020304" pitchFamily="18" charset="0"/>
              </a:rPr>
              <a:t>17/MHS01/17</a:t>
            </a:r>
            <a:r>
              <a:rPr lang="en-GB" sz="2400" dirty="0">
                <a:latin typeface="Times New Roman" panose="02020603050405020304" pitchFamily="18" charset="0"/>
                <a:cs typeface="Times New Roman" panose="02020603050405020304" pitchFamily="18" charset="0"/>
              </a:rPr>
              <a:t>4</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KWAME-OKPU E.A </a:t>
            </a:r>
            <a:r>
              <a:rPr lang="en-US" sz="2400" dirty="0" smtClean="0">
                <a:latin typeface="Times New Roman" panose="02020603050405020304" pitchFamily="18" charset="0"/>
                <a:cs typeface="Times New Roman" panose="02020603050405020304" pitchFamily="18" charset="0"/>
              </a:rPr>
              <a:t>OGHENEOVU</a:t>
            </a:r>
          </a:p>
          <a:p>
            <a:r>
              <a:rPr lang="en-US" sz="2400" dirty="0" smtClean="0">
                <a:latin typeface="Times New Roman" panose="02020603050405020304" pitchFamily="18" charset="0"/>
                <a:cs typeface="Times New Roman" panose="02020603050405020304" pitchFamily="18" charset="0"/>
              </a:rPr>
              <a:t>17/MHS01/159 IMOYIN-OMENE </a:t>
            </a:r>
            <a:r>
              <a:rPr lang="en-US" sz="2400" dirty="0">
                <a:latin typeface="Times New Roman" panose="02020603050405020304" pitchFamily="18" charset="0"/>
                <a:cs typeface="Times New Roman" panose="02020603050405020304" pitchFamily="18" charset="0"/>
              </a:rPr>
              <a:t>EMUOBONUVIE </a:t>
            </a:r>
            <a:endParaRPr lang="en-US" sz="2400"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17/MHS01/0</a:t>
            </a:r>
            <a:r>
              <a:rPr lang="en-GB" sz="2400" dirty="0">
                <a:latin typeface="Times New Roman" panose="02020603050405020304" pitchFamily="18" charset="0"/>
                <a:cs typeface="Times New Roman" panose="02020603050405020304" pitchFamily="18" charset="0"/>
              </a:rPr>
              <a:t>2</a:t>
            </a:r>
            <a:r>
              <a:rPr lang="en-US" sz="2400" dirty="0" smtClean="0">
                <a:latin typeface="Times New Roman" panose="02020603050405020304" pitchFamily="18" charset="0"/>
                <a:cs typeface="Times New Roman" panose="02020603050405020304" pitchFamily="18" charset="0"/>
              </a:rPr>
              <a:t>6  AFENO-EBOH VOKE</a:t>
            </a:r>
          </a:p>
          <a:p>
            <a:r>
              <a:rPr lang="en-US" sz="2400" dirty="0" smtClean="0">
                <a:latin typeface="Times New Roman" panose="02020603050405020304" pitchFamily="18" charset="0"/>
                <a:cs typeface="Times New Roman" panose="02020603050405020304" pitchFamily="18" charset="0"/>
              </a:rPr>
              <a:t>17/MHS03/007  AYEMOBUWA OMOTAYO</a:t>
            </a:r>
          </a:p>
          <a:p>
            <a:r>
              <a:rPr lang="en-GB" sz="2400" dirty="0" smtClean="0">
                <a:latin typeface="Times New Roman" panose="02020603050405020304" pitchFamily="18" charset="0"/>
                <a:cs typeface="Times New Roman" panose="02020603050405020304" pitchFamily="18" charset="0"/>
              </a:rPr>
              <a:t>17/MHS07/005 </a:t>
            </a:r>
            <a:r>
              <a:rPr lang="en-GB" sz="2400" dirty="0">
                <a:latin typeface="Times New Roman" panose="02020603050405020304" pitchFamily="18" charset="0"/>
                <a:cs typeface="Times New Roman" panose="02020603050405020304" pitchFamily="18" charset="0"/>
              </a:rPr>
              <a:t>BELLO AISHA </a:t>
            </a:r>
            <a:endParaRPr lang="en-US" sz="2400" dirty="0" smtClean="0">
              <a:latin typeface="Times New Roman" panose="02020603050405020304" pitchFamily="18" charset="0"/>
              <a:cs typeface="Times New Roman" panose="02020603050405020304" pitchFamily="18" charset="0"/>
            </a:endParaRPr>
          </a:p>
          <a:p>
            <a:pPr marL="0" indent="0" algn="ctr">
              <a:buNone/>
            </a:pPr>
            <a:endParaRPr lang="en-GB" sz="2400" dirty="0" smtClean="0">
              <a:latin typeface="Times New Roman" panose="02020603050405020304" pitchFamily="18" charset="0"/>
              <a:cs typeface="Times New Roman" panose="02020603050405020304" pitchFamily="18" charset="0"/>
            </a:endParaRPr>
          </a:p>
          <a:p>
            <a:pPr marL="0" indent="0">
              <a:buNone/>
            </a:pPr>
            <a:r>
              <a:rPr lang="en-GB" sz="2400" dirty="0" smtClean="0">
                <a:latin typeface="Times New Roman" panose="02020603050405020304" pitchFamily="18" charset="0"/>
                <a:cs typeface="Times New Roman" panose="02020603050405020304" pitchFamily="18" charset="0"/>
              </a:rPr>
              <a:t> </a:t>
            </a:r>
            <a:endParaRPr lang="en-GB"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283334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2175" y="1633182"/>
            <a:ext cx="8596668" cy="1320800"/>
          </a:xfrm>
        </p:spPr>
        <p:txBody>
          <a:bodyPr/>
          <a:lstStyle/>
          <a:p>
            <a:pPr algn="ctr"/>
            <a:r>
              <a:rPr lang="en-GB" dirty="0" smtClean="0">
                <a:latin typeface="Times New Roman" panose="02020603050405020304" pitchFamily="18" charset="0"/>
                <a:cs typeface="Times New Roman" panose="02020603050405020304" pitchFamily="18" charset="0"/>
              </a:rPr>
              <a:t>Role of Nuclear Medicine in Drug development</a:t>
            </a:r>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152232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3435" y="559558"/>
            <a:ext cx="8596668" cy="7451678"/>
          </a:xfrm>
        </p:spPr>
        <p:txBody>
          <a:bodyPr>
            <a:noAutofit/>
          </a:bodyPr>
          <a:lstStyle/>
          <a:p>
            <a:r>
              <a:rPr lang="en-GB" sz="2000" dirty="0">
                <a:latin typeface="Times New Roman" panose="02020603050405020304" pitchFamily="18" charset="0"/>
                <a:cs typeface="Times New Roman" panose="02020603050405020304" pitchFamily="18" charset="0"/>
              </a:rPr>
              <a:t>Nuclear medicine encompasses both diagnostic imaging and treatment of disease, and may also be referred to as molecular medicine or molecular imaging and therapeutics</a:t>
            </a:r>
            <a:r>
              <a:rPr lang="en-GB" sz="2000" dirty="0" smtClean="0">
                <a:latin typeface="Times New Roman" panose="02020603050405020304" pitchFamily="18" charset="0"/>
                <a:cs typeface="Times New Roman" panose="02020603050405020304" pitchFamily="18" charset="0"/>
              </a:rPr>
              <a:t>.</a:t>
            </a:r>
            <a:r>
              <a:rPr lang="en-GB" sz="2000" baseline="30000" dirty="0" smtClean="0">
                <a:latin typeface="Times New Roman" panose="02020603050405020304" pitchFamily="18" charset="0"/>
                <a:cs typeface="Times New Roman" panose="02020603050405020304" pitchFamily="18" charset="0"/>
              </a:rPr>
              <a:t> </a:t>
            </a:r>
            <a:r>
              <a:rPr lang="en-GB" sz="2000" dirty="0">
                <a:latin typeface="Times New Roman" panose="02020603050405020304" pitchFamily="18" charset="0"/>
                <a:cs typeface="Times New Roman" panose="02020603050405020304" pitchFamily="18" charset="0"/>
              </a:rPr>
              <a:t> Nuclear medicine uses certain properties of isotopes and the energetic particles emitted from radioactive material to diagnose or treat various pathology. Different from the typical concept of anatomic radiology, nuclear medicine enables assessment of physiology. This function-based approach to medical evaluation has useful applications in most subspecialties, notably oncology, neurology, and cardiology. </a:t>
            </a:r>
            <a:r>
              <a:rPr lang="en-GB" sz="2000" i="1" dirty="0">
                <a:latin typeface="Times New Roman" panose="02020603050405020304" pitchFamily="18" charset="0"/>
                <a:cs typeface="Times New Roman" panose="02020603050405020304" pitchFamily="18" charset="0"/>
              </a:rPr>
              <a:t>Gamma cameras</a:t>
            </a:r>
            <a:r>
              <a:rPr lang="en-GB" sz="2000" dirty="0">
                <a:latin typeface="Times New Roman" panose="02020603050405020304" pitchFamily="18" charset="0"/>
                <a:cs typeface="Times New Roman" panose="02020603050405020304" pitchFamily="18" charset="0"/>
              </a:rPr>
              <a:t> and </a:t>
            </a:r>
            <a:r>
              <a:rPr lang="en-GB" sz="2000" i="1" dirty="0">
                <a:latin typeface="Times New Roman" panose="02020603050405020304" pitchFamily="18" charset="0"/>
                <a:cs typeface="Times New Roman" panose="02020603050405020304" pitchFamily="18" charset="0"/>
              </a:rPr>
              <a:t>PET scanners</a:t>
            </a:r>
            <a:r>
              <a:rPr lang="en-GB" sz="2000" dirty="0">
                <a:latin typeface="Times New Roman" panose="02020603050405020304" pitchFamily="18" charset="0"/>
                <a:cs typeface="Times New Roman" panose="02020603050405020304" pitchFamily="18" charset="0"/>
              </a:rPr>
              <a:t> are used in e.g. scintigraphy, SPECT and PET to detect regions of biologic activity that may be associated with a disease. Relatively short-lived isotope, such as </a:t>
            </a:r>
            <a:r>
              <a:rPr lang="en-GB" sz="2000" baseline="30000" dirty="0">
                <a:latin typeface="Times New Roman" panose="02020603050405020304" pitchFamily="18" charset="0"/>
                <a:cs typeface="Times New Roman" panose="02020603050405020304" pitchFamily="18" charset="0"/>
              </a:rPr>
              <a:t>99m</a:t>
            </a:r>
            <a:r>
              <a:rPr lang="en-GB" sz="2000" dirty="0">
                <a:latin typeface="Times New Roman" panose="02020603050405020304" pitchFamily="18" charset="0"/>
                <a:cs typeface="Times New Roman" panose="02020603050405020304" pitchFamily="18" charset="0"/>
              </a:rPr>
              <a:t>Tc is administered to the patient. Isotopes are often preferentially absorbed by biologically active tissue in the body, and can be used to identify </a:t>
            </a:r>
            <a:r>
              <a:rPr lang="en-GB" sz="2000" dirty="0" err="1">
                <a:latin typeface="Times New Roman" panose="02020603050405020304" pitchFamily="18" charset="0"/>
                <a:cs typeface="Times New Roman" panose="02020603050405020304" pitchFamily="18" charset="0"/>
              </a:rPr>
              <a:t>tumors</a:t>
            </a:r>
            <a:r>
              <a:rPr lang="en-GB" sz="2000" dirty="0">
                <a:latin typeface="Times New Roman" panose="02020603050405020304" pitchFamily="18" charset="0"/>
                <a:cs typeface="Times New Roman" panose="02020603050405020304" pitchFamily="18" charset="0"/>
              </a:rPr>
              <a:t> or fracture points in bone. Images are acquired after collimated photons are detected by a crystal that gives off a light signal, which is in turn amplified and converted into count data.</a:t>
            </a:r>
          </a:p>
          <a:p>
            <a:endParaRPr lang="en-GB"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644832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38735" y="368489"/>
            <a:ext cx="4421874"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latin typeface="Times New Roman" panose="02020603050405020304" pitchFamily="18" charset="0"/>
                <a:cs typeface="Times New Roman" panose="02020603050405020304" pitchFamily="18" charset="0"/>
              </a:rPr>
              <a:t>NUCLEAR MEDICINE</a:t>
            </a:r>
            <a:endParaRPr lang="en-GB" sz="2000" dirty="0">
              <a:latin typeface="Times New Roman" panose="02020603050405020304" pitchFamily="18" charset="0"/>
              <a:cs typeface="Times New Roman" panose="02020603050405020304" pitchFamily="18" charset="0"/>
            </a:endParaRPr>
          </a:p>
        </p:txBody>
      </p:sp>
      <p:sp>
        <p:nvSpPr>
          <p:cNvPr id="7" name="Rectangle 6"/>
          <p:cNvSpPr/>
          <p:nvPr/>
        </p:nvSpPr>
        <p:spPr>
          <a:xfrm>
            <a:off x="109183" y="4408228"/>
            <a:ext cx="328911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Times New Roman" panose="02020603050405020304" pitchFamily="18" charset="0"/>
                <a:cs typeface="Times New Roman" panose="02020603050405020304" pitchFamily="18" charset="0"/>
              </a:rPr>
              <a:t>Single-photon emission computed tomography</a:t>
            </a:r>
          </a:p>
          <a:p>
            <a:pPr algn="ctr"/>
            <a:r>
              <a:rPr lang="en-GB" dirty="0" smtClean="0">
                <a:latin typeface="Times New Roman" panose="02020603050405020304" pitchFamily="18" charset="0"/>
                <a:cs typeface="Times New Roman" panose="02020603050405020304" pitchFamily="18" charset="0"/>
              </a:rPr>
              <a:t>(SPECT)</a:t>
            </a:r>
            <a:endParaRPr lang="en-GB" dirty="0">
              <a:latin typeface="Times New Roman" panose="02020603050405020304" pitchFamily="18" charset="0"/>
              <a:cs typeface="Times New Roman" panose="02020603050405020304" pitchFamily="18" charset="0"/>
            </a:endParaRPr>
          </a:p>
        </p:txBody>
      </p:sp>
      <p:sp>
        <p:nvSpPr>
          <p:cNvPr id="8" name="Rectangle 7"/>
          <p:cNvSpPr/>
          <p:nvPr/>
        </p:nvSpPr>
        <p:spPr>
          <a:xfrm>
            <a:off x="3534771" y="2797792"/>
            <a:ext cx="3261814" cy="9416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SCINTIGRAPHY</a:t>
            </a:r>
            <a:endParaRPr lang="en-GB" dirty="0"/>
          </a:p>
        </p:txBody>
      </p:sp>
      <p:sp>
        <p:nvSpPr>
          <p:cNvPr id="9" name="Rectangle 8"/>
          <p:cNvSpPr/>
          <p:nvPr/>
        </p:nvSpPr>
        <p:spPr>
          <a:xfrm>
            <a:off x="7028597" y="4408228"/>
            <a:ext cx="3671248"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7738280" y="4453890"/>
            <a:ext cx="2579427" cy="923330"/>
          </a:xfrm>
          <a:prstGeom prst="rect">
            <a:avLst/>
          </a:prstGeom>
          <a:noFill/>
        </p:spPr>
        <p:txBody>
          <a:bodyPr wrap="square" rtlCol="0">
            <a:spAutoFit/>
          </a:bodyPr>
          <a:lstStyle/>
          <a:p>
            <a:r>
              <a:rPr lang="en-GB" dirty="0">
                <a:solidFill>
                  <a:schemeClr val="bg1"/>
                </a:solidFill>
                <a:latin typeface="Times New Roman" panose="02020603050405020304" pitchFamily="18" charset="0"/>
                <a:cs typeface="Times New Roman" panose="02020603050405020304" pitchFamily="18" charset="0"/>
              </a:rPr>
              <a:t>Positron emission </a:t>
            </a:r>
            <a:r>
              <a:rPr lang="en-GB" dirty="0">
                <a:solidFill>
                  <a:schemeClr val="bg1"/>
                </a:solidFill>
                <a:latin typeface="Times New Roman" panose="02020603050405020304" pitchFamily="18" charset="0"/>
                <a:cs typeface="Times New Roman" panose="02020603050405020304" pitchFamily="18" charset="0"/>
              </a:rPr>
              <a:t>tomography</a:t>
            </a:r>
          </a:p>
          <a:p>
            <a:r>
              <a:rPr lang="en-GB" dirty="0">
                <a:solidFill>
                  <a:schemeClr val="bg1"/>
                </a:solidFill>
                <a:latin typeface="Times New Roman" panose="02020603050405020304" pitchFamily="18" charset="0"/>
                <a:cs typeface="Times New Roman" panose="02020603050405020304" pitchFamily="18" charset="0"/>
              </a:rPr>
              <a:t> (PET) </a:t>
            </a:r>
            <a:endParaRPr lang="en-GB" dirty="0">
              <a:solidFill>
                <a:schemeClr val="bg1"/>
              </a:solidFill>
              <a:latin typeface="Times New Roman" panose="02020603050405020304" pitchFamily="18" charset="0"/>
              <a:cs typeface="Times New Roman" panose="02020603050405020304" pitchFamily="18" charset="0"/>
            </a:endParaRPr>
          </a:p>
        </p:txBody>
      </p:sp>
      <p:cxnSp>
        <p:nvCxnSpPr>
          <p:cNvPr id="12" name="Straight Connector 11"/>
          <p:cNvCxnSpPr/>
          <p:nvPr/>
        </p:nvCxnSpPr>
        <p:spPr>
          <a:xfrm>
            <a:off x="5076967" y="1487606"/>
            <a:ext cx="0" cy="1146412"/>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555845" y="1487606"/>
            <a:ext cx="1282890" cy="2729552"/>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7356143" y="1583140"/>
            <a:ext cx="2088108" cy="2674961"/>
          </a:xfrm>
          <a:prstGeom prst="line">
            <a:avLst/>
          </a:prstGeom>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344330" y="6018663"/>
            <a:ext cx="4025461" cy="369332"/>
          </a:xfrm>
          <a:prstGeom prst="rect">
            <a:avLst/>
          </a:prstGeom>
          <a:noFill/>
        </p:spPr>
        <p:txBody>
          <a:bodyPr wrap="none" rtlCol="0">
            <a:spAutoFit/>
          </a:bodyPr>
          <a:lstStyle/>
          <a:p>
            <a:r>
              <a:rPr lang="en-GB" dirty="0" smtClean="0">
                <a:latin typeface="Times New Roman" panose="02020603050405020304" pitchFamily="18" charset="0"/>
                <a:cs typeface="Times New Roman" panose="02020603050405020304" pitchFamily="18" charset="0"/>
              </a:rPr>
              <a:t>DIVISIONS OF NUCLEAR MEDICINE</a:t>
            </a:r>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320536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8846" y="481915"/>
            <a:ext cx="8596668" cy="3880773"/>
          </a:xfrm>
        </p:spPr>
        <p:txBody>
          <a:bodyPr>
            <a:noAutofit/>
          </a:bodyPr>
          <a:lstStyle/>
          <a:p>
            <a:r>
              <a:rPr lang="en-GB" sz="2000" i="1" dirty="0">
                <a:latin typeface="Times New Roman" panose="02020603050405020304" pitchFamily="18" charset="0"/>
                <a:cs typeface="Times New Roman" panose="02020603050405020304" pitchFamily="18" charset="0"/>
              </a:rPr>
              <a:t>Scintigraphy</a:t>
            </a:r>
            <a:r>
              <a:rPr lang="en-GB" sz="2000" dirty="0">
                <a:latin typeface="Times New Roman" panose="02020603050405020304" pitchFamily="18" charset="0"/>
                <a:cs typeface="Times New Roman" panose="02020603050405020304" pitchFamily="18" charset="0"/>
              </a:rPr>
              <a:t> </a:t>
            </a:r>
            <a:r>
              <a:rPr lang="en-GB" sz="2000" dirty="0" smtClean="0">
                <a:latin typeface="Times New Roman" panose="02020603050405020304" pitchFamily="18" charset="0"/>
                <a:cs typeface="Times New Roman" panose="02020603050405020304" pitchFamily="18" charset="0"/>
              </a:rPr>
              <a:t>is </a:t>
            </a:r>
            <a:r>
              <a:rPr lang="en-GB" sz="2000" dirty="0">
                <a:latin typeface="Times New Roman" panose="02020603050405020304" pitchFamily="18" charset="0"/>
                <a:cs typeface="Times New Roman" panose="02020603050405020304" pitchFamily="18" charset="0"/>
              </a:rPr>
              <a:t>a form of diagnostic test wherein radioisotopes are taken internally, for example, intravenously or orally. Then, gamma cameras capture and form </a:t>
            </a:r>
            <a:r>
              <a:rPr lang="en-GB" sz="2000" dirty="0" smtClean="0">
                <a:latin typeface="Times New Roman" panose="02020603050405020304" pitchFamily="18" charset="0"/>
                <a:cs typeface="Times New Roman" panose="02020603050405020304" pitchFamily="18" charset="0"/>
              </a:rPr>
              <a:t>two-dimensional</a:t>
            </a:r>
            <a:r>
              <a:rPr lang="en-GB" sz="2000" baseline="30000" dirty="0">
                <a:latin typeface="Times New Roman" panose="02020603050405020304" pitchFamily="18" charset="0"/>
                <a:cs typeface="Times New Roman" panose="02020603050405020304" pitchFamily="18" charset="0"/>
              </a:rPr>
              <a:t> </a:t>
            </a:r>
            <a:r>
              <a:rPr lang="en-GB" sz="2000" dirty="0" smtClean="0">
                <a:latin typeface="Times New Roman" panose="02020603050405020304" pitchFamily="18" charset="0"/>
                <a:cs typeface="Times New Roman" panose="02020603050405020304" pitchFamily="18" charset="0"/>
              </a:rPr>
              <a:t>images </a:t>
            </a:r>
            <a:r>
              <a:rPr lang="en-GB" sz="2000" dirty="0">
                <a:latin typeface="Times New Roman" panose="02020603050405020304" pitchFamily="18" charset="0"/>
                <a:cs typeface="Times New Roman" panose="02020603050405020304" pitchFamily="18" charset="0"/>
              </a:rPr>
              <a:t>from the radiation emitted by the radiopharmaceuticals.</a:t>
            </a:r>
          </a:p>
          <a:p>
            <a:r>
              <a:rPr lang="en-GB" sz="2000" i="1" dirty="0" smtClean="0">
                <a:latin typeface="Times New Roman" panose="02020603050405020304" pitchFamily="18" charset="0"/>
                <a:cs typeface="Times New Roman" panose="02020603050405020304" pitchFamily="18" charset="0"/>
              </a:rPr>
              <a:t>SPECT</a:t>
            </a:r>
            <a:r>
              <a:rPr lang="en-GB" sz="2000" dirty="0">
                <a:latin typeface="Times New Roman" panose="02020603050405020304" pitchFamily="18" charset="0"/>
                <a:cs typeface="Times New Roman" panose="02020603050405020304" pitchFamily="18" charset="0"/>
              </a:rPr>
              <a:t> is a 3D tomographic technique that uses gamma camera data from many projections and can be reconstructed in different planes. A dual detector head gamma camera combined with a CT scanner, which provides localization of functional SPECT data, is termed a SPECT-CT camera, and has shown utility in advancing the field of molecular imaging. In most other medical imaging modalities, energy is passed through the body and the reaction or result is read by detectors. In SPECT imaging, the patient is injected with a radioisotope, most commonly Thallium 201TI, Technetium 99mTC, Iodine 123I, and Gallium 67Ga</a:t>
            </a:r>
            <a:r>
              <a:rPr lang="en-GB" sz="2000" dirty="0" smtClean="0">
                <a:latin typeface="Times New Roman" panose="02020603050405020304" pitchFamily="18" charset="0"/>
                <a:cs typeface="Times New Roman" panose="02020603050405020304" pitchFamily="18" charset="0"/>
              </a:rPr>
              <a:t>.</a:t>
            </a:r>
            <a:r>
              <a:rPr lang="en-GB" sz="2000" dirty="0">
                <a:latin typeface="Times New Roman" panose="02020603050405020304" pitchFamily="18" charset="0"/>
                <a:cs typeface="Times New Roman" panose="02020603050405020304" pitchFamily="18" charset="0"/>
              </a:rPr>
              <a:t> The radioactive gamma rays are emitted through the body as the natural decaying process of these isotopes takes place. The emissions of the gamma rays are captured by detectors that surround the body. This essentially means that the human is now the source of the radioactivity, rather than the medical imaging devices such as X-ray or CT.</a:t>
            </a:r>
          </a:p>
          <a:p>
            <a:endParaRPr lang="en-GB"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201085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9788" y="604744"/>
            <a:ext cx="8596668" cy="3880773"/>
          </a:xfrm>
        </p:spPr>
        <p:txBody>
          <a:bodyPr>
            <a:noAutofit/>
          </a:bodyPr>
          <a:lstStyle/>
          <a:p>
            <a:r>
              <a:rPr lang="en-GB" sz="2400" dirty="0">
                <a:latin typeface="Times New Roman" panose="02020603050405020304" pitchFamily="18" charset="0"/>
                <a:cs typeface="Times New Roman" panose="02020603050405020304" pitchFamily="18" charset="0"/>
              </a:rPr>
              <a:t>Positron emission tomography (PET) uses coincidence detection to image functional processes. Short-lived positron emitting isotope, such as </a:t>
            </a:r>
            <a:r>
              <a:rPr lang="en-GB" sz="2400" baseline="30000" dirty="0">
                <a:latin typeface="Times New Roman" panose="02020603050405020304" pitchFamily="18" charset="0"/>
                <a:cs typeface="Times New Roman" panose="02020603050405020304" pitchFamily="18" charset="0"/>
              </a:rPr>
              <a:t>18</a:t>
            </a:r>
            <a:r>
              <a:rPr lang="en-GB" sz="2400" dirty="0">
                <a:latin typeface="Times New Roman" panose="02020603050405020304" pitchFamily="18" charset="0"/>
                <a:cs typeface="Times New Roman" panose="02020603050405020304" pitchFamily="18" charset="0"/>
              </a:rPr>
              <a:t>F, is incorporated with an organic substance such as glucose, creating F18-fluorodeoxyglucose, which can be used as a marker of metabolic utilization. Images of activity distribution throughout the body can show rapidly growing tissue, like </a:t>
            </a:r>
            <a:r>
              <a:rPr lang="en-GB" sz="2400" dirty="0" err="1">
                <a:latin typeface="Times New Roman" panose="02020603050405020304" pitchFamily="18" charset="0"/>
                <a:cs typeface="Times New Roman" panose="02020603050405020304" pitchFamily="18" charset="0"/>
              </a:rPr>
              <a:t>tumor</a:t>
            </a:r>
            <a:r>
              <a:rPr lang="en-GB" sz="2400" dirty="0">
                <a:latin typeface="Times New Roman" panose="02020603050405020304" pitchFamily="18" charset="0"/>
                <a:cs typeface="Times New Roman" panose="02020603050405020304" pitchFamily="18" charset="0"/>
              </a:rPr>
              <a:t>, metastasis, or infection. PET images can be viewed in comparison to computed tomography scans to determine an anatomic correlate. Modern scanners may integrate PET, allowing PET-CT, or PET-MRI to optimize the image reconstruction involved with positron imaging. This is performed on the same equipment without physically moving the patient off of the gantry. The resultant hybrid of functional and anatomic imaging information is a useful tool in non-invasive diagnosis and patient management.</a:t>
            </a:r>
          </a:p>
          <a:p>
            <a:endParaRPr lang="en-GB" sz="2400" dirty="0"/>
          </a:p>
        </p:txBody>
      </p:sp>
    </p:spTree>
    <p:extLst>
      <p:ext uri="{BB962C8B-B14F-4D97-AF65-F5344CB8AC3E}">
        <p14:creationId xmlns:p14="http://schemas.microsoft.com/office/powerpoint/2010/main" val="39903232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38508" y="2939224"/>
            <a:ext cx="7766936" cy="2003095"/>
          </a:xfrm>
        </p:spPr>
        <p:txBody>
          <a:bodyPr>
            <a:normAutofit/>
          </a:bodyPr>
          <a:lstStyle/>
          <a:p>
            <a:pPr algn="ctr"/>
            <a:r>
              <a:rPr lang="en-GB" sz="4000" dirty="0">
                <a:latin typeface="Times New Roman" panose="02020603050405020304" pitchFamily="18" charset="0"/>
                <a:cs typeface="Times New Roman" panose="02020603050405020304" pitchFamily="18" charset="0"/>
              </a:rPr>
              <a:t>A</a:t>
            </a:r>
            <a:r>
              <a:rPr lang="en-GB" sz="4000" dirty="0" smtClean="0">
                <a:latin typeface="Times New Roman" panose="02020603050405020304" pitchFamily="18" charset="0"/>
                <a:cs typeface="Times New Roman" panose="02020603050405020304" pitchFamily="18" charset="0"/>
              </a:rPr>
              <a:t>pplication of scintigraphy in Drug Development</a:t>
            </a:r>
            <a:br>
              <a:rPr lang="en-GB" sz="4000" dirty="0" smtClean="0">
                <a:latin typeface="Times New Roman" panose="02020603050405020304" pitchFamily="18" charset="0"/>
                <a:cs typeface="Times New Roman" panose="02020603050405020304" pitchFamily="18" charset="0"/>
              </a:rPr>
            </a:br>
            <a:endParaRPr lang="en-GB"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934616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5593" y="421341"/>
            <a:ext cx="8596668" cy="1000259"/>
          </a:xfrm>
        </p:spPr>
        <p:txBody>
          <a:bodyPr/>
          <a:lstStyle/>
          <a:p>
            <a:r>
              <a:rPr lang="en-GB" dirty="0" smtClean="0">
                <a:latin typeface="Times New Roman" panose="02020603050405020304" pitchFamily="18" charset="0"/>
                <a:cs typeface="Times New Roman" panose="02020603050405020304" pitchFamily="18" charset="0"/>
              </a:rPr>
              <a:t>Introduction </a:t>
            </a:r>
            <a:endParaRPr lang="en-GB"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65593" y="1131067"/>
            <a:ext cx="8596668" cy="5488674"/>
          </a:xfrm>
        </p:spPr>
        <p:txBody>
          <a:bodyPr>
            <a:normAutofit/>
          </a:bodyPr>
          <a:lstStyle/>
          <a:p>
            <a:r>
              <a:rPr lang="en-GB" sz="2000" dirty="0">
                <a:latin typeface="Times New Roman" panose="02020603050405020304" pitchFamily="18" charset="0"/>
                <a:cs typeface="Times New Roman" panose="02020603050405020304" pitchFamily="18" charset="0"/>
              </a:rPr>
              <a:t>Scintigraphy (from Latin scintilla, "spark"), also known as a gamma scan, is a diagnostic test in nuclear medicine, where radioisotopes attached to drugs that travel to a specific organ or tissue (radiopharmaceuticals) are taken internally and the emitted gamma radiation is captured by external detectors (gamma cameras) to form two-dimensional images in a similar process to the capture of x-ray images. In contrast, SPECT and positron emission tomography (PET) form 3-dimensional images, and are therefore classified as separate techniques to scintigraphy, although they also use gamma cameras to detect internal radiation. Scintigraphy is unlike a diagnostic X-ray where external radiation is passed through the body to form an image.</a:t>
            </a:r>
          </a:p>
          <a:p>
            <a:r>
              <a:rPr lang="en-GB" sz="2000" dirty="0" smtClean="0">
                <a:latin typeface="Times New Roman" panose="02020603050405020304" pitchFamily="18" charset="0"/>
                <a:cs typeface="Times New Roman" panose="02020603050405020304" pitchFamily="18" charset="0"/>
              </a:rPr>
              <a:t>Gamma scintigraphy is a non-invasive technique with applications in the development of drug products and the assessment of </a:t>
            </a:r>
            <a:r>
              <a:rPr lang="en-GB" sz="2000" dirty="0" err="1" smtClean="0">
                <a:latin typeface="Times New Roman" panose="02020603050405020304" pitchFamily="18" charset="0"/>
                <a:cs typeface="Times New Roman" panose="02020603050405020304" pitchFamily="18" charset="0"/>
              </a:rPr>
              <a:t>pharmacodynamic</a:t>
            </a:r>
            <a:r>
              <a:rPr lang="en-GB" sz="2000" dirty="0" smtClean="0">
                <a:latin typeface="Times New Roman" panose="02020603050405020304" pitchFamily="18" charset="0"/>
                <a:cs typeface="Times New Roman" panose="02020603050405020304" pitchFamily="18" charset="0"/>
              </a:rPr>
              <a:t> effects in humans. It enables the assessment of critical performance parameters that in vitro techniques attempt, but often fail, to predict. Quantification of </a:t>
            </a:r>
            <a:r>
              <a:rPr lang="en-GB" sz="2000" dirty="0" err="1" smtClean="0">
                <a:latin typeface="Times New Roman" panose="02020603050405020304" pitchFamily="18" charset="0"/>
                <a:cs typeface="Times New Roman" panose="02020603050405020304" pitchFamily="18" charset="0"/>
              </a:rPr>
              <a:t>pharmacodynamic</a:t>
            </a:r>
            <a:r>
              <a:rPr lang="en-GB" sz="2000" dirty="0" smtClean="0">
                <a:latin typeface="Times New Roman" panose="02020603050405020304" pitchFamily="18" charset="0"/>
                <a:cs typeface="Times New Roman" panose="02020603050405020304" pitchFamily="18" charset="0"/>
              </a:rPr>
              <a:t> effects (</a:t>
            </a:r>
            <a:r>
              <a:rPr lang="en-GB" sz="2000" dirty="0" err="1" smtClean="0">
                <a:latin typeface="Times New Roman" panose="02020603050405020304" pitchFamily="18" charset="0"/>
                <a:cs typeface="Times New Roman" panose="02020603050405020304" pitchFamily="18" charset="0"/>
              </a:rPr>
              <a:t>eg</a:t>
            </a:r>
            <a:r>
              <a:rPr lang="en-GB" sz="2000" dirty="0" smtClean="0">
                <a:latin typeface="Times New Roman" panose="02020603050405020304" pitchFamily="18" charset="0"/>
                <a:cs typeface="Times New Roman" panose="02020603050405020304" pitchFamily="18" charset="0"/>
              </a:rPr>
              <a:t> gastrointestinal transit; gall bladder emptying; lung </a:t>
            </a:r>
            <a:r>
              <a:rPr lang="en-GB" sz="2000" dirty="0" err="1" smtClean="0">
                <a:latin typeface="Times New Roman" panose="02020603050405020304" pitchFamily="18" charset="0"/>
                <a:cs typeface="Times New Roman" panose="02020603050405020304" pitchFamily="18" charset="0"/>
              </a:rPr>
              <a:t>mucociliary</a:t>
            </a:r>
            <a:r>
              <a:rPr lang="en-GB" sz="2000" dirty="0" smtClean="0">
                <a:latin typeface="Times New Roman" panose="02020603050405020304" pitchFamily="18" charset="0"/>
                <a:cs typeface="Times New Roman" panose="02020603050405020304" pitchFamily="18" charset="0"/>
              </a:rPr>
              <a:t> clearance) provides insights into the mode of action of drug candidates.</a:t>
            </a:r>
          </a:p>
          <a:p>
            <a:endParaRPr lang="en-GB"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431994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8033" y="3361385"/>
            <a:ext cx="4881093" cy="2446098"/>
          </a:xfrm>
          <a:prstGeom prst="rect">
            <a:avLst/>
          </a:prstGeom>
        </p:spPr>
      </p:pic>
      <p:sp>
        <p:nvSpPr>
          <p:cNvPr id="5" name="TextBox 4"/>
          <p:cNvSpPr txBox="1"/>
          <p:nvPr/>
        </p:nvSpPr>
        <p:spPr>
          <a:xfrm>
            <a:off x="578033" y="5807483"/>
            <a:ext cx="4989049" cy="1015663"/>
          </a:xfrm>
          <a:prstGeom prst="rect">
            <a:avLst/>
          </a:prstGeom>
          <a:noFill/>
        </p:spPr>
        <p:txBody>
          <a:bodyPr wrap="square" rtlCol="0">
            <a:spAutoFit/>
          </a:bodyPr>
          <a:lstStyle/>
          <a:p>
            <a:r>
              <a:rPr lang="en-GB" sz="2000" dirty="0" smtClean="0">
                <a:latin typeface="Times New Roman" panose="02020603050405020304" pitchFamily="18" charset="0"/>
                <a:cs typeface="Times New Roman" panose="02020603050405020304" pitchFamily="18" charset="0"/>
              </a:rPr>
              <a:t>SPECT GAMMA CAMERA FOR CARDIAC SCINTIGRAHY</a:t>
            </a:r>
          </a:p>
          <a:p>
            <a:r>
              <a:rPr lang="en-GB" sz="2000" dirty="0" smtClean="0">
                <a:latin typeface="Times New Roman" panose="02020603050405020304" pitchFamily="18" charset="0"/>
                <a:cs typeface="Times New Roman" panose="02020603050405020304" pitchFamily="18" charset="0"/>
              </a:rPr>
              <a:t>SOURCE: https</a:t>
            </a:r>
            <a:r>
              <a:rPr lang="en-GB" sz="2000" dirty="0">
                <a:latin typeface="Times New Roman" panose="02020603050405020304" pitchFamily="18" charset="0"/>
                <a:cs typeface="Times New Roman" panose="02020603050405020304" pitchFamily="18" charset="0"/>
              </a:rPr>
              <a:t>://</a:t>
            </a:r>
            <a:r>
              <a:rPr lang="en-GB" sz="2000" dirty="0" smtClean="0">
                <a:latin typeface="Times New Roman" panose="02020603050405020304" pitchFamily="18" charset="0"/>
                <a:cs typeface="Times New Roman" panose="02020603050405020304" pitchFamily="18" charset="0"/>
              </a:rPr>
              <a:t>www.medicalexpo.com</a:t>
            </a:r>
            <a:endParaRPr lang="en-GB" sz="2000"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0189" y="3361385"/>
            <a:ext cx="4087723" cy="2423335"/>
          </a:xfrm>
          <a:prstGeom prst="rect">
            <a:avLst/>
          </a:prstGeom>
        </p:spPr>
      </p:pic>
      <p:sp>
        <p:nvSpPr>
          <p:cNvPr id="8" name="TextBox 7"/>
          <p:cNvSpPr txBox="1"/>
          <p:nvPr/>
        </p:nvSpPr>
        <p:spPr>
          <a:xfrm flipH="1">
            <a:off x="7460189" y="5828064"/>
            <a:ext cx="4378547" cy="1015663"/>
          </a:xfrm>
          <a:prstGeom prst="rect">
            <a:avLst/>
          </a:prstGeom>
          <a:noFill/>
        </p:spPr>
        <p:txBody>
          <a:bodyPr wrap="square" rtlCol="0">
            <a:spAutoFit/>
          </a:bodyPr>
          <a:lstStyle/>
          <a:p>
            <a:r>
              <a:rPr lang="en-GB" sz="2000" dirty="0" smtClean="0">
                <a:latin typeface="Times New Roman" panose="02020603050405020304" pitchFamily="18" charset="0"/>
                <a:cs typeface="Times New Roman" panose="02020603050405020304" pitchFamily="18" charset="0"/>
              </a:rPr>
              <a:t>GAMMA CAMERA CONFIGURED FOR ESOPHAGEAL SCINTIGRAPHY</a:t>
            </a:r>
          </a:p>
          <a:p>
            <a:r>
              <a:rPr lang="en-GB" sz="2000" dirty="0" smtClean="0">
                <a:latin typeface="Times New Roman" panose="02020603050405020304" pitchFamily="18" charset="0"/>
                <a:cs typeface="Times New Roman" panose="02020603050405020304" pitchFamily="18" charset="0"/>
              </a:rPr>
              <a:t>SOURCE: </a:t>
            </a:r>
            <a:r>
              <a:rPr lang="en-GB" sz="2000" dirty="0">
                <a:latin typeface="Times New Roman" panose="02020603050405020304" pitchFamily="18" charset="0"/>
                <a:cs typeface="Times New Roman" panose="02020603050405020304" pitchFamily="18" charset="0"/>
              </a:rPr>
              <a:t>https://</a:t>
            </a:r>
            <a:r>
              <a:rPr lang="en-GB" sz="2000" dirty="0" smtClean="0">
                <a:latin typeface="Times New Roman" panose="02020603050405020304" pitchFamily="18" charset="0"/>
                <a:cs typeface="Times New Roman" panose="02020603050405020304" pitchFamily="18" charset="0"/>
              </a:rPr>
              <a:t>www.researchgate.net</a:t>
            </a:r>
            <a:endParaRPr lang="en-GB" sz="2000" dirty="0">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49657" y="0"/>
            <a:ext cx="9443029" cy="2547808"/>
          </a:xfrm>
          <a:prstGeom prst="rect">
            <a:avLst/>
          </a:prstGeom>
        </p:spPr>
      </p:pic>
      <p:sp>
        <p:nvSpPr>
          <p:cNvPr id="10" name="TextBox 9"/>
          <p:cNvSpPr txBox="1"/>
          <p:nvPr/>
        </p:nvSpPr>
        <p:spPr>
          <a:xfrm>
            <a:off x="0" y="2591152"/>
            <a:ext cx="12329016" cy="584775"/>
          </a:xfrm>
          <a:prstGeom prst="rect">
            <a:avLst/>
          </a:prstGeom>
          <a:noFill/>
        </p:spPr>
        <p:txBody>
          <a:bodyPr wrap="none" rtlCol="0">
            <a:spAutoFit/>
          </a:bodyPr>
          <a:lstStyle/>
          <a:p>
            <a:r>
              <a:rPr lang="en-GB" sz="1600" dirty="0" smtClean="0">
                <a:latin typeface="Times New Roman" panose="02020603050405020304" pitchFamily="18" charset="0"/>
                <a:cs typeface="Times New Roman" panose="02020603050405020304" pitchFamily="18" charset="0"/>
              </a:rPr>
              <a:t>SMALL-FIELD GAMMA CAMERA FOR THYROID SCINTIGRAPHY </a:t>
            </a:r>
            <a:r>
              <a:rPr lang="en-GB" sz="1600" cap="all" dirty="0">
                <a:latin typeface="Times New Roman" panose="02020603050405020304" pitchFamily="18" charset="0"/>
                <a:cs typeface="Times New Roman" panose="02020603050405020304" pitchFamily="18" charset="0"/>
              </a:rPr>
              <a:t> / FOR CARDIAC SCINTIGRAPHY / FOR MAMMOSCINTIGRAPHY</a:t>
            </a:r>
          </a:p>
          <a:p>
            <a:r>
              <a:rPr lang="en-GB" sz="1600" dirty="0" smtClean="0">
                <a:latin typeface="Times New Roman" panose="02020603050405020304" pitchFamily="18" charset="0"/>
                <a:cs typeface="Times New Roman" panose="02020603050405020304" pitchFamily="18" charset="0"/>
              </a:rPr>
              <a:t> SOURCE: </a:t>
            </a:r>
            <a:r>
              <a:rPr lang="en-GB" sz="1600" dirty="0">
                <a:latin typeface="Times New Roman" panose="02020603050405020304" pitchFamily="18" charset="0"/>
                <a:cs typeface="Times New Roman" panose="02020603050405020304" pitchFamily="18" charset="0"/>
              </a:rPr>
              <a:t>https://</a:t>
            </a:r>
            <a:r>
              <a:rPr lang="en-GB" sz="1600" dirty="0" smtClean="0">
                <a:latin typeface="Times New Roman" panose="02020603050405020304" pitchFamily="18" charset="0"/>
                <a:cs typeface="Times New Roman" panose="02020603050405020304" pitchFamily="18" charset="0"/>
              </a:rPr>
              <a:t>www.medicalexpo.com</a:t>
            </a:r>
            <a:endParaRPr lang="en-GB"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356020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065" y="223194"/>
            <a:ext cx="8596668" cy="858129"/>
          </a:xfrm>
        </p:spPr>
        <p:txBody>
          <a:bodyPr/>
          <a:lstStyle/>
          <a:p>
            <a:r>
              <a:rPr lang="en-GB" dirty="0" smtClean="0">
                <a:latin typeface="Times New Roman" panose="02020603050405020304" pitchFamily="18" charset="0"/>
                <a:cs typeface="Times New Roman" panose="02020603050405020304" pitchFamily="18" charset="0"/>
              </a:rPr>
              <a:t>Methodology</a:t>
            </a:r>
            <a:endParaRPr lang="en-GB"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42065" y="1081323"/>
            <a:ext cx="8596668" cy="7934178"/>
          </a:xfrm>
        </p:spPr>
        <p:txBody>
          <a:bodyPr>
            <a:noAutofit/>
          </a:bodyPr>
          <a:lstStyle/>
          <a:p>
            <a:pPr fontAlgn="base"/>
            <a:r>
              <a:rPr lang="en-GB" sz="2000" dirty="0">
                <a:latin typeface="Times New Roman" panose="02020603050405020304" pitchFamily="18" charset="0"/>
                <a:cs typeface="Times New Roman" panose="02020603050405020304" pitchFamily="18" charset="0"/>
              </a:rPr>
              <a:t>Gamma scintigraphy is an imaging technique that enables the direct visualisation and quantification of events occurring in vivo, in real time. Initially </a:t>
            </a:r>
            <a:r>
              <a:rPr lang="en-GB" sz="2000" dirty="0" smtClean="0">
                <a:latin typeface="Times New Roman" panose="02020603050405020304" pitchFamily="18" charset="0"/>
                <a:cs typeface="Times New Roman" panose="02020603050405020304" pitchFamily="18" charset="0"/>
              </a:rPr>
              <a:t>introduced </a:t>
            </a:r>
            <a:r>
              <a:rPr lang="en-GB" sz="2000" dirty="0">
                <a:latin typeface="Times New Roman" panose="02020603050405020304" pitchFamily="18" charset="0"/>
                <a:cs typeface="Times New Roman" panose="02020603050405020304" pitchFamily="18" charset="0"/>
              </a:rPr>
              <a:t>as diagnostic tool, the potential of this method was quickly realised within the pharmaceutical industry. Gamma scintigraphy was first reported for the measurement of transit times in 1966 (gastric emptying) followed swiftly by the assessment of drug product performance in 1976 (capsule disintegration</a:t>
            </a:r>
            <a:r>
              <a:rPr lang="en-GB" sz="2000" dirty="0" smtClean="0">
                <a:latin typeface="Times New Roman" panose="02020603050405020304" pitchFamily="18" charset="0"/>
                <a:cs typeface="Times New Roman" panose="02020603050405020304" pitchFamily="18" charset="0"/>
              </a:rPr>
              <a:t>).</a:t>
            </a:r>
          </a:p>
          <a:p>
            <a:pPr fontAlgn="base"/>
            <a:r>
              <a:rPr lang="en-GB" sz="2000" dirty="0" smtClean="0">
                <a:latin typeface="Times New Roman" panose="02020603050405020304" pitchFamily="18" charset="0"/>
                <a:cs typeface="Times New Roman" panose="02020603050405020304" pitchFamily="18" charset="0"/>
              </a:rPr>
              <a:t>Visualisation </a:t>
            </a:r>
            <a:r>
              <a:rPr lang="en-GB" sz="2000" dirty="0">
                <a:latin typeface="Times New Roman" panose="02020603050405020304" pitchFamily="18" charset="0"/>
                <a:cs typeface="Times New Roman" panose="02020603050405020304" pitchFamily="18" charset="0"/>
              </a:rPr>
              <a:t>is achieved by the incorporation of short half-life gamma emitting radionuclides, </a:t>
            </a:r>
            <a:r>
              <a:rPr lang="en-GB" sz="2000" dirty="0" err="1">
                <a:latin typeface="Times New Roman" panose="02020603050405020304" pitchFamily="18" charset="0"/>
                <a:cs typeface="Times New Roman" panose="02020603050405020304" pitchFamily="18" charset="0"/>
              </a:rPr>
              <a:t>eg</a:t>
            </a:r>
            <a:r>
              <a:rPr lang="en-GB" sz="2000" dirty="0">
                <a:latin typeface="Times New Roman" panose="02020603050405020304" pitchFamily="18" charset="0"/>
                <a:cs typeface="Times New Roman" panose="02020603050405020304" pitchFamily="18" charset="0"/>
              </a:rPr>
              <a:t> technetium-99m (</a:t>
            </a:r>
            <a:r>
              <a:rPr lang="en-GB" sz="2000" dirty="0" smtClean="0">
                <a:latin typeface="Times New Roman" panose="02020603050405020304" pitchFamily="18" charset="0"/>
                <a:cs typeface="Times New Roman" panose="02020603050405020304" pitchFamily="18" charset="0"/>
              </a:rPr>
              <a:t>99mTc),The </a:t>
            </a:r>
            <a:r>
              <a:rPr lang="en-GB" sz="2000" dirty="0">
                <a:latin typeface="Times New Roman" panose="02020603050405020304" pitchFamily="18" charset="0"/>
                <a:cs typeface="Times New Roman" panose="02020603050405020304" pitchFamily="18" charset="0"/>
              </a:rPr>
              <a:t>chosen </a:t>
            </a:r>
            <a:r>
              <a:rPr lang="en-GB" sz="2000" dirty="0" smtClean="0">
                <a:latin typeface="Times New Roman" panose="02020603050405020304" pitchFamily="18" charset="0"/>
                <a:cs typeface="Times New Roman" panose="02020603050405020304" pitchFamily="18" charset="0"/>
              </a:rPr>
              <a:t>radionuclide is </a:t>
            </a:r>
            <a:r>
              <a:rPr lang="en-GB" sz="2000" dirty="0">
                <a:latin typeface="Times New Roman" panose="02020603050405020304" pitchFamily="18" charset="0"/>
                <a:cs typeface="Times New Roman" panose="02020603050405020304" pitchFamily="18" charset="0"/>
              </a:rPr>
              <a:t>used to label the drug product or, for </a:t>
            </a:r>
            <a:r>
              <a:rPr lang="en-GB" sz="2000" dirty="0" err="1">
                <a:latin typeface="Times New Roman" panose="02020603050405020304" pitchFamily="18" charset="0"/>
                <a:cs typeface="Times New Roman" panose="02020603050405020304" pitchFamily="18" charset="0"/>
              </a:rPr>
              <a:t>pharmacodynamic</a:t>
            </a:r>
            <a:r>
              <a:rPr lang="en-GB" sz="2000" dirty="0">
                <a:latin typeface="Times New Roman" panose="02020603050405020304" pitchFamily="18" charset="0"/>
                <a:cs typeface="Times New Roman" panose="02020603050405020304" pitchFamily="18" charset="0"/>
              </a:rPr>
              <a:t> investigations, the component of interest (</a:t>
            </a:r>
            <a:r>
              <a:rPr lang="en-GB" sz="2000" dirty="0" err="1">
                <a:latin typeface="Times New Roman" panose="02020603050405020304" pitchFamily="18" charset="0"/>
                <a:cs typeface="Times New Roman" panose="02020603050405020304" pitchFamily="18" charset="0"/>
              </a:rPr>
              <a:t>eg</a:t>
            </a:r>
            <a:r>
              <a:rPr lang="en-GB" sz="2000" dirty="0">
                <a:latin typeface="Times New Roman" panose="02020603050405020304" pitchFamily="18" charset="0"/>
                <a:cs typeface="Times New Roman" panose="02020603050405020304" pitchFamily="18" charset="0"/>
              </a:rPr>
              <a:t> food or fluid for gastrointestinal transit; inhaled particles for </a:t>
            </a:r>
            <a:r>
              <a:rPr lang="en-GB" sz="2000" dirty="0" err="1">
                <a:latin typeface="Times New Roman" panose="02020603050405020304" pitchFamily="18" charset="0"/>
                <a:cs typeface="Times New Roman" panose="02020603050405020304" pitchFamily="18" charset="0"/>
              </a:rPr>
              <a:t>mucociliary</a:t>
            </a:r>
            <a:r>
              <a:rPr lang="en-GB" sz="2000" dirty="0">
                <a:latin typeface="Times New Roman" panose="02020603050405020304" pitchFamily="18" charset="0"/>
                <a:cs typeface="Times New Roman" panose="02020603050405020304" pitchFamily="18" charset="0"/>
              </a:rPr>
              <a:t> clearance). The radiation dose to the subject is minimal – often not exceeding that received from a single X-ray. A gamma camera is used to detect the gamma rays and record these as primary counts which are represented as an </a:t>
            </a:r>
            <a:r>
              <a:rPr lang="en-GB" sz="2000" dirty="0" smtClean="0">
                <a:latin typeface="Times New Roman" panose="02020603050405020304" pitchFamily="18" charset="0"/>
                <a:cs typeface="Times New Roman" panose="02020603050405020304" pitchFamily="18" charset="0"/>
              </a:rPr>
              <a:t>image.</a:t>
            </a:r>
            <a:endParaRPr lang="en-GB" sz="2000" dirty="0">
              <a:latin typeface="Times New Roman" panose="02020603050405020304" pitchFamily="18" charset="0"/>
              <a:cs typeface="Times New Roman" panose="02020603050405020304" pitchFamily="18" charset="0"/>
            </a:endParaRPr>
          </a:p>
          <a:p>
            <a:endParaRPr lang="en-GB"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616059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20462" y="141332"/>
            <a:ext cx="8873543" cy="5860223"/>
          </a:xfrm>
        </p:spPr>
      </p:pic>
      <p:sp>
        <p:nvSpPr>
          <p:cNvPr id="6" name="TextBox 5"/>
          <p:cNvSpPr txBox="1"/>
          <p:nvPr/>
        </p:nvSpPr>
        <p:spPr>
          <a:xfrm>
            <a:off x="3837904" y="6001555"/>
            <a:ext cx="3063083" cy="369332"/>
          </a:xfrm>
          <a:prstGeom prst="rect">
            <a:avLst/>
          </a:prstGeom>
          <a:noFill/>
        </p:spPr>
        <p:txBody>
          <a:bodyPr wrap="none" rtlCol="0">
            <a:spAutoFit/>
          </a:bodyPr>
          <a:lstStyle/>
          <a:p>
            <a:r>
              <a:rPr lang="en-GB" dirty="0">
                <a:hlinkClick r:id="rId3"/>
              </a:rPr>
              <a:t>https://www.ddw-online.com/</a:t>
            </a:r>
            <a:endParaRPr lang="en-GB" dirty="0"/>
          </a:p>
        </p:txBody>
      </p:sp>
    </p:spTree>
    <p:extLst>
      <p:ext uri="{BB962C8B-B14F-4D97-AF65-F5344CB8AC3E}">
        <p14:creationId xmlns:p14="http://schemas.microsoft.com/office/powerpoint/2010/main" val="10829684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863" y="2189410"/>
            <a:ext cx="10515600" cy="1536142"/>
          </a:xfrm>
        </p:spPr>
        <p:txBody>
          <a:bodyPr>
            <a:noAutofit/>
          </a:bodyPr>
          <a:lstStyle/>
          <a:p>
            <a:pPr algn="ctr"/>
            <a:r>
              <a:rPr lang="en-GB" sz="4000" dirty="0" smtClean="0">
                <a:latin typeface="Times New Roman" panose="02020603050405020304" pitchFamily="18" charset="0"/>
                <a:cs typeface="Times New Roman" panose="02020603050405020304" pitchFamily="18" charset="0"/>
              </a:rPr>
              <a:t>INTRODUCTION TO MEDICAL IMAGING</a:t>
            </a:r>
            <a:br>
              <a:rPr lang="en-GB" sz="4000" dirty="0" smtClean="0">
                <a:latin typeface="Times New Roman" panose="02020603050405020304" pitchFamily="18" charset="0"/>
                <a:cs typeface="Times New Roman" panose="02020603050405020304" pitchFamily="18" charset="0"/>
              </a:rPr>
            </a:br>
            <a:r>
              <a:rPr lang="en-US" sz="4000" dirty="0" smtClean="0">
                <a:latin typeface="Times New Roman" panose="02020603050405020304" pitchFamily="18" charset="0"/>
                <a:cs typeface="Times New Roman" panose="02020603050405020304" pitchFamily="18" charset="0"/>
              </a:rPr>
              <a:t>17/MHS01/17  </a:t>
            </a:r>
            <a:br>
              <a:rPr lang="en-US" sz="4000" dirty="0" smtClean="0">
                <a:latin typeface="Times New Roman" panose="02020603050405020304" pitchFamily="18" charset="0"/>
                <a:cs typeface="Times New Roman" panose="02020603050405020304" pitchFamily="18" charset="0"/>
              </a:rPr>
            </a:br>
            <a:r>
              <a:rPr lang="en-US" sz="4000" dirty="0" smtClean="0">
                <a:latin typeface="Times New Roman" panose="02020603050405020304" pitchFamily="18" charset="0"/>
                <a:cs typeface="Times New Roman" panose="02020603050405020304" pitchFamily="18" charset="0"/>
              </a:rPr>
              <a:t>KWAME-OKPU E.A OGHENEOVU</a:t>
            </a:r>
            <a:br>
              <a:rPr lang="en-US" sz="4000" dirty="0" smtClean="0">
                <a:latin typeface="Times New Roman" panose="02020603050405020304" pitchFamily="18" charset="0"/>
                <a:cs typeface="Times New Roman" panose="02020603050405020304" pitchFamily="18" charset="0"/>
              </a:rPr>
            </a:br>
            <a:r>
              <a:rPr lang="en-GB" sz="4000" dirty="0" smtClean="0">
                <a:latin typeface="Times New Roman" panose="02020603050405020304" pitchFamily="18" charset="0"/>
                <a:cs typeface="Times New Roman" panose="02020603050405020304" pitchFamily="18" charset="0"/>
              </a:rPr>
              <a:t/>
            </a:r>
            <a:br>
              <a:rPr lang="en-GB" sz="4000" dirty="0" smtClean="0">
                <a:latin typeface="Times New Roman" panose="02020603050405020304" pitchFamily="18" charset="0"/>
                <a:cs typeface="Times New Roman" panose="02020603050405020304" pitchFamily="18" charset="0"/>
              </a:rPr>
            </a:br>
            <a:r>
              <a:rPr lang="en-GB" sz="40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3393092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10" y="0"/>
            <a:ext cx="9476599" cy="1320800"/>
          </a:xfrm>
        </p:spPr>
        <p:txBody>
          <a:bodyPr>
            <a:normAutofit/>
          </a:bodyPr>
          <a:lstStyle/>
          <a:p>
            <a:r>
              <a:rPr lang="en-GB" sz="2800" dirty="0" smtClean="0">
                <a:latin typeface="Times New Roman" panose="02020603050405020304" pitchFamily="18" charset="0"/>
                <a:cs typeface="Times New Roman" panose="02020603050405020304" pitchFamily="18" charset="0"/>
              </a:rPr>
              <a:t>ROLES OF SCINTIGRAPHY IN DRUG DEVELOPMENT</a:t>
            </a:r>
            <a:endParaRPr lang="en-GB" sz="28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50039" y="550153"/>
            <a:ext cx="8596668" cy="3880773"/>
          </a:xfrm>
        </p:spPr>
        <p:txBody>
          <a:bodyPr>
            <a:noAutofit/>
          </a:bodyPr>
          <a:lstStyle/>
          <a:p>
            <a:pPr fontAlgn="base"/>
            <a:r>
              <a:rPr lang="en-GB" sz="2400" dirty="0">
                <a:latin typeface="Times New Roman" panose="02020603050405020304" pitchFamily="18" charset="0"/>
                <a:cs typeface="Times New Roman" panose="02020603050405020304" pitchFamily="18" charset="0"/>
              </a:rPr>
              <a:t>The cost of developing a new drug product is now estimated </a:t>
            </a:r>
            <a:r>
              <a:rPr lang="en-GB" sz="2400" dirty="0" smtClean="0">
                <a:latin typeface="Times New Roman" panose="02020603050405020304" pitchFamily="18" charset="0"/>
                <a:cs typeface="Times New Roman" panose="02020603050405020304" pitchFamily="18" charset="0"/>
              </a:rPr>
              <a:t>to cost over millions, This</a:t>
            </a:r>
            <a:r>
              <a:rPr lang="en-GB" sz="2400" dirty="0">
                <a:latin typeface="Times New Roman" panose="02020603050405020304" pitchFamily="18" charset="0"/>
                <a:cs typeface="Times New Roman" panose="02020603050405020304" pitchFamily="18" charset="0"/>
              </a:rPr>
              <a:t>, coupled with the threat from generic competition, has resulted in a drive for reinvention of the pharmaceutical industry. A more efficient, cost-effective model is being implemented with the aim of increasing the number of drug candidates available for development, and simultaneously reducing late stage </a:t>
            </a:r>
            <a:r>
              <a:rPr lang="en-GB" sz="2400" dirty="0" smtClean="0">
                <a:latin typeface="Times New Roman" panose="02020603050405020304" pitchFamily="18" charset="0"/>
                <a:cs typeface="Times New Roman" panose="02020603050405020304" pitchFamily="18" charset="0"/>
              </a:rPr>
              <a:t>attrition, This </a:t>
            </a:r>
            <a:r>
              <a:rPr lang="en-GB" sz="2400" dirty="0">
                <a:latin typeface="Times New Roman" panose="02020603050405020304" pitchFamily="18" charset="0"/>
                <a:cs typeface="Times New Roman" panose="02020603050405020304" pitchFamily="18" charset="0"/>
              </a:rPr>
              <a:t>strategy hinges on the use of innovative clinical protocols in early development to enable detailed, scientifically-driven investigation of product performance. The development team needs access to a full range of tools that can be integrated into routine early development studies, enhancing the data </a:t>
            </a:r>
            <a:r>
              <a:rPr lang="en-GB" sz="2400" dirty="0" err="1" smtClean="0">
                <a:latin typeface="Times New Roman" panose="02020603050405020304" pitchFamily="18" charset="0"/>
                <a:cs typeface="Times New Roman" panose="02020603050405020304" pitchFamily="18" charset="0"/>
              </a:rPr>
              <a:t>obtained.Gamma</a:t>
            </a:r>
            <a:r>
              <a:rPr lang="en-GB" sz="2400" dirty="0" smtClean="0">
                <a:latin typeface="Times New Roman" panose="02020603050405020304" pitchFamily="18" charset="0"/>
                <a:cs typeface="Times New Roman" panose="02020603050405020304" pitchFamily="18" charset="0"/>
              </a:rPr>
              <a:t> </a:t>
            </a:r>
            <a:r>
              <a:rPr lang="en-GB" sz="2400" dirty="0">
                <a:latin typeface="Times New Roman" panose="02020603050405020304" pitchFamily="18" charset="0"/>
                <a:cs typeface="Times New Roman" panose="02020603050405020304" pitchFamily="18" charset="0"/>
              </a:rPr>
              <a:t>scintigraphy is one such tool. It provides the means to assess critical-to-performance parameters, which in vitro methods attempt but often fail to predict. It also provides a gold standard method for the direct quantification of </a:t>
            </a:r>
            <a:r>
              <a:rPr lang="en-GB" sz="2400" dirty="0" err="1">
                <a:latin typeface="Times New Roman" panose="02020603050405020304" pitchFamily="18" charset="0"/>
                <a:cs typeface="Times New Roman" panose="02020603050405020304" pitchFamily="18" charset="0"/>
              </a:rPr>
              <a:t>pharmacodynamic</a:t>
            </a:r>
            <a:r>
              <a:rPr lang="en-GB" sz="2400" dirty="0">
                <a:latin typeface="Times New Roman" panose="02020603050405020304" pitchFamily="18" charset="0"/>
                <a:cs typeface="Times New Roman" panose="02020603050405020304" pitchFamily="18" charset="0"/>
              </a:rPr>
              <a:t> effects, providing insight into mode of action of drug candidates.</a:t>
            </a:r>
          </a:p>
          <a:p>
            <a:endParaRPr lang="en-GB" sz="2400" dirty="0"/>
          </a:p>
        </p:txBody>
      </p:sp>
    </p:spTree>
    <p:extLst>
      <p:ext uri="{BB962C8B-B14F-4D97-AF65-F5344CB8AC3E}">
        <p14:creationId xmlns:p14="http://schemas.microsoft.com/office/powerpoint/2010/main" val="16106259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4427" y="200007"/>
            <a:ext cx="10515600" cy="1325563"/>
          </a:xfrm>
        </p:spPr>
        <p:txBody>
          <a:bodyPr/>
          <a:lstStyle/>
          <a:p>
            <a:r>
              <a:rPr lang="en-GB" dirty="0" smtClean="0">
                <a:latin typeface="Times New Roman" panose="02020603050405020304" pitchFamily="18" charset="0"/>
                <a:cs typeface="Times New Roman" panose="02020603050405020304" pitchFamily="18" charset="0"/>
              </a:rPr>
              <a:t>Gamma scintigraphy </a:t>
            </a:r>
            <a:r>
              <a:rPr lang="en-GB" dirty="0" smtClean="0">
                <a:latin typeface="Times New Roman" panose="02020603050405020304" pitchFamily="18" charset="0"/>
                <a:cs typeface="Times New Roman" panose="02020603050405020304" pitchFamily="18" charset="0"/>
              </a:rPr>
              <a:t>Use in Development of Oral Drugs</a:t>
            </a:r>
            <a:endParaRPr lang="en-GB"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23081" y="1157078"/>
            <a:ext cx="10515600" cy="5871517"/>
          </a:xfrm>
        </p:spPr>
        <p:txBody>
          <a:bodyPr>
            <a:normAutofit/>
          </a:bodyPr>
          <a:lstStyle/>
          <a:p>
            <a:pPr marL="0" indent="0" fontAlgn="base">
              <a:buNone/>
            </a:pPr>
            <a:endParaRPr lang="en-GB" b="1" dirty="0"/>
          </a:p>
          <a:p>
            <a:r>
              <a:rPr lang="en-GB" sz="2400" dirty="0">
                <a:latin typeface="Times New Roman" panose="02020603050405020304" pitchFamily="18" charset="0"/>
                <a:cs typeface="Times New Roman" panose="02020603050405020304" pitchFamily="18" charset="0"/>
              </a:rPr>
              <a:t>The gastrointestinal tract is usually the preferred site of absorption for most therapeutic agents, as seen from the standpoints of convenience of administration, patient compliance and cost. In recent years there has been a tendency to employ sophisticated systems that enable controlled or timed release of a drug, thereby providing a better dosing pattern and greater convenience to the patient. Although much about the performance of a system can be learned from in vitro release studies using conventional and modified dissolution methods, evaluation in vivo is essential in product development. The non-invasive technique of gamma-scintigraphy has been used to follow the gastrointestinal transit and release characteristics of a variety of pharmaceutical dosage forms. Such studies provide an insight into the fate of the delivery system and its integrity and enable the relationship between in vivo performance and resultant pharmacokinetics to be examined (</a:t>
            </a:r>
            <a:r>
              <a:rPr lang="en-GB" sz="2400" dirty="0" err="1">
                <a:latin typeface="Times New Roman" panose="02020603050405020304" pitchFamily="18" charset="0"/>
                <a:cs typeface="Times New Roman" panose="02020603050405020304" pitchFamily="18" charset="0"/>
              </a:rPr>
              <a:t>pharmacoscintigraphy</a:t>
            </a:r>
            <a:r>
              <a:rPr lang="en-GB" sz="2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8663648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86520"/>
            <a:ext cx="9585782" cy="1320800"/>
          </a:xfrm>
        </p:spPr>
        <p:txBody>
          <a:bodyPr>
            <a:normAutofit fontScale="90000"/>
          </a:bodyPr>
          <a:lstStyle/>
          <a:p>
            <a:r>
              <a:rPr lang="en-GB" dirty="0">
                <a:latin typeface="Times New Roman" panose="02020603050405020304" pitchFamily="18" charset="0"/>
                <a:cs typeface="Times New Roman" panose="02020603050405020304" pitchFamily="18" charset="0"/>
              </a:rPr>
              <a:t>Gamma scintigraphy in the evaluation of pharmaceutical dosage forms.</a:t>
            </a:r>
            <a:br>
              <a:rPr lang="en-GB" dirty="0">
                <a:latin typeface="Times New Roman" panose="02020603050405020304" pitchFamily="18" charset="0"/>
                <a:cs typeface="Times New Roman" panose="02020603050405020304" pitchFamily="18" charset="0"/>
              </a:rPr>
            </a:br>
            <a:endParaRPr lang="en-GB"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22492" y="1218893"/>
            <a:ext cx="8596668" cy="3880773"/>
          </a:xfrm>
        </p:spPr>
        <p:txBody>
          <a:bodyPr>
            <a:noAutofit/>
          </a:bodyPr>
          <a:lstStyle/>
          <a:p>
            <a:r>
              <a:rPr lang="en-GB" sz="2800" dirty="0">
                <a:latin typeface="Times New Roman" panose="02020603050405020304" pitchFamily="18" charset="0"/>
                <a:cs typeface="Times New Roman" panose="02020603050405020304" pitchFamily="18" charset="0"/>
              </a:rPr>
              <a:t>Gamma-scintigraphy is applied extensively in the development and evaluation of pharmaceutical drug delivery systems. It is used particularly for monitoring formulations in the gastrointestinal and respiratory tracts. The radiolabelling is generally achieved by the incorporation of an appropriate technetium-99m or indium-111 labelled radiopharmaceutical into the formulation. In the case of complex dosage forms, such as enteric-coated tablets, labelling is best undertaken by the addition of a non-radioactive tracer such as samarium-152 oxide or erbium-170 oxide followed by neutron activation of the final product. </a:t>
            </a:r>
          </a:p>
        </p:txBody>
      </p:sp>
    </p:spTree>
    <p:extLst>
      <p:ext uri="{BB962C8B-B14F-4D97-AF65-F5344CB8AC3E}">
        <p14:creationId xmlns:p14="http://schemas.microsoft.com/office/powerpoint/2010/main" val="22902099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2617" y="454618"/>
            <a:ext cx="8596668" cy="3880773"/>
          </a:xfrm>
        </p:spPr>
        <p:txBody>
          <a:bodyPr>
            <a:noAutofit/>
          </a:bodyPr>
          <a:lstStyle/>
          <a:p>
            <a:r>
              <a:rPr lang="en-GB" sz="2800" dirty="0">
                <a:latin typeface="Times New Roman" panose="02020603050405020304" pitchFamily="18" charset="0"/>
                <a:cs typeface="Times New Roman" panose="02020603050405020304" pitchFamily="18" charset="0"/>
              </a:rPr>
              <a:t>Systems investigated include tablets and </a:t>
            </a:r>
            <a:r>
              <a:rPr lang="en-GB" sz="2800" dirty="0" err="1">
                <a:latin typeface="Times New Roman" panose="02020603050405020304" pitchFamily="18" charset="0"/>
                <a:cs typeface="Times New Roman" panose="02020603050405020304" pitchFamily="18" charset="0"/>
              </a:rPr>
              <a:t>multiparticulates</a:t>
            </a:r>
            <a:r>
              <a:rPr lang="en-GB" sz="2800" dirty="0">
                <a:latin typeface="Times New Roman" panose="02020603050405020304" pitchFamily="18" charset="0"/>
                <a:cs typeface="Times New Roman" panose="02020603050405020304" pitchFamily="18" charset="0"/>
              </a:rPr>
              <a:t> for oral administration, enemas and suppositories, metered dose inhalers and nebulisers, and nasal sprays and drops. Gamma-scintigraphy provides information on the deposition, dispersion and movement of the formulation. The combination of such studies with the assay of drug levels in blood or urine specimens, </a:t>
            </a:r>
            <a:r>
              <a:rPr lang="en-GB" sz="2800" dirty="0" err="1">
                <a:latin typeface="Times New Roman" panose="02020603050405020304" pitchFamily="18" charset="0"/>
                <a:cs typeface="Times New Roman" panose="02020603050405020304" pitchFamily="18" charset="0"/>
              </a:rPr>
              <a:t>pharmacoscintigraphy</a:t>
            </a:r>
            <a:r>
              <a:rPr lang="en-GB" sz="2800" dirty="0">
                <a:latin typeface="Times New Roman" panose="02020603050405020304" pitchFamily="18" charset="0"/>
                <a:cs typeface="Times New Roman" panose="02020603050405020304" pitchFamily="18" charset="0"/>
              </a:rPr>
              <a:t>, provides information concerning the sites of drug release and absorption. Data acquired from the </a:t>
            </a:r>
            <a:r>
              <a:rPr lang="en-GB" sz="2800" dirty="0" err="1">
                <a:latin typeface="Times New Roman" panose="02020603050405020304" pitchFamily="18" charset="0"/>
                <a:cs typeface="Times New Roman" panose="02020603050405020304" pitchFamily="18" charset="0"/>
              </a:rPr>
              <a:t>scintigraphic</a:t>
            </a:r>
            <a:r>
              <a:rPr lang="en-GB" sz="2800" dirty="0">
                <a:latin typeface="Times New Roman" panose="02020603050405020304" pitchFamily="18" charset="0"/>
                <a:cs typeface="Times New Roman" panose="02020603050405020304" pitchFamily="18" charset="0"/>
              </a:rPr>
              <a:t> evaluation of pharmaceutical dosage forms are now being used increasingly at all stages of product development, from the assessment of prototype delivery systems to supporting the product licence application.</a:t>
            </a:r>
          </a:p>
          <a:p>
            <a:endParaRPr lang="en-GB" sz="2800" dirty="0"/>
          </a:p>
        </p:txBody>
      </p:sp>
    </p:spTree>
    <p:extLst>
      <p:ext uri="{BB962C8B-B14F-4D97-AF65-F5344CB8AC3E}">
        <p14:creationId xmlns:p14="http://schemas.microsoft.com/office/powerpoint/2010/main" val="37840164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00167"/>
            <a:ext cx="8596668" cy="1320800"/>
          </a:xfrm>
        </p:spPr>
        <p:txBody>
          <a:bodyPr/>
          <a:lstStyle/>
          <a:p>
            <a:r>
              <a:rPr lang="en-GB" dirty="0" smtClean="0">
                <a:latin typeface="Times New Roman" panose="02020603050405020304" pitchFamily="18" charset="0"/>
                <a:cs typeface="Times New Roman" panose="02020603050405020304" pitchFamily="18" charset="0"/>
              </a:rPr>
              <a:t>Gamma scintigraphy in development of </a:t>
            </a:r>
            <a:r>
              <a:rPr lang="en-GB" dirty="0" smtClean="0">
                <a:latin typeface="Times New Roman" panose="02020603050405020304" pitchFamily="18" charset="0"/>
                <a:cs typeface="Times New Roman" panose="02020603050405020304" pitchFamily="18" charset="0"/>
              </a:rPr>
              <a:t>Oral </a:t>
            </a:r>
            <a:r>
              <a:rPr lang="en-GB" dirty="0">
                <a:latin typeface="Times New Roman" panose="02020603050405020304" pitchFamily="18" charset="0"/>
                <a:cs typeface="Times New Roman" panose="02020603050405020304" pitchFamily="18" charset="0"/>
              </a:rPr>
              <a:t>inhaled </a:t>
            </a:r>
            <a:r>
              <a:rPr lang="en-GB" dirty="0" smtClean="0">
                <a:latin typeface="Times New Roman" panose="02020603050405020304" pitchFamily="18" charset="0"/>
                <a:cs typeface="Times New Roman" panose="02020603050405020304" pitchFamily="18" charset="0"/>
              </a:rPr>
              <a:t>products</a:t>
            </a:r>
            <a:endParaRPr lang="en-GB"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77334" y="1520967"/>
            <a:ext cx="8596668" cy="3880773"/>
          </a:xfrm>
        </p:spPr>
        <p:txBody>
          <a:bodyPr>
            <a:noAutofit/>
          </a:bodyPr>
          <a:lstStyle/>
          <a:p>
            <a:pPr fontAlgn="base"/>
            <a:r>
              <a:rPr lang="en-GB" sz="2400" dirty="0">
                <a:latin typeface="Times New Roman" panose="02020603050405020304" pitchFamily="18" charset="0"/>
                <a:cs typeface="Times New Roman" panose="02020603050405020304" pitchFamily="18" charset="0"/>
              </a:rPr>
              <a:t>The success of an orally inhaled product is a combination of the device, the formulation and the patient’s </a:t>
            </a:r>
            <a:r>
              <a:rPr lang="en-GB" sz="2400" dirty="0" smtClean="0">
                <a:latin typeface="Times New Roman" panose="02020603050405020304" pitchFamily="18" charset="0"/>
                <a:cs typeface="Times New Roman" panose="02020603050405020304" pitchFamily="18" charset="0"/>
              </a:rPr>
              <a:t>technique. </a:t>
            </a:r>
            <a:r>
              <a:rPr lang="en-GB" sz="2400" dirty="0">
                <a:latin typeface="Times New Roman" panose="02020603050405020304" pitchFamily="18" charset="0"/>
                <a:cs typeface="Times New Roman" panose="02020603050405020304" pitchFamily="18" charset="0"/>
              </a:rPr>
              <a:t>As with oral formulations, development starts in the laboratory and the performance of prototypes is measured via particle size distribution (PSD) testing. While attempts continue to use PSD profiles as a predictor of in vivo deposition, the reality is that there is no direct correlation between individual or grouped stages and the anatomy of the lungs </a:t>
            </a:r>
            <a:r>
              <a:rPr lang="en-GB" sz="2400" dirty="0" smtClean="0">
                <a:latin typeface="Times New Roman" panose="02020603050405020304" pitchFamily="18" charset="0"/>
                <a:cs typeface="Times New Roman" panose="02020603050405020304" pitchFamily="18" charset="0"/>
              </a:rPr>
              <a:t>.</a:t>
            </a:r>
            <a:endParaRPr lang="en-GB" sz="2400" dirty="0">
              <a:latin typeface="Times New Roman" panose="02020603050405020304" pitchFamily="18" charset="0"/>
              <a:cs typeface="Times New Roman" panose="02020603050405020304" pitchFamily="18" charset="0"/>
            </a:endParaRPr>
          </a:p>
          <a:p>
            <a:pPr fontAlgn="base"/>
            <a:r>
              <a:rPr lang="en-GB" sz="2400" dirty="0" err="1" smtClean="0">
                <a:latin typeface="Times New Roman" panose="02020603050405020304" pitchFamily="18" charset="0"/>
                <a:cs typeface="Times New Roman" panose="02020603050405020304" pitchFamily="18" charset="0"/>
              </a:rPr>
              <a:t>Scintigraphic</a:t>
            </a:r>
            <a:r>
              <a:rPr lang="en-GB" sz="2400" dirty="0" smtClean="0">
                <a:latin typeface="Times New Roman" panose="02020603050405020304" pitchFamily="18" charset="0"/>
                <a:cs typeface="Times New Roman" panose="02020603050405020304" pitchFamily="18" charset="0"/>
              </a:rPr>
              <a:t> </a:t>
            </a:r>
            <a:r>
              <a:rPr lang="en-GB" sz="2400" dirty="0">
                <a:latin typeface="Times New Roman" panose="02020603050405020304" pitchFamily="18" charset="0"/>
                <a:cs typeface="Times New Roman" panose="02020603050405020304" pitchFamily="18" charset="0"/>
              </a:rPr>
              <a:t>data are most commonly used to quantify the initial deposition pattern providing a measure of how efficiently the device delivers the formulation, to which anatomical regions and the extent of lung penetration.</a:t>
            </a:r>
          </a:p>
          <a:p>
            <a:endParaRPr lang="en-GB"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512657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0"/>
            <a:ext cx="8596668" cy="1320800"/>
          </a:xfrm>
        </p:spPr>
        <p:txBody>
          <a:bodyPr/>
          <a:lstStyle/>
          <a:p>
            <a:r>
              <a:rPr lang="en-GB" dirty="0" smtClean="0">
                <a:latin typeface="Times New Roman" panose="02020603050405020304" pitchFamily="18" charset="0"/>
                <a:cs typeface="Times New Roman" panose="02020603050405020304" pitchFamily="18" charset="0"/>
              </a:rPr>
              <a:t>Scintigraphy in development of Nasal products</a:t>
            </a:r>
            <a:endParaRPr lang="en-GB"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77334" y="1320800"/>
            <a:ext cx="8596668" cy="3880773"/>
          </a:xfrm>
        </p:spPr>
        <p:txBody>
          <a:bodyPr>
            <a:noAutofit/>
          </a:bodyPr>
          <a:lstStyle/>
          <a:p>
            <a:pPr fontAlgn="base"/>
            <a:r>
              <a:rPr lang="en-GB" sz="2400" dirty="0">
                <a:latin typeface="Times New Roman" panose="02020603050405020304" pitchFamily="18" charset="0"/>
                <a:cs typeface="Times New Roman" panose="02020603050405020304" pitchFamily="18" charset="0"/>
              </a:rPr>
              <a:t>Nasal administration is used for delivery to the systemic circulation (large surface area, non-invasive delivery) or for local delivery </a:t>
            </a:r>
            <a:r>
              <a:rPr lang="en-GB" sz="2400" dirty="0" smtClean="0">
                <a:latin typeface="Times New Roman" panose="02020603050405020304" pitchFamily="18" charset="0"/>
                <a:cs typeface="Times New Roman" panose="02020603050405020304" pitchFamily="18" charset="0"/>
              </a:rPr>
              <a:t>. </a:t>
            </a:r>
            <a:r>
              <a:rPr lang="en-GB" sz="2400" dirty="0">
                <a:latin typeface="Times New Roman" panose="02020603050405020304" pitchFamily="18" charset="0"/>
                <a:cs typeface="Times New Roman" panose="02020603050405020304" pitchFamily="18" charset="0"/>
              </a:rPr>
              <a:t>Delivery via the nasal cavity has been explored to deliver drug to the sinuses, and also to the olfactory region to achieve delivery to the brain. Consequently, drug products are often designed to target delivery to specific regions of the nasal cavity.</a:t>
            </a:r>
          </a:p>
          <a:p>
            <a:pPr fontAlgn="base"/>
            <a:r>
              <a:rPr lang="en-GB" sz="2400" dirty="0" err="1">
                <a:latin typeface="Times New Roman" panose="02020603050405020304" pitchFamily="18" charset="0"/>
                <a:cs typeface="Times New Roman" panose="02020603050405020304" pitchFamily="18" charset="0"/>
              </a:rPr>
              <a:t>Scintigraphic</a:t>
            </a:r>
            <a:r>
              <a:rPr lang="en-GB" sz="2400" dirty="0">
                <a:latin typeface="Times New Roman" panose="02020603050405020304" pitchFamily="18" charset="0"/>
                <a:cs typeface="Times New Roman" panose="02020603050405020304" pitchFamily="18" charset="0"/>
              </a:rPr>
              <a:t> images co-registered with an MRI scan of the head can be used to quantify the amount of drug formulation delivered to target sites. Specific anatomical regions can be identified, or the cavity can be divided into zones such as </a:t>
            </a:r>
            <a:r>
              <a:rPr lang="en-GB" sz="2400" dirty="0" err="1">
                <a:latin typeface="Times New Roman" panose="02020603050405020304" pitchFamily="18" charset="0"/>
                <a:cs typeface="Times New Roman" panose="02020603050405020304" pitchFamily="18" charset="0"/>
              </a:rPr>
              <a:t>upper:lower:inner:outer</a:t>
            </a:r>
            <a:r>
              <a:rPr lang="en-GB" sz="2400" dirty="0">
                <a:latin typeface="Times New Roman" panose="02020603050405020304" pitchFamily="18" charset="0"/>
                <a:cs typeface="Times New Roman" panose="02020603050405020304" pitchFamily="18" charset="0"/>
              </a:rPr>
              <a:t> </a:t>
            </a:r>
            <a:r>
              <a:rPr lang="en-GB" sz="2400" dirty="0" smtClean="0">
                <a:latin typeface="Times New Roman" panose="02020603050405020304" pitchFamily="18" charset="0"/>
                <a:cs typeface="Times New Roman" panose="02020603050405020304" pitchFamily="18" charset="0"/>
              </a:rPr>
              <a:t>. </a:t>
            </a:r>
            <a:r>
              <a:rPr lang="en-GB" sz="2400" dirty="0">
                <a:latin typeface="Times New Roman" panose="02020603050405020304" pitchFamily="18" charset="0"/>
                <a:cs typeface="Times New Roman" panose="02020603050405020304" pitchFamily="18" charset="0"/>
              </a:rPr>
              <a:t>Further, </a:t>
            </a:r>
            <a:r>
              <a:rPr lang="en-GB" sz="2400" dirty="0" err="1">
                <a:latin typeface="Times New Roman" panose="02020603050405020304" pitchFamily="18" charset="0"/>
                <a:cs typeface="Times New Roman" panose="02020603050405020304" pitchFamily="18" charset="0"/>
              </a:rPr>
              <a:t>scintigraphic</a:t>
            </a:r>
            <a:r>
              <a:rPr lang="en-GB" sz="2400" dirty="0">
                <a:latin typeface="Times New Roman" panose="02020603050405020304" pitchFamily="18" charset="0"/>
                <a:cs typeface="Times New Roman" panose="02020603050405020304" pitchFamily="18" charset="0"/>
              </a:rPr>
              <a:t> imaging can provide evidence to support statements to the regulators that nasal delivery results in no deposition to the lungs.</a:t>
            </a:r>
          </a:p>
          <a:p>
            <a:endParaRPr lang="en-GB"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11979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0"/>
            <a:ext cx="8596668" cy="1320800"/>
          </a:xfrm>
        </p:spPr>
        <p:txBody>
          <a:bodyPr>
            <a:normAutofit fontScale="90000"/>
          </a:bodyPr>
          <a:lstStyle/>
          <a:p>
            <a:r>
              <a:rPr lang="en-GB" dirty="0" smtClean="0">
                <a:latin typeface="Times New Roman" panose="02020603050405020304" pitchFamily="18" charset="0"/>
                <a:cs typeface="Times New Roman" panose="02020603050405020304" pitchFamily="18" charset="0"/>
              </a:rPr>
              <a:t>Use of Gamma scintigraphy in Locally </a:t>
            </a:r>
            <a:r>
              <a:rPr lang="en-GB" dirty="0">
                <a:latin typeface="Times New Roman" panose="02020603050405020304" pitchFamily="18" charset="0"/>
                <a:cs typeface="Times New Roman" panose="02020603050405020304" pitchFamily="18" charset="0"/>
              </a:rPr>
              <a:t>acting drug molecules</a:t>
            </a:r>
            <a:br>
              <a:rPr lang="en-GB" dirty="0">
                <a:latin typeface="Times New Roman" panose="02020603050405020304" pitchFamily="18" charset="0"/>
                <a:cs typeface="Times New Roman" panose="02020603050405020304" pitchFamily="18" charset="0"/>
              </a:rPr>
            </a:br>
            <a:endParaRPr lang="en-GB"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77334" y="1164302"/>
            <a:ext cx="8596668" cy="5850647"/>
          </a:xfrm>
        </p:spPr>
        <p:txBody>
          <a:bodyPr>
            <a:noAutofit/>
          </a:bodyPr>
          <a:lstStyle/>
          <a:p>
            <a:pPr fontAlgn="base"/>
            <a:r>
              <a:rPr lang="en-GB" sz="2400" dirty="0">
                <a:latin typeface="Times New Roman" panose="02020603050405020304" pitchFamily="18" charset="0"/>
                <a:cs typeface="Times New Roman" panose="02020603050405020304" pitchFamily="18" charset="0"/>
              </a:rPr>
              <a:t>The quantification of the availability of the active moiety at the site of action, </a:t>
            </a:r>
            <a:r>
              <a:rPr lang="en-GB" sz="2400" dirty="0" err="1">
                <a:latin typeface="Times New Roman" panose="02020603050405020304" pitchFamily="18" charset="0"/>
                <a:cs typeface="Times New Roman" panose="02020603050405020304" pitchFamily="18" charset="0"/>
              </a:rPr>
              <a:t>ie</a:t>
            </a:r>
            <a:r>
              <a:rPr lang="en-GB" sz="2400" dirty="0">
                <a:latin typeface="Times New Roman" panose="02020603050405020304" pitchFamily="18" charset="0"/>
                <a:cs typeface="Times New Roman" panose="02020603050405020304" pitchFamily="18" charset="0"/>
              </a:rPr>
              <a:t> the measurement of bioavailability, is a fundamental element of pharmaceutical development. For molecules which reach their site of action via the systemic circulation, pharmacokinetic parameters are an accepted surrogate measure and these data underpin the majority of safety, efficacy and bioequivalence assessments. However, for molecules that do not rely on systemic availability, this raft of assessments can be challenging to complete.</a:t>
            </a:r>
          </a:p>
          <a:p>
            <a:endParaRPr lang="en-GB"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020541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5322" y="0"/>
            <a:ext cx="8596668" cy="3880773"/>
          </a:xfrm>
        </p:spPr>
        <p:txBody>
          <a:bodyPr>
            <a:noAutofit/>
          </a:bodyPr>
          <a:lstStyle/>
          <a:p>
            <a:r>
              <a:rPr lang="en-GB" sz="2400" dirty="0">
                <a:latin typeface="Times New Roman" panose="02020603050405020304" pitchFamily="18" charset="0"/>
                <a:cs typeface="Times New Roman" panose="02020603050405020304" pitchFamily="18" charset="0"/>
              </a:rPr>
              <a:t>Bioavailability may be assessed by ‘measurements intended to reflect the rate and extent to which the API becomes available at the site of action’ (17,18). Traditionally, for locally acting drugs these measurements have been limited to </a:t>
            </a:r>
            <a:r>
              <a:rPr lang="en-GB" sz="2400" dirty="0" err="1">
                <a:latin typeface="Times New Roman" panose="02020603050405020304" pitchFamily="18" charset="0"/>
                <a:cs typeface="Times New Roman" panose="02020603050405020304" pitchFamily="18" charset="0"/>
              </a:rPr>
              <a:t>pharmacodynamic</a:t>
            </a:r>
            <a:r>
              <a:rPr lang="en-GB" sz="2400" dirty="0">
                <a:latin typeface="Times New Roman" panose="02020603050405020304" pitchFamily="18" charset="0"/>
                <a:cs typeface="Times New Roman" panose="02020603050405020304" pitchFamily="18" charset="0"/>
              </a:rPr>
              <a:t> assessments, and large clinical trials to confirm efficacy. For locally acting molecules delivered via the oral inhaled route, the use of in vitro assessments and the quantification of lung deposition via imaging are already recognised as supporting data – although pharmacokinetic data are still deemed to be advantageous (19,20).</a:t>
            </a:r>
          </a:p>
          <a:p>
            <a:r>
              <a:rPr lang="en-GB" sz="2400" dirty="0" smtClean="0">
                <a:latin typeface="Times New Roman" panose="02020603050405020304" pitchFamily="18" charset="0"/>
                <a:cs typeface="Times New Roman" panose="02020603050405020304" pitchFamily="18" charset="0"/>
              </a:rPr>
              <a:t>The </a:t>
            </a:r>
            <a:r>
              <a:rPr lang="en-GB" sz="2400" dirty="0">
                <a:latin typeface="Times New Roman" panose="02020603050405020304" pitchFamily="18" charset="0"/>
                <a:cs typeface="Times New Roman" panose="02020603050405020304" pitchFamily="18" charset="0"/>
              </a:rPr>
              <a:t>regulators now also recognise that the use of comparative clinical trials is inefficient and prohibitively expensive for locally acting molecules delivered to the gastrointestinal tract. As part of the FDA Critical Path Initiative, in vivo imaging has been suggested as a method to directly assess the rate of drug release at the target site (21). </a:t>
            </a:r>
            <a:r>
              <a:rPr lang="en-GB" sz="2400" dirty="0" err="1">
                <a:latin typeface="Times New Roman" panose="02020603050405020304" pitchFamily="18" charset="0"/>
                <a:cs typeface="Times New Roman" panose="02020603050405020304" pitchFamily="18" charset="0"/>
              </a:rPr>
              <a:t>Scintigraphic</a:t>
            </a:r>
            <a:r>
              <a:rPr lang="en-GB" sz="2400" dirty="0">
                <a:latin typeface="Times New Roman" panose="02020603050405020304" pitchFamily="18" charset="0"/>
                <a:cs typeface="Times New Roman" panose="02020603050405020304" pitchFamily="18" charset="0"/>
              </a:rPr>
              <a:t> data provides a measure of both the location and rate of drug release, and comparative assessments of innovator versus test product can be performed.</a:t>
            </a:r>
          </a:p>
          <a:p>
            <a:endParaRPr lang="en-GB" sz="2400" dirty="0"/>
          </a:p>
        </p:txBody>
      </p:sp>
    </p:spTree>
    <p:extLst>
      <p:ext uri="{BB962C8B-B14F-4D97-AF65-F5344CB8AC3E}">
        <p14:creationId xmlns:p14="http://schemas.microsoft.com/office/powerpoint/2010/main" val="39980757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31929"/>
            <a:ext cx="8596668" cy="1320800"/>
          </a:xfrm>
        </p:spPr>
        <p:txBody>
          <a:bodyPr/>
          <a:lstStyle/>
          <a:p>
            <a:r>
              <a:rPr lang="en-GB" dirty="0" smtClean="0">
                <a:latin typeface="Times New Roman" panose="02020603050405020304" pitchFamily="18" charset="0"/>
                <a:cs typeface="Times New Roman" panose="02020603050405020304" pitchFamily="18" charset="0"/>
              </a:rPr>
              <a:t>In Conclusion</a:t>
            </a:r>
            <a:endParaRPr lang="en-GB"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77334" y="932290"/>
            <a:ext cx="8596668" cy="6055364"/>
          </a:xfrm>
        </p:spPr>
        <p:txBody>
          <a:bodyPr>
            <a:noAutofit/>
          </a:bodyPr>
          <a:lstStyle/>
          <a:p>
            <a:pPr fontAlgn="base"/>
            <a:r>
              <a:rPr lang="en-GB" sz="2400" dirty="0">
                <a:latin typeface="Times New Roman" panose="02020603050405020304" pitchFamily="18" charset="0"/>
                <a:cs typeface="Times New Roman" panose="02020603050405020304" pitchFamily="18" charset="0"/>
              </a:rPr>
              <a:t>Gamma scintigraphy is an in vivo imaging tool with many applications within the pharmaceutical industry. It is recognised as the gold standard technique and is routinely used as the benchmark, which alternative methods have to meet. For drug product development, it is the only direct method of assessment of critical-to-performance parameters which in vitro methods attempt but often fail to predict.</a:t>
            </a:r>
          </a:p>
          <a:p>
            <a:pPr fontAlgn="base"/>
            <a:r>
              <a:rPr lang="en-GB" sz="2400" dirty="0">
                <a:latin typeface="Times New Roman" panose="02020603050405020304" pitchFamily="18" charset="0"/>
                <a:cs typeface="Times New Roman" panose="02020603050405020304" pitchFamily="18" charset="0"/>
              </a:rPr>
              <a:t>It also permits direct quantification of </a:t>
            </a:r>
            <a:r>
              <a:rPr lang="en-GB" sz="2400" dirty="0" err="1">
                <a:latin typeface="Times New Roman" panose="02020603050405020304" pitchFamily="18" charset="0"/>
                <a:cs typeface="Times New Roman" panose="02020603050405020304" pitchFamily="18" charset="0"/>
              </a:rPr>
              <a:t>pharmacodynamic</a:t>
            </a:r>
            <a:r>
              <a:rPr lang="en-GB" sz="2400" dirty="0">
                <a:latin typeface="Times New Roman" panose="02020603050405020304" pitchFamily="18" charset="0"/>
                <a:cs typeface="Times New Roman" panose="02020603050405020304" pitchFamily="18" charset="0"/>
              </a:rPr>
              <a:t> effects, providing insight into mode of action of drug candidates and essential biomarker data. The data generated are accurate, detailed, comprehensive and clinically relevant, resulting in greater confidence in decision making leading to more effective drug product development</a:t>
            </a:r>
            <a:r>
              <a:rPr lang="en-GB" sz="2400" dirty="0" smtClean="0">
                <a:latin typeface="Times New Roman" panose="02020603050405020304" pitchFamily="18" charset="0"/>
                <a:cs typeface="Times New Roman" panose="02020603050405020304" pitchFamily="18" charset="0"/>
              </a:rPr>
              <a:t>.</a:t>
            </a:r>
            <a:endParaRPr lang="en-GB"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449989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096" y="345437"/>
            <a:ext cx="8596668" cy="3880773"/>
          </a:xfrm>
        </p:spPr>
        <p:txBody>
          <a:bodyPr/>
          <a:lstStyle/>
          <a:p>
            <a:pPr fontAlgn="base"/>
            <a:r>
              <a:rPr lang="en-GB" sz="2400" dirty="0" err="1">
                <a:latin typeface="Times New Roman" panose="02020603050405020304" pitchFamily="18" charset="0"/>
                <a:cs typeface="Times New Roman" panose="02020603050405020304" pitchFamily="18" charset="0"/>
              </a:rPr>
              <a:t>Scintigraphic</a:t>
            </a:r>
            <a:r>
              <a:rPr lang="en-GB" sz="2400" dirty="0">
                <a:latin typeface="Times New Roman" panose="02020603050405020304" pitchFamily="18" charset="0"/>
                <a:cs typeface="Times New Roman" panose="02020603050405020304" pitchFamily="18" charset="0"/>
              </a:rPr>
              <a:t> imaging is a tool that every pharmaceutical scientist and clinical pharmacologist should have access to in order to improve early development productivity.</a:t>
            </a:r>
          </a:p>
          <a:p>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081777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03761"/>
            <a:ext cx="10515600" cy="1325563"/>
          </a:xfrm>
        </p:spPr>
        <p:txBody>
          <a:bodyPr/>
          <a:lstStyle/>
          <a:p>
            <a:r>
              <a:rPr lang="en-GB" dirty="0" smtClean="0">
                <a:latin typeface="Times New Roman" panose="02020603050405020304" pitchFamily="18" charset="0"/>
                <a:cs typeface="Times New Roman" panose="02020603050405020304" pitchFamily="18" charset="0"/>
              </a:rPr>
              <a:t>INTRODUCTION</a:t>
            </a:r>
            <a:endParaRPr lang="en-GB"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77334" y="1326525"/>
            <a:ext cx="8596668" cy="5177306"/>
          </a:xfrm>
        </p:spPr>
        <p:txBody>
          <a:bodyPr>
            <a:noAutofit/>
          </a:bodyPr>
          <a:lstStyle/>
          <a:p>
            <a:r>
              <a:rPr lang="en-GB" sz="2400" dirty="0" smtClean="0">
                <a:latin typeface="Times New Roman" panose="02020603050405020304" pitchFamily="18" charset="0"/>
                <a:cs typeface="Times New Roman" panose="02020603050405020304" pitchFamily="18" charset="0"/>
              </a:rPr>
              <a:t>Medical imaging is the technique and process of creating visual representations of the interior of a body for clinical analysis and medical intervention, as well as visual representation of the function of some organs or tissues (physiology). Medical imaging seeks to reveal internal structures hidden by the skin and bones, as well as to diagnose and treat disease. Medical imaging also establishes a database of normal anatomy and physiology to make it possible to identify abnormalities. Although imaging of removed organs and tissues can be performed for medical reasons, such procedures are usually considered part of pathology instead of medical imaging.</a:t>
            </a:r>
            <a:endParaRPr lang="en-GB"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360238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41110"/>
            <a:ext cx="8596668" cy="1320800"/>
          </a:xfrm>
        </p:spPr>
        <p:txBody>
          <a:bodyPr/>
          <a:lstStyle/>
          <a:p>
            <a:r>
              <a:rPr lang="en-GB" dirty="0" smtClean="0">
                <a:latin typeface="Times New Roman" panose="02020603050405020304" pitchFamily="18" charset="0"/>
                <a:cs typeface="Times New Roman" panose="02020603050405020304" pitchFamily="18" charset="0"/>
              </a:rPr>
              <a:t>REFERENCE</a:t>
            </a:r>
            <a:endParaRPr lang="en-GB"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77334" y="1369018"/>
            <a:ext cx="8596668" cy="3880773"/>
          </a:xfrm>
        </p:spPr>
        <p:txBody>
          <a:bodyPr>
            <a:noAutofit/>
          </a:bodyPr>
          <a:lstStyle/>
          <a:p>
            <a:r>
              <a:rPr lang="en-GB" sz="2400" dirty="0">
                <a:latin typeface="Times New Roman" panose="02020603050405020304" pitchFamily="18" charset="0"/>
                <a:cs typeface="Times New Roman" panose="02020603050405020304" pitchFamily="18" charset="0"/>
              </a:rPr>
              <a:t>Connor, A. Enabling Technologies</a:t>
            </a:r>
            <a:r>
              <a:rPr lang="en-GB" sz="2400" dirty="0" smtClean="0">
                <a:latin typeface="Times New Roman" panose="02020603050405020304" pitchFamily="18" charset="0"/>
                <a:cs typeface="Times New Roman" panose="02020603050405020304" pitchFamily="18" charset="0"/>
              </a:rPr>
              <a:t>.</a:t>
            </a:r>
          </a:p>
          <a:p>
            <a:r>
              <a:rPr lang="en-GB" sz="2400" dirty="0" smtClean="0">
                <a:latin typeface="Times New Roman" panose="02020603050405020304" pitchFamily="18" charset="0"/>
                <a:cs typeface="Times New Roman" panose="02020603050405020304" pitchFamily="18" charset="0"/>
              </a:rPr>
              <a:t>Santoro</a:t>
            </a:r>
            <a:r>
              <a:rPr lang="en-GB" sz="2400" dirty="0">
                <a:latin typeface="Times New Roman" panose="02020603050405020304" pitchFamily="18" charset="0"/>
                <a:cs typeface="Times New Roman" panose="02020603050405020304" pitchFamily="18" charset="0"/>
              </a:rPr>
              <a:t>, M. A., &amp; </a:t>
            </a:r>
            <a:r>
              <a:rPr lang="en-GB" sz="2400" dirty="0" err="1">
                <a:latin typeface="Times New Roman" panose="02020603050405020304" pitchFamily="18" charset="0"/>
                <a:cs typeface="Times New Roman" panose="02020603050405020304" pitchFamily="18" charset="0"/>
              </a:rPr>
              <a:t>Gorrie</a:t>
            </a:r>
            <a:r>
              <a:rPr lang="en-GB" sz="2400" dirty="0">
                <a:latin typeface="Times New Roman" panose="02020603050405020304" pitchFamily="18" charset="0"/>
                <a:cs typeface="Times New Roman" panose="02020603050405020304" pitchFamily="18" charset="0"/>
              </a:rPr>
              <a:t>, T. M. (2005). </a:t>
            </a:r>
            <a:r>
              <a:rPr lang="en-GB" sz="2400" i="1" dirty="0">
                <a:latin typeface="Times New Roman" panose="02020603050405020304" pitchFamily="18" charset="0"/>
                <a:cs typeface="Times New Roman" panose="02020603050405020304" pitchFamily="18" charset="0"/>
              </a:rPr>
              <a:t>Ethics and the pharmaceutical industry</a:t>
            </a:r>
            <a:r>
              <a:rPr lang="en-GB" sz="2400" dirty="0">
                <a:latin typeface="Times New Roman" panose="02020603050405020304" pitchFamily="18" charset="0"/>
                <a:cs typeface="Times New Roman" panose="02020603050405020304" pitchFamily="18" charset="0"/>
              </a:rPr>
              <a:t>. Cambridge University </a:t>
            </a:r>
            <a:r>
              <a:rPr lang="en-GB" sz="2400" dirty="0" smtClean="0">
                <a:latin typeface="Times New Roman" panose="02020603050405020304" pitchFamily="18" charset="0"/>
                <a:cs typeface="Times New Roman" panose="02020603050405020304" pitchFamily="18" charset="0"/>
              </a:rPr>
              <a:t>Press.</a:t>
            </a:r>
          </a:p>
          <a:p>
            <a:r>
              <a:rPr lang="en-GB" sz="2400" dirty="0">
                <a:latin typeface="Times New Roman" panose="02020603050405020304" pitchFamily="18" charset="0"/>
                <a:cs typeface="Times New Roman" panose="02020603050405020304" pitchFamily="18" charset="0"/>
              </a:rPr>
              <a:t>Davis, S. S., Hardy, J. G., Newman, S. P., &amp; Wilding, I. R. (1992). Gamma scintigraphy in the evaluation of pharmaceutical dosage forms. </a:t>
            </a:r>
            <a:r>
              <a:rPr lang="en-GB" sz="2400" i="1" dirty="0">
                <a:latin typeface="Times New Roman" panose="02020603050405020304" pitchFamily="18" charset="0"/>
                <a:cs typeface="Times New Roman" panose="02020603050405020304" pitchFamily="18" charset="0"/>
              </a:rPr>
              <a:t>European journal of nuclear medicine</a:t>
            </a:r>
            <a:r>
              <a:rPr lang="en-GB" sz="2400" dirty="0">
                <a:latin typeface="Times New Roman" panose="02020603050405020304" pitchFamily="18" charset="0"/>
                <a:cs typeface="Times New Roman" panose="02020603050405020304" pitchFamily="18" charset="0"/>
              </a:rPr>
              <a:t>, </a:t>
            </a:r>
            <a:r>
              <a:rPr lang="en-GB" sz="2400" i="1" dirty="0">
                <a:latin typeface="Times New Roman" panose="02020603050405020304" pitchFamily="18" charset="0"/>
                <a:cs typeface="Times New Roman" panose="02020603050405020304" pitchFamily="18" charset="0"/>
              </a:rPr>
              <a:t>19</a:t>
            </a:r>
            <a:r>
              <a:rPr lang="en-GB" sz="2400" dirty="0">
                <a:latin typeface="Times New Roman" panose="02020603050405020304" pitchFamily="18" charset="0"/>
                <a:cs typeface="Times New Roman" panose="02020603050405020304" pitchFamily="18" charset="0"/>
              </a:rPr>
              <a:t>(11), 971-986</a:t>
            </a:r>
            <a:r>
              <a:rPr lang="en-GB" sz="2400" dirty="0" smtClean="0">
                <a:latin typeface="Times New Roman" panose="02020603050405020304" pitchFamily="18" charset="0"/>
                <a:cs typeface="Times New Roman" panose="02020603050405020304" pitchFamily="18" charset="0"/>
              </a:rPr>
              <a:t>.</a:t>
            </a:r>
          </a:p>
          <a:p>
            <a:r>
              <a:rPr lang="en-GB" sz="2400" dirty="0">
                <a:latin typeface="Times New Roman" panose="02020603050405020304" pitchFamily="18" charset="0"/>
                <a:cs typeface="Times New Roman" panose="02020603050405020304" pitchFamily="18" charset="0"/>
              </a:rPr>
              <a:t>Wilding, I. R., Coupe, A. J., &amp; Davis, S. S. (2001). The role of γ-scintigraphy in oral drug delivery. </a:t>
            </a:r>
            <a:r>
              <a:rPr lang="en-GB" sz="2400" i="1" dirty="0">
                <a:latin typeface="Times New Roman" panose="02020603050405020304" pitchFamily="18" charset="0"/>
                <a:cs typeface="Times New Roman" panose="02020603050405020304" pitchFamily="18" charset="0"/>
              </a:rPr>
              <a:t>Advanced drug delivery reviews</a:t>
            </a:r>
            <a:r>
              <a:rPr lang="en-GB" sz="2400" dirty="0">
                <a:latin typeface="Times New Roman" panose="02020603050405020304" pitchFamily="18" charset="0"/>
                <a:cs typeface="Times New Roman" panose="02020603050405020304" pitchFamily="18" charset="0"/>
              </a:rPr>
              <a:t>, </a:t>
            </a:r>
            <a:r>
              <a:rPr lang="en-GB" sz="2400" i="1" dirty="0">
                <a:latin typeface="Times New Roman" panose="02020603050405020304" pitchFamily="18" charset="0"/>
                <a:cs typeface="Times New Roman" panose="02020603050405020304" pitchFamily="18" charset="0"/>
              </a:rPr>
              <a:t>46</a:t>
            </a:r>
            <a:r>
              <a:rPr lang="en-GB" sz="2400" dirty="0">
                <a:latin typeface="Times New Roman" panose="02020603050405020304" pitchFamily="18" charset="0"/>
                <a:cs typeface="Times New Roman" panose="02020603050405020304" pitchFamily="18" charset="0"/>
              </a:rPr>
              <a:t>(1-3), 103-124.</a:t>
            </a:r>
          </a:p>
        </p:txBody>
      </p:sp>
    </p:spTree>
    <p:extLst>
      <p:ext uri="{BB962C8B-B14F-4D97-AF65-F5344CB8AC3E}">
        <p14:creationId xmlns:p14="http://schemas.microsoft.com/office/powerpoint/2010/main" val="24473326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2869" y="1960729"/>
            <a:ext cx="8596668" cy="1320800"/>
          </a:xfrm>
        </p:spPr>
        <p:txBody>
          <a:bodyPr>
            <a:normAutofit fontScale="90000"/>
          </a:bodyPr>
          <a:lstStyle/>
          <a:p>
            <a:pPr algn="ctr"/>
            <a:r>
              <a:rPr lang="en-GB" dirty="0" smtClean="0">
                <a:latin typeface="Times New Roman" panose="02020603050405020304" pitchFamily="18" charset="0"/>
                <a:cs typeface="Times New Roman" panose="02020603050405020304" pitchFamily="18" charset="0"/>
              </a:rPr>
              <a:t>APPLICATION OF SINGLE-PHOTON EMISSION COMPUTED TOMOGRAPHY</a:t>
            </a:r>
            <a:br>
              <a:rPr lang="en-GB" dirty="0" smtClean="0">
                <a:latin typeface="Times New Roman" panose="02020603050405020304" pitchFamily="18" charset="0"/>
                <a:cs typeface="Times New Roman" panose="02020603050405020304" pitchFamily="18" charset="0"/>
              </a:rPr>
            </a:br>
            <a:r>
              <a:rPr lang="en-GB" dirty="0" smtClean="0">
                <a:latin typeface="Times New Roman" panose="02020603050405020304" pitchFamily="18" charset="0"/>
                <a:cs typeface="Times New Roman" panose="02020603050405020304" pitchFamily="18" charset="0"/>
              </a:rPr>
              <a:t>(SPECT)</a:t>
            </a:r>
            <a:br>
              <a:rPr lang="en-GB" dirty="0" smtClean="0">
                <a:latin typeface="Times New Roman" panose="02020603050405020304" pitchFamily="18" charset="0"/>
                <a:cs typeface="Times New Roman" panose="02020603050405020304" pitchFamily="18" charset="0"/>
              </a:rPr>
            </a:br>
            <a:r>
              <a:rPr lang="en-GB" dirty="0" smtClean="0">
                <a:latin typeface="Times New Roman" panose="02020603050405020304" pitchFamily="18" charset="0"/>
                <a:cs typeface="Times New Roman" panose="02020603050405020304" pitchFamily="18" charset="0"/>
              </a:rPr>
              <a:t>IN </a:t>
            </a:r>
            <a:br>
              <a:rPr lang="en-GB" dirty="0" smtClean="0">
                <a:latin typeface="Times New Roman" panose="02020603050405020304" pitchFamily="18" charset="0"/>
                <a:cs typeface="Times New Roman" panose="02020603050405020304" pitchFamily="18" charset="0"/>
              </a:rPr>
            </a:br>
            <a:r>
              <a:rPr lang="en-GB" dirty="0" smtClean="0">
                <a:latin typeface="Times New Roman" panose="02020603050405020304" pitchFamily="18" charset="0"/>
                <a:cs typeface="Times New Roman" panose="02020603050405020304" pitchFamily="18" charset="0"/>
              </a:rPr>
              <a:t>DRUG DEVELOPMENT</a:t>
            </a:r>
            <a:br>
              <a:rPr lang="en-GB" dirty="0" smtClean="0">
                <a:latin typeface="Times New Roman" panose="02020603050405020304" pitchFamily="18" charset="0"/>
                <a:cs typeface="Times New Roman" panose="02020603050405020304" pitchFamily="18" charset="0"/>
              </a:rPr>
            </a:br>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093197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32011"/>
            <a:ext cx="8596668" cy="1320800"/>
          </a:xfrm>
        </p:spPr>
        <p:txBody>
          <a:bodyPr/>
          <a:lstStyle/>
          <a:p>
            <a:r>
              <a:rPr lang="en-GB" dirty="0">
                <a:latin typeface="Times New Roman" panose="02020603050405020304" pitchFamily="18" charset="0"/>
                <a:cs typeface="Times New Roman" panose="02020603050405020304" pitchFamily="18" charset="0"/>
              </a:rPr>
              <a:t>INTRODUCTION</a:t>
            </a:r>
            <a:endParaRPr lang="en-GB" dirty="0"/>
          </a:p>
        </p:txBody>
      </p:sp>
      <p:sp>
        <p:nvSpPr>
          <p:cNvPr id="3" name="Content Placeholder 2"/>
          <p:cNvSpPr>
            <a:spLocks noGrp="1"/>
          </p:cNvSpPr>
          <p:nvPr>
            <p:ph idx="1"/>
          </p:nvPr>
        </p:nvSpPr>
        <p:spPr>
          <a:xfrm>
            <a:off x="677334" y="987947"/>
            <a:ext cx="8596668" cy="6197600"/>
          </a:xfrm>
        </p:spPr>
        <p:txBody>
          <a:bodyPr>
            <a:noAutofit/>
          </a:bodyPr>
          <a:lstStyle/>
          <a:p>
            <a:r>
              <a:rPr lang="en-GB" sz="2000" dirty="0">
                <a:latin typeface="Times New Roman" panose="02020603050405020304" pitchFamily="18" charset="0"/>
                <a:cs typeface="Times New Roman" panose="02020603050405020304" pitchFamily="18" charset="0"/>
              </a:rPr>
              <a:t>Single-photon emission computed tomography (SPECT, or less commonly, SPET) is a nuclear medicine tomographic imaging technique using gamma </a:t>
            </a:r>
            <a:r>
              <a:rPr lang="en-GB" sz="2000" dirty="0" err="1" smtClean="0">
                <a:latin typeface="Times New Roman" panose="02020603050405020304" pitchFamily="18" charset="0"/>
                <a:cs typeface="Times New Roman" panose="02020603050405020304" pitchFamily="18" charset="0"/>
              </a:rPr>
              <a:t>rays.It</a:t>
            </a:r>
            <a:r>
              <a:rPr lang="en-GB" sz="2000" dirty="0" smtClean="0">
                <a:latin typeface="Times New Roman" panose="02020603050405020304" pitchFamily="18" charset="0"/>
                <a:cs typeface="Times New Roman" panose="02020603050405020304" pitchFamily="18" charset="0"/>
              </a:rPr>
              <a:t> </a:t>
            </a:r>
            <a:r>
              <a:rPr lang="en-GB" sz="2000" dirty="0">
                <a:latin typeface="Times New Roman" panose="02020603050405020304" pitchFamily="18" charset="0"/>
                <a:cs typeface="Times New Roman" panose="02020603050405020304" pitchFamily="18" charset="0"/>
              </a:rPr>
              <a:t>is very similar to conventional nuclear medicine planar imaging using a gamma camera (that is, scintigraphy</a:t>
            </a:r>
            <a:r>
              <a:rPr lang="en-GB" sz="2000" dirty="0" smtClean="0">
                <a:latin typeface="Times New Roman" panose="02020603050405020304" pitchFamily="18" charset="0"/>
                <a:cs typeface="Times New Roman" panose="02020603050405020304" pitchFamily="18" charset="0"/>
              </a:rPr>
              <a:t>),but </a:t>
            </a:r>
            <a:r>
              <a:rPr lang="en-GB" sz="2000" dirty="0">
                <a:latin typeface="Times New Roman" panose="02020603050405020304" pitchFamily="18" charset="0"/>
                <a:cs typeface="Times New Roman" panose="02020603050405020304" pitchFamily="18" charset="0"/>
              </a:rPr>
              <a:t>is able to provide true 3D information. This information is typically presented as cross-sectional slices through the patient, but can be freely reformatted or manipulated as required</a:t>
            </a:r>
            <a:r>
              <a:rPr lang="en-GB" sz="2000" dirty="0" smtClean="0">
                <a:latin typeface="Times New Roman" panose="02020603050405020304" pitchFamily="18" charset="0"/>
                <a:cs typeface="Times New Roman" panose="02020603050405020304" pitchFamily="18" charset="0"/>
              </a:rPr>
              <a:t>.</a:t>
            </a:r>
            <a:endParaRPr lang="en-GB" sz="2000" dirty="0">
              <a:latin typeface="Times New Roman" panose="02020603050405020304" pitchFamily="18" charset="0"/>
              <a:cs typeface="Times New Roman" panose="02020603050405020304" pitchFamily="18" charset="0"/>
            </a:endParaRPr>
          </a:p>
          <a:p>
            <a:r>
              <a:rPr lang="en-GB" sz="2000" dirty="0">
                <a:latin typeface="Times New Roman" panose="02020603050405020304" pitchFamily="18" charset="0"/>
                <a:cs typeface="Times New Roman" panose="02020603050405020304" pitchFamily="18" charset="0"/>
              </a:rPr>
              <a:t>The technique needs delivery of a gamma-emitting radioisotope (a radionuclide) into the patient, normally through injection into the bloodstream. On occasion, the radioisotope is a simple soluble dissolved ion, such as an isotope of gallium(III). Most of the time, though, a marker radioisotope is attached to a specific ligand to create a </a:t>
            </a:r>
            <a:r>
              <a:rPr lang="en-GB" sz="2000" dirty="0" err="1">
                <a:latin typeface="Times New Roman" panose="02020603050405020304" pitchFamily="18" charset="0"/>
                <a:cs typeface="Times New Roman" panose="02020603050405020304" pitchFamily="18" charset="0"/>
              </a:rPr>
              <a:t>radioligand</a:t>
            </a:r>
            <a:r>
              <a:rPr lang="en-GB" sz="2000" dirty="0">
                <a:latin typeface="Times New Roman" panose="02020603050405020304" pitchFamily="18" charset="0"/>
                <a:cs typeface="Times New Roman" panose="02020603050405020304" pitchFamily="18" charset="0"/>
              </a:rPr>
              <a:t>, whose properties bind it to certain types of tissues. This marriage allows the combination of ligand and radiopharmaceutical to be carried and bound to a place of interest in the body, where the ligand concentration is seen by a gamma camera.</a:t>
            </a:r>
          </a:p>
        </p:txBody>
      </p:sp>
    </p:spTree>
    <p:extLst>
      <p:ext uri="{BB962C8B-B14F-4D97-AF65-F5344CB8AC3E}">
        <p14:creationId xmlns:p14="http://schemas.microsoft.com/office/powerpoint/2010/main" val="25146365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772" y="572979"/>
            <a:ext cx="4542432" cy="4053612"/>
          </a:xfrm>
          <a:prstGeom prst="rect">
            <a:avLst/>
          </a:prstGeom>
        </p:spPr>
      </p:pic>
      <p:sp>
        <p:nvSpPr>
          <p:cNvPr id="5" name="TextBox 4"/>
          <p:cNvSpPr txBox="1"/>
          <p:nvPr/>
        </p:nvSpPr>
        <p:spPr>
          <a:xfrm>
            <a:off x="163772" y="5063320"/>
            <a:ext cx="3550972" cy="646331"/>
          </a:xfrm>
          <a:prstGeom prst="rect">
            <a:avLst/>
          </a:prstGeom>
          <a:noFill/>
        </p:spPr>
        <p:txBody>
          <a:bodyPr wrap="none" rtlCol="0">
            <a:spAutoFit/>
          </a:bodyPr>
          <a:lstStyle/>
          <a:p>
            <a:r>
              <a:rPr lang="en-GB" dirty="0" smtClean="0">
                <a:latin typeface="Times New Roman" panose="02020603050405020304" pitchFamily="18" charset="0"/>
                <a:cs typeface="Times New Roman" panose="02020603050405020304" pitchFamily="18" charset="0"/>
              </a:rPr>
              <a:t>A SPECT SCAN OF THE BRAIN</a:t>
            </a:r>
          </a:p>
          <a:p>
            <a:r>
              <a:rPr lang="en-GB" dirty="0">
                <a:latin typeface="Times New Roman" panose="02020603050405020304" pitchFamily="18" charset="0"/>
                <a:cs typeface="Times New Roman" panose="02020603050405020304" pitchFamily="18" charset="0"/>
              </a:rPr>
              <a:t>SOURCE: https://</a:t>
            </a:r>
            <a:r>
              <a:rPr lang="en-GB" dirty="0" smtClean="0">
                <a:latin typeface="Times New Roman" panose="02020603050405020304" pitchFamily="18" charset="0"/>
                <a:cs typeface="Times New Roman" panose="02020603050405020304" pitchFamily="18" charset="0"/>
              </a:rPr>
              <a:t>medicine.utah.edu</a:t>
            </a:r>
            <a:endParaRPr lang="en-GB"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3561" y="572980"/>
            <a:ext cx="7011733" cy="4053611"/>
          </a:xfrm>
          <a:prstGeom prst="rect">
            <a:avLst/>
          </a:prstGeom>
        </p:spPr>
      </p:pic>
      <p:sp>
        <p:nvSpPr>
          <p:cNvPr id="7" name="TextBox 6"/>
          <p:cNvSpPr txBox="1"/>
          <p:nvPr/>
        </p:nvSpPr>
        <p:spPr>
          <a:xfrm>
            <a:off x="5371287" y="5036025"/>
            <a:ext cx="6820713" cy="646331"/>
          </a:xfrm>
          <a:prstGeom prst="rect">
            <a:avLst/>
          </a:prstGeom>
          <a:noFill/>
        </p:spPr>
        <p:txBody>
          <a:bodyPr wrap="none" rtlCol="0">
            <a:spAutoFit/>
          </a:bodyPr>
          <a:lstStyle/>
          <a:p>
            <a:r>
              <a:rPr lang="en-GB" dirty="0" smtClean="0"/>
              <a:t>OVERVIEW OF THE SPECT IMAGE ACQUISITION AND PROCESSING</a:t>
            </a:r>
          </a:p>
          <a:p>
            <a:r>
              <a:rPr lang="en-GB" dirty="0" smtClean="0"/>
              <a:t>SOURCE: </a:t>
            </a:r>
            <a:r>
              <a:rPr lang="en-GB" dirty="0"/>
              <a:t>https://</a:t>
            </a:r>
            <a:r>
              <a:rPr lang="en-GB" dirty="0" smtClean="0"/>
              <a:t>www.sciencedirect.com/</a:t>
            </a:r>
            <a:endParaRPr lang="en-GB" dirty="0"/>
          </a:p>
        </p:txBody>
      </p:sp>
    </p:spTree>
    <p:extLst>
      <p:ext uri="{BB962C8B-B14F-4D97-AF65-F5344CB8AC3E}">
        <p14:creationId xmlns:p14="http://schemas.microsoft.com/office/powerpoint/2010/main" val="5529304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6266" y="486520"/>
            <a:ext cx="8596668" cy="3880773"/>
          </a:xfrm>
        </p:spPr>
        <p:txBody>
          <a:bodyPr>
            <a:noAutofit/>
          </a:bodyPr>
          <a:lstStyle/>
          <a:p>
            <a:r>
              <a:rPr lang="en-GB" sz="2400" dirty="0">
                <a:latin typeface="Times New Roman" panose="02020603050405020304" pitchFamily="18" charset="0"/>
                <a:cs typeface="Times New Roman" panose="02020603050405020304" pitchFamily="18" charset="0"/>
              </a:rPr>
              <a:t>Molecular imaging techniques are increasingly being used as valuable tools in the drug development process. Radionuclide-based imaging modalities such as single-photon emission computed tomography (SPECT) </a:t>
            </a:r>
            <a:r>
              <a:rPr lang="en-GB" sz="2400" dirty="0" smtClean="0">
                <a:latin typeface="Times New Roman" panose="02020603050405020304" pitchFamily="18" charset="0"/>
                <a:cs typeface="Times New Roman" panose="02020603050405020304" pitchFamily="18" charset="0"/>
              </a:rPr>
              <a:t>have </a:t>
            </a:r>
            <a:r>
              <a:rPr lang="en-GB" sz="2400" dirty="0">
                <a:latin typeface="Times New Roman" panose="02020603050405020304" pitchFamily="18" charset="0"/>
                <a:cs typeface="Times New Roman" panose="02020603050405020304" pitchFamily="18" charset="0"/>
              </a:rPr>
              <a:t>proven to be useful in phases ranging from preclinical development to the initial stages of clinical testing. The high sensitivity of these imaging modalities makes them particularly suited for exploratory investigational new drug (IND) studies as they have the potential to characterize in vivo pharmacokinetics and </a:t>
            </a:r>
            <a:r>
              <a:rPr lang="en-GB" sz="2400" dirty="0" err="1">
                <a:latin typeface="Times New Roman" panose="02020603050405020304" pitchFamily="18" charset="0"/>
                <a:cs typeface="Times New Roman" panose="02020603050405020304" pitchFamily="18" charset="0"/>
              </a:rPr>
              <a:t>biodistribution</a:t>
            </a:r>
            <a:r>
              <a:rPr lang="en-GB" sz="2400" dirty="0">
                <a:latin typeface="Times New Roman" panose="02020603050405020304" pitchFamily="18" charset="0"/>
                <a:cs typeface="Times New Roman" panose="02020603050405020304" pitchFamily="18" charset="0"/>
              </a:rPr>
              <a:t> of the compounds using only a fraction of the intended therapeutic dose (</a:t>
            </a:r>
            <a:r>
              <a:rPr lang="en-GB" sz="2400" dirty="0" err="1">
                <a:latin typeface="Times New Roman" panose="02020603050405020304" pitchFamily="18" charset="0"/>
                <a:cs typeface="Times New Roman" panose="02020603050405020304" pitchFamily="18" charset="0"/>
              </a:rPr>
              <a:t>microdosing</a:t>
            </a:r>
            <a:r>
              <a:rPr lang="en-GB" sz="2400" dirty="0">
                <a:latin typeface="Times New Roman" panose="02020603050405020304" pitchFamily="18" charset="0"/>
                <a:cs typeface="Times New Roman" panose="02020603050405020304" pitchFamily="18" charset="0"/>
              </a:rPr>
              <a:t>). This information obtained at an early stage of clinical testing results in a better selection among promising drug candidates, thereby increasing the success rate of agents entering clinical trials and the overall efficiency of the process. In this article, we will review the potential applications of SPECT imaging in the drug development process with an emphasis on its applications in exploratory IND studies.</a:t>
            </a:r>
          </a:p>
        </p:txBody>
      </p:sp>
      <p:sp>
        <p:nvSpPr>
          <p:cNvPr id="4" name="TextBox 3"/>
          <p:cNvSpPr txBox="1"/>
          <p:nvPr/>
        </p:nvSpPr>
        <p:spPr>
          <a:xfrm>
            <a:off x="859809" y="0"/>
            <a:ext cx="8652680" cy="523220"/>
          </a:xfrm>
          <a:prstGeom prst="rect">
            <a:avLst/>
          </a:prstGeom>
          <a:noFill/>
        </p:spPr>
        <p:txBody>
          <a:bodyPr wrap="square" rtlCol="0">
            <a:spAutoFit/>
          </a:bodyPr>
          <a:lstStyle/>
          <a:p>
            <a:r>
              <a:rPr lang="en-GB" sz="2800" dirty="0" smtClean="0">
                <a:latin typeface="Times New Roman" panose="02020603050405020304" pitchFamily="18" charset="0"/>
                <a:cs typeface="Times New Roman" panose="02020603050405020304" pitchFamily="18" charset="0"/>
              </a:rPr>
              <a:t>ROLES OF SPECT IN DRUG DEVELOPMENT</a:t>
            </a:r>
            <a:endParaRPr lang="en-GB"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326966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8969" y="0"/>
            <a:ext cx="8596668" cy="3880773"/>
          </a:xfrm>
        </p:spPr>
        <p:txBody>
          <a:bodyPr>
            <a:noAutofit/>
          </a:bodyPr>
          <a:lstStyle/>
          <a:p>
            <a:r>
              <a:rPr lang="en-GB" sz="2400" dirty="0" smtClean="0">
                <a:latin typeface="Times New Roman" panose="02020603050405020304" pitchFamily="18" charset="0"/>
                <a:cs typeface="Times New Roman" panose="02020603050405020304" pitchFamily="18" charset="0"/>
              </a:rPr>
              <a:t>single </a:t>
            </a:r>
            <a:r>
              <a:rPr lang="en-GB" sz="2400" dirty="0">
                <a:latin typeface="Times New Roman" panose="02020603050405020304" pitchFamily="18" charset="0"/>
                <a:cs typeface="Times New Roman" panose="02020603050405020304" pitchFamily="18" charset="0"/>
              </a:rPr>
              <a:t>photon emission computed tomography (SPECT) are </a:t>
            </a:r>
            <a:r>
              <a:rPr lang="en-GB" sz="2400" dirty="0" err="1">
                <a:latin typeface="Times New Roman" panose="02020603050405020304" pitchFamily="18" charset="0"/>
                <a:cs typeface="Times New Roman" panose="02020603050405020304" pitchFamily="18" charset="0"/>
              </a:rPr>
              <a:t>noninvasive</a:t>
            </a:r>
            <a:r>
              <a:rPr lang="en-GB" sz="2400" dirty="0">
                <a:latin typeface="Times New Roman" panose="02020603050405020304" pitchFamily="18" charset="0"/>
                <a:cs typeface="Times New Roman" panose="02020603050405020304" pitchFamily="18" charset="0"/>
              </a:rPr>
              <a:t> molecular imaging techniques that can be used to provide functional information in the living human body. They use </a:t>
            </a:r>
            <a:r>
              <a:rPr lang="en-GB" sz="2400" dirty="0" err="1">
                <a:latin typeface="Times New Roman" panose="02020603050405020304" pitchFamily="18" charset="0"/>
                <a:cs typeface="Times New Roman" panose="02020603050405020304" pitchFamily="18" charset="0"/>
              </a:rPr>
              <a:t>radiolabeled</a:t>
            </a:r>
            <a:r>
              <a:rPr lang="en-GB" sz="2400" dirty="0">
                <a:latin typeface="Times New Roman" panose="02020603050405020304" pitchFamily="18" charset="0"/>
                <a:cs typeface="Times New Roman" panose="02020603050405020304" pitchFamily="18" charset="0"/>
              </a:rPr>
              <a:t> compounds that bind to specific sites on a biological target, known as radiotracers, enabling us to visualize and characterize specific aspects of a biological process. This chapter describes these techniques and how they can be utilized in the drug development process</a:t>
            </a:r>
            <a:r>
              <a:rPr lang="en-GB" sz="2400" dirty="0" smtClean="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0833261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9788" y="0"/>
            <a:ext cx="8596668" cy="3880773"/>
          </a:xfrm>
        </p:spPr>
        <p:txBody>
          <a:bodyPr>
            <a:noAutofit/>
          </a:bodyPr>
          <a:lstStyle/>
          <a:p>
            <a:r>
              <a:rPr lang="en-GB" sz="2400" dirty="0">
                <a:latin typeface="Times New Roman" panose="02020603050405020304" pitchFamily="18" charset="0"/>
                <a:cs typeface="Times New Roman" panose="02020603050405020304" pitchFamily="18" charset="0"/>
              </a:rPr>
              <a:t>The discovery and development of new drugs is a long, costly and risky process. More and more, non-invasive imaging techniques are becoming an important tool in reducing these factors. Among these techniques, we can mention single-photon emission computed tomography (SPECT). Due to their sensitivity and specificity, SPECT imaging techniques proved to be quite advantageous in the development and research of new drugs SPECT has been used as a complement in preclinical, clinical and </a:t>
            </a:r>
            <a:r>
              <a:rPr lang="en-GB" sz="2400" dirty="0" err="1">
                <a:latin typeface="Times New Roman" panose="02020603050405020304" pitchFamily="18" charset="0"/>
                <a:cs typeface="Times New Roman" panose="02020603050405020304" pitchFamily="18" charset="0"/>
              </a:rPr>
              <a:t>microdosing</a:t>
            </a:r>
            <a:r>
              <a:rPr lang="en-GB" sz="2400" dirty="0">
                <a:latin typeface="Times New Roman" panose="02020603050405020304" pitchFamily="18" charset="0"/>
                <a:cs typeface="Times New Roman" panose="02020603050405020304" pitchFamily="18" charset="0"/>
              </a:rPr>
              <a:t> studies, this being of great help to research and medicine, and particularly in the specific areas of oncology, neurology and cardiovascular diseases. In general, we can define three different approaches that can be followed when using such techniques for the development of new drugs: using the </a:t>
            </a:r>
            <a:r>
              <a:rPr lang="en-GB" sz="2400" dirty="0" err="1">
                <a:latin typeface="Times New Roman" panose="02020603050405020304" pitchFamily="18" charset="0"/>
                <a:cs typeface="Times New Roman" panose="02020603050405020304" pitchFamily="18" charset="0"/>
              </a:rPr>
              <a:t>radiolabeled</a:t>
            </a:r>
            <a:r>
              <a:rPr lang="en-GB" sz="2400" dirty="0">
                <a:latin typeface="Times New Roman" panose="02020603050405020304" pitchFamily="18" charset="0"/>
                <a:cs typeface="Times New Roman" panose="02020603050405020304" pitchFamily="18" charset="0"/>
              </a:rPr>
              <a:t> candidate drug (evaluation of </a:t>
            </a:r>
            <a:r>
              <a:rPr lang="en-GB" sz="2400" dirty="0" err="1">
                <a:latin typeface="Times New Roman" panose="02020603050405020304" pitchFamily="18" charset="0"/>
                <a:cs typeface="Times New Roman" panose="02020603050405020304" pitchFamily="18" charset="0"/>
              </a:rPr>
              <a:t>biodistribution</a:t>
            </a:r>
            <a:r>
              <a:rPr lang="en-GB" sz="2400" dirty="0">
                <a:latin typeface="Times New Roman" panose="02020603050405020304" pitchFamily="18" charset="0"/>
                <a:cs typeface="Times New Roman" panose="02020603050405020304" pitchFamily="18" charset="0"/>
              </a:rPr>
              <a:t> and pharmacokinetics); using a </a:t>
            </a:r>
            <a:r>
              <a:rPr lang="en-GB" sz="2400" dirty="0" err="1">
                <a:latin typeface="Times New Roman" panose="02020603050405020304" pitchFamily="18" charset="0"/>
                <a:cs typeface="Times New Roman" panose="02020603050405020304" pitchFamily="18" charset="0"/>
              </a:rPr>
              <a:t>radioligand</a:t>
            </a:r>
            <a:r>
              <a:rPr lang="en-GB" sz="2400" dirty="0">
                <a:latin typeface="Times New Roman" panose="02020603050405020304" pitchFamily="18" charset="0"/>
                <a:cs typeface="Times New Roman" panose="02020603050405020304" pitchFamily="18" charset="0"/>
              </a:rPr>
              <a:t> with known affinity concerning the target pursued by the candidate drug (evaluation of the </a:t>
            </a:r>
            <a:r>
              <a:rPr lang="en-GB" sz="2400" dirty="0" err="1">
                <a:latin typeface="Times New Roman" panose="02020603050405020304" pitchFamily="18" charset="0"/>
                <a:cs typeface="Times New Roman" panose="02020603050405020304" pitchFamily="18" charset="0"/>
              </a:rPr>
              <a:t>pharmacodynamic</a:t>
            </a:r>
            <a:r>
              <a:rPr lang="en-GB" sz="2400" dirty="0">
                <a:latin typeface="Times New Roman" panose="02020603050405020304" pitchFamily="18" charset="0"/>
                <a:cs typeface="Times New Roman" panose="02020603050405020304" pitchFamily="18" charset="0"/>
              </a:rPr>
              <a:t> properties), and using a biomarker for evaluating the effectiveness of the candidate drug.</a:t>
            </a:r>
          </a:p>
          <a:p>
            <a:endParaRPr lang="en-GB" sz="2400" dirty="0"/>
          </a:p>
        </p:txBody>
      </p:sp>
    </p:spTree>
    <p:extLst>
      <p:ext uri="{BB962C8B-B14F-4D97-AF65-F5344CB8AC3E}">
        <p14:creationId xmlns:p14="http://schemas.microsoft.com/office/powerpoint/2010/main" val="7648114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Times New Roman" panose="02020603050405020304" pitchFamily="18" charset="0"/>
                <a:cs typeface="Times New Roman" panose="02020603050405020304" pitchFamily="18" charset="0"/>
              </a:rPr>
              <a:t>REFERENCE</a:t>
            </a:r>
            <a:endParaRPr lang="en-GB"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77334" y="1655622"/>
            <a:ext cx="8596668" cy="3880773"/>
          </a:xfrm>
        </p:spPr>
        <p:txBody>
          <a:bodyPr>
            <a:normAutofit/>
          </a:bodyPr>
          <a:lstStyle/>
          <a:p>
            <a:r>
              <a:rPr lang="en-GB" sz="2800" dirty="0">
                <a:latin typeface="Times New Roman" panose="02020603050405020304" pitchFamily="18" charset="0"/>
                <a:cs typeface="Times New Roman" panose="02020603050405020304" pitchFamily="18" charset="0"/>
              </a:rPr>
              <a:t>Gomes, C. M., </a:t>
            </a:r>
            <a:r>
              <a:rPr lang="en-GB" sz="2800" dirty="0" err="1">
                <a:latin typeface="Times New Roman" panose="02020603050405020304" pitchFamily="18" charset="0"/>
                <a:cs typeface="Times New Roman" panose="02020603050405020304" pitchFamily="18" charset="0"/>
              </a:rPr>
              <a:t>Abrunhosa</a:t>
            </a:r>
            <a:r>
              <a:rPr lang="en-GB" sz="2800" dirty="0">
                <a:latin typeface="Times New Roman" panose="02020603050405020304" pitchFamily="18" charset="0"/>
                <a:cs typeface="Times New Roman" panose="02020603050405020304" pitchFamily="18" charset="0"/>
              </a:rPr>
              <a:t>, A. J., Ramos, P., &amp; </a:t>
            </a:r>
            <a:r>
              <a:rPr lang="en-GB" sz="2800" dirty="0" err="1">
                <a:latin typeface="Times New Roman" panose="02020603050405020304" pitchFamily="18" charset="0"/>
                <a:cs typeface="Times New Roman" panose="02020603050405020304" pitchFamily="18" charset="0"/>
              </a:rPr>
              <a:t>Pauwels</a:t>
            </a:r>
            <a:r>
              <a:rPr lang="en-GB" sz="2800" dirty="0">
                <a:latin typeface="Times New Roman" panose="02020603050405020304" pitchFamily="18" charset="0"/>
                <a:cs typeface="Times New Roman" panose="02020603050405020304" pitchFamily="18" charset="0"/>
              </a:rPr>
              <a:t>, E. K. (2011). Molecular imaging with SPECT as a tool for drug development. Advanced drug delivery reviews, 63(7), 547-554</a:t>
            </a:r>
            <a:r>
              <a:rPr lang="en-GB" sz="2800" dirty="0" smtClean="0">
                <a:latin typeface="Times New Roman" panose="02020603050405020304" pitchFamily="18" charset="0"/>
                <a:cs typeface="Times New Roman" panose="02020603050405020304" pitchFamily="18" charset="0"/>
              </a:rPr>
              <a:t>.</a:t>
            </a:r>
          </a:p>
          <a:p>
            <a:r>
              <a:rPr lang="en-GB" sz="2800" dirty="0" err="1">
                <a:latin typeface="Times New Roman" panose="02020603050405020304" pitchFamily="18" charset="0"/>
                <a:cs typeface="Times New Roman" panose="02020603050405020304" pitchFamily="18" charset="0"/>
              </a:rPr>
              <a:t>Willmann</a:t>
            </a:r>
            <a:r>
              <a:rPr lang="en-GB" sz="2800" dirty="0">
                <a:latin typeface="Times New Roman" panose="02020603050405020304" pitchFamily="18" charset="0"/>
                <a:cs typeface="Times New Roman" panose="02020603050405020304" pitchFamily="18" charset="0"/>
              </a:rPr>
              <a:t>, J. K., Van </a:t>
            </a:r>
            <a:r>
              <a:rPr lang="en-GB" sz="2800" dirty="0" err="1">
                <a:latin typeface="Times New Roman" panose="02020603050405020304" pitchFamily="18" charset="0"/>
                <a:cs typeface="Times New Roman" panose="02020603050405020304" pitchFamily="18" charset="0"/>
              </a:rPr>
              <a:t>Bruggen</a:t>
            </a:r>
            <a:r>
              <a:rPr lang="en-GB" sz="2800" dirty="0">
                <a:latin typeface="Times New Roman" panose="02020603050405020304" pitchFamily="18" charset="0"/>
                <a:cs typeface="Times New Roman" panose="02020603050405020304" pitchFamily="18" charset="0"/>
              </a:rPr>
              <a:t>, N., </a:t>
            </a:r>
            <a:r>
              <a:rPr lang="en-GB" sz="2800" dirty="0" err="1">
                <a:latin typeface="Times New Roman" panose="02020603050405020304" pitchFamily="18" charset="0"/>
                <a:cs typeface="Times New Roman" panose="02020603050405020304" pitchFamily="18" charset="0"/>
              </a:rPr>
              <a:t>Dinkelborg</a:t>
            </a:r>
            <a:r>
              <a:rPr lang="en-GB" sz="2800" dirty="0">
                <a:latin typeface="Times New Roman" panose="02020603050405020304" pitchFamily="18" charset="0"/>
                <a:cs typeface="Times New Roman" panose="02020603050405020304" pitchFamily="18" charset="0"/>
              </a:rPr>
              <a:t>, L. M., &amp; </a:t>
            </a:r>
            <a:r>
              <a:rPr lang="en-GB" sz="2800" dirty="0" err="1">
                <a:latin typeface="Times New Roman" panose="02020603050405020304" pitchFamily="18" charset="0"/>
                <a:cs typeface="Times New Roman" panose="02020603050405020304" pitchFamily="18" charset="0"/>
              </a:rPr>
              <a:t>Gambhir</a:t>
            </a:r>
            <a:r>
              <a:rPr lang="en-GB" sz="2800" dirty="0">
                <a:latin typeface="Times New Roman" panose="02020603050405020304" pitchFamily="18" charset="0"/>
                <a:cs typeface="Times New Roman" panose="02020603050405020304" pitchFamily="18" charset="0"/>
              </a:rPr>
              <a:t>, S. S. (2008). Molecular imaging in drug development. Nature reviews Drug discovery, 7(7), 591-607.</a:t>
            </a:r>
          </a:p>
        </p:txBody>
      </p:sp>
    </p:spTree>
    <p:extLst>
      <p:ext uri="{BB962C8B-B14F-4D97-AF65-F5344CB8AC3E}">
        <p14:creationId xmlns:p14="http://schemas.microsoft.com/office/powerpoint/2010/main" val="5112577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1800" dirty="0">
                <a:latin typeface="Times New Roman" panose="02020603050405020304" pitchFamily="18" charset="0"/>
                <a:cs typeface="Times New Roman" panose="02020603050405020304" pitchFamily="18" charset="0"/>
              </a:rPr>
              <a:t>APPLIICATION OF NUCLEAR MEDICINE ON DRUGS DEVELOPMENT</a:t>
            </a:r>
            <a:endParaRPr lang="en-US" sz="1800"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p:txBody>
          <a:bodyPr/>
          <a:lstStyle/>
          <a:p>
            <a:r>
              <a:rPr lang="en-US" dirty="0" smtClean="0">
                <a:latin typeface="Times New Roman" panose="02020603050405020304" pitchFamily="18" charset="0"/>
                <a:cs typeface="Times New Roman" panose="02020603050405020304" pitchFamily="18" charset="0"/>
              </a:rPr>
              <a:t>IMOYIN-OMENE EMUOBONUVIE</a:t>
            </a:r>
          </a:p>
          <a:p>
            <a:r>
              <a:rPr lang="en-US" dirty="0" smtClean="0">
                <a:latin typeface="Times New Roman" panose="02020603050405020304" pitchFamily="18" charset="0"/>
                <a:cs typeface="Times New Roman" panose="02020603050405020304" pitchFamily="18" charset="0"/>
              </a:rPr>
              <a:t>17/MHS01/159</a:t>
            </a:r>
            <a:endParaRPr lang="en-US"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7800" y="1"/>
            <a:ext cx="4114800" cy="2539879"/>
          </a:xfrm>
          <a:prstGeom prst="rect">
            <a:avLst/>
          </a:prstGeom>
        </p:spPr>
      </p:pic>
    </p:spTree>
    <p:extLst>
      <p:ext uri="{BB962C8B-B14F-4D97-AF65-F5344CB8AC3E}">
        <p14:creationId xmlns:p14="http://schemas.microsoft.com/office/powerpoint/2010/main" val="14297085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45572" y="795813"/>
            <a:ext cx="8596668" cy="3880773"/>
          </a:xfrm>
        </p:spPr>
        <p:txBody>
          <a:bodyPr>
            <a:normAutofit/>
          </a:bodyPr>
          <a:lstStyle/>
          <a:p>
            <a:r>
              <a:rPr lang="en-US" sz="1600" dirty="0">
                <a:latin typeface="Times New Roman" panose="02020603050405020304" pitchFamily="18" charset="0"/>
                <a:cs typeface="Times New Roman" panose="02020603050405020304" pitchFamily="18" charset="0"/>
              </a:rPr>
              <a:t>Nuclear medicine is a specialized area of radiology that uses very small  amounts of radioactive </a:t>
            </a:r>
            <a:r>
              <a:rPr lang="en-US" sz="1600" dirty="0" err="1">
                <a:latin typeface="Times New Roman" panose="02020603050405020304" pitchFamily="18" charset="0"/>
                <a:cs typeface="Times New Roman" panose="02020603050405020304" pitchFamily="18" charset="0"/>
              </a:rPr>
              <a:t>materials,or</a:t>
            </a:r>
            <a:r>
              <a:rPr lang="en-US" sz="1600"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radioactive tracers or </a:t>
            </a:r>
            <a:r>
              <a:rPr lang="en-US" sz="1600" dirty="0" err="1">
                <a:latin typeface="Times New Roman" panose="02020603050405020304" pitchFamily="18" charset="0"/>
                <a:cs typeface="Times New Roman" panose="02020603050405020304" pitchFamily="18" charset="0"/>
              </a:rPr>
              <a:t>radiopharmapharmaceuticals,to</a:t>
            </a:r>
            <a:r>
              <a:rPr lang="en-US" sz="1600" dirty="0">
                <a:latin typeface="Times New Roman" panose="02020603050405020304" pitchFamily="18" charset="0"/>
                <a:cs typeface="Times New Roman" panose="02020603050405020304" pitchFamily="18" charset="0"/>
              </a:rPr>
              <a:t>  diagnose  a wide range of conditions ,treating certain illnesses  ;these include many types of cancers(</a:t>
            </a:r>
            <a:r>
              <a:rPr lang="en-US" sz="1600" dirty="0" err="1">
                <a:latin typeface="Times New Roman" panose="02020603050405020304" pitchFamily="18" charset="0"/>
                <a:cs typeface="Times New Roman" panose="02020603050405020304" pitchFamily="18" charset="0"/>
              </a:rPr>
              <a:t>hyperthyroidism,thyroid</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cancer,lymphomas</a:t>
            </a:r>
            <a:r>
              <a:rPr lang="en-US" sz="1600" dirty="0">
                <a:latin typeface="Times New Roman" panose="02020603050405020304" pitchFamily="18" charset="0"/>
                <a:cs typeface="Times New Roman" panose="02020603050405020304" pitchFamily="18" charset="0"/>
              </a:rPr>
              <a:t> and bone pain from some type of cancers),heart </a:t>
            </a:r>
            <a:r>
              <a:rPr lang="en-US" sz="1600" dirty="0" err="1">
                <a:latin typeface="Times New Roman" panose="02020603050405020304" pitchFamily="18" charset="0"/>
                <a:cs typeface="Times New Roman" panose="02020603050405020304" pitchFamily="18" charset="0"/>
              </a:rPr>
              <a:t>disease,gastrointestinal,endocrine</a:t>
            </a:r>
            <a:r>
              <a:rPr lang="en-US" sz="1600" dirty="0">
                <a:latin typeface="Times New Roman" panose="02020603050405020304" pitchFamily="18" charset="0"/>
                <a:cs typeface="Times New Roman" panose="02020603050405020304" pitchFamily="18" charset="0"/>
              </a:rPr>
              <a:t> or neurological disorders and other abnormalities and to examine organ function and </a:t>
            </a:r>
            <a:r>
              <a:rPr lang="en-US" sz="1600" dirty="0" err="1">
                <a:latin typeface="Times New Roman" panose="02020603050405020304" pitchFamily="18" charset="0"/>
                <a:cs typeface="Times New Roman" panose="02020603050405020304" pitchFamily="18" charset="0"/>
              </a:rPr>
              <a:t>structure.Nuclear</a:t>
            </a:r>
            <a:r>
              <a:rPr lang="en-US" sz="1600" dirty="0">
                <a:latin typeface="Times New Roman" panose="02020603050405020304" pitchFamily="18" charset="0"/>
                <a:cs typeface="Times New Roman" panose="02020603050405020304" pitchFamily="18" charset="0"/>
              </a:rPr>
              <a:t> medicine imaging is a combination of many different disciplines.(SM Moriguchi,2013)</a:t>
            </a:r>
          </a:p>
          <a:p>
            <a:r>
              <a:rPr lang="en-US" sz="1600" dirty="0" err="1">
                <a:latin typeface="Times New Roman" panose="02020603050405020304" pitchFamily="18" charset="0"/>
                <a:cs typeface="Times New Roman" panose="02020603050405020304" pitchFamily="18" charset="0"/>
              </a:rPr>
              <a:t>However,too</a:t>
            </a:r>
            <a:r>
              <a:rPr lang="en-US" sz="1600" dirty="0">
                <a:latin typeface="Times New Roman" panose="02020603050405020304" pitchFamily="18" charset="0"/>
                <a:cs typeface="Times New Roman" panose="02020603050405020304" pitchFamily="18" charset="0"/>
              </a:rPr>
              <a:t> much radiation can potentially damage organs or tissues or increase the risk of </a:t>
            </a:r>
            <a:r>
              <a:rPr lang="en-US" sz="1600" dirty="0" err="1">
                <a:latin typeface="Times New Roman" panose="02020603050405020304" pitchFamily="18" charset="0"/>
                <a:cs typeface="Times New Roman" panose="02020603050405020304" pitchFamily="18" charset="0"/>
              </a:rPr>
              <a:t>cancer.When</a:t>
            </a:r>
            <a:r>
              <a:rPr lang="en-US" sz="1600" dirty="0">
                <a:latin typeface="Times New Roman" panose="02020603050405020304" pitchFamily="18" charset="0"/>
                <a:cs typeface="Times New Roman" panose="02020603050405020304" pitchFamily="18" charset="0"/>
              </a:rPr>
              <a:t> used for </a:t>
            </a:r>
            <a:r>
              <a:rPr lang="en-US" sz="1600" dirty="0" err="1">
                <a:latin typeface="Times New Roman" panose="02020603050405020304" pitchFamily="18" charset="0"/>
                <a:cs typeface="Times New Roman" panose="02020603050405020304" pitchFamily="18" charset="0"/>
              </a:rPr>
              <a:t>diagnosis,the</a:t>
            </a:r>
            <a:r>
              <a:rPr lang="en-US" sz="1600" dirty="0">
                <a:latin typeface="Times New Roman" panose="02020603050405020304" pitchFamily="18" charset="0"/>
                <a:cs typeface="Times New Roman" panose="02020603050405020304" pitchFamily="18" charset="0"/>
              </a:rPr>
              <a:t> level of radiation exposure is around the same as a person receives during a routine chest x-ray or a CT scan.</a:t>
            </a:r>
            <a:endParaRPr lang="en-US" sz="16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86200" y="4495800"/>
            <a:ext cx="3962400" cy="2228850"/>
          </a:xfrm>
          <a:prstGeom prst="rect">
            <a:avLst/>
          </a:prstGeom>
        </p:spPr>
      </p:pic>
    </p:spTree>
    <p:extLst>
      <p:ext uri="{BB962C8B-B14F-4D97-AF65-F5344CB8AC3E}">
        <p14:creationId xmlns:p14="http://schemas.microsoft.com/office/powerpoint/2010/main" val="13981607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0"/>
            <a:ext cx="8596668" cy="1320800"/>
          </a:xfrm>
        </p:spPr>
        <p:txBody>
          <a:bodyPr>
            <a:normAutofit/>
          </a:bodyPr>
          <a:lstStyle/>
          <a:p>
            <a:r>
              <a:rPr lang="en-GB" dirty="0" smtClean="0">
                <a:latin typeface="Times New Roman" panose="02020603050405020304" pitchFamily="18" charset="0"/>
                <a:cs typeface="Times New Roman" panose="02020603050405020304" pitchFamily="18" charset="0"/>
              </a:rPr>
              <a:t>TYPES OF MEDICAL IMAGING TECHNIQUE</a:t>
            </a:r>
            <a:endParaRPr lang="en-GB"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77334" y="1320800"/>
            <a:ext cx="8596668" cy="5953099"/>
          </a:xfrm>
        </p:spPr>
        <p:txBody>
          <a:bodyPr>
            <a:noAutofit/>
          </a:bodyPr>
          <a:lstStyle/>
          <a:p>
            <a:r>
              <a:rPr lang="en-GB" sz="2000" dirty="0" smtClean="0">
                <a:latin typeface="Times New Roman" panose="02020603050405020304" pitchFamily="18" charset="0"/>
                <a:cs typeface="Times New Roman" panose="02020603050405020304" pitchFamily="18" charset="0"/>
              </a:rPr>
              <a:t> </a:t>
            </a:r>
            <a:r>
              <a:rPr lang="en-GB" sz="2400" dirty="0" smtClean="0">
                <a:latin typeface="Times New Roman" panose="02020603050405020304" pitchFamily="18" charset="0"/>
                <a:cs typeface="Times New Roman" panose="02020603050405020304" pitchFamily="18" charset="0"/>
              </a:rPr>
              <a:t>Radiography: Two forms of radiographic images are in use in medical imaging. Projection radiography and fluoroscopy, with the latter being useful for catheter guidance. These 2D techniques are still in wide use despite the advance of 3D tomography due to the low cost, high resolution, and depending on the application, lower radiation dosages with 2D technique</a:t>
            </a:r>
          </a:p>
          <a:p>
            <a:r>
              <a:rPr lang="en-GB" sz="2400" dirty="0" smtClean="0">
                <a:latin typeface="Times New Roman" panose="02020603050405020304" pitchFamily="18" charset="0"/>
                <a:cs typeface="Times New Roman" panose="02020603050405020304" pitchFamily="18" charset="0"/>
              </a:rPr>
              <a:t>Fluoroscopy produces real-time images of internal structures of the body in a similar fashion to radiography, but employs a constant input of x-rays, at a lower dose rate. Contrast media, such as barium, iodine, and air are used to visualize internal organs as they work. Fluoroscopy is also used in image-guided procedures when constant feedback during a procedure is required. An image receptor is required to convert the radiation into an image after it has passed through the area of interest.</a:t>
            </a:r>
          </a:p>
        </p:txBody>
      </p:sp>
    </p:spTree>
    <p:extLst>
      <p:ext uri="{BB962C8B-B14F-4D97-AF65-F5344CB8AC3E}">
        <p14:creationId xmlns:p14="http://schemas.microsoft.com/office/powerpoint/2010/main" val="27440974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latin typeface="Times New Roman" panose="02020603050405020304" pitchFamily="18" charset="0"/>
                <a:cs typeface="Times New Roman" panose="02020603050405020304" pitchFamily="18" charset="0"/>
              </a:rPr>
              <a:t>PET</a:t>
            </a:r>
            <a:endParaRPr lang="en-US" sz="24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45322" y="1270000"/>
            <a:ext cx="8596668" cy="3880773"/>
          </a:xfrm>
        </p:spPr>
        <p:txBody>
          <a:bodyPr>
            <a:normAutofit/>
          </a:bodyPr>
          <a:lstStyle/>
          <a:p>
            <a:r>
              <a:rPr lang="en-US" sz="1600" dirty="0">
                <a:latin typeface="Times New Roman" panose="02020603050405020304" pitchFamily="18" charset="0"/>
                <a:cs typeface="Times New Roman" panose="02020603050405020304" pitchFamily="18" charset="0"/>
              </a:rPr>
              <a:t>PET stands for ‘’positron emission </a:t>
            </a:r>
            <a:r>
              <a:rPr lang="en-US" sz="1600" dirty="0" err="1">
                <a:latin typeface="Times New Roman" panose="02020603050405020304" pitchFamily="18" charset="0"/>
                <a:cs typeface="Times New Roman" panose="02020603050405020304" pitchFamily="18" charset="0"/>
              </a:rPr>
              <a:t>tomography’’.It</a:t>
            </a:r>
            <a:r>
              <a:rPr lang="en-US" sz="1600" dirty="0">
                <a:latin typeface="Times New Roman" panose="02020603050405020304" pitchFamily="18" charset="0"/>
                <a:cs typeface="Times New Roman" panose="02020603050405020304" pitchFamily="18" charset="0"/>
              </a:rPr>
              <a:t> is a clear medicine imaging test in which a small amount of liquid radioactive material is injected into the body and is used to diagnose a variety of diseases Including many types of </a:t>
            </a:r>
            <a:r>
              <a:rPr lang="en-US" sz="1600" dirty="0" err="1">
                <a:latin typeface="Times New Roman" panose="02020603050405020304" pitchFamily="18" charset="0"/>
                <a:cs typeface="Times New Roman" panose="02020603050405020304" pitchFamily="18" charset="0"/>
              </a:rPr>
              <a:t>cancers,and</a:t>
            </a:r>
            <a:r>
              <a:rPr lang="en-US" sz="1600" dirty="0">
                <a:latin typeface="Times New Roman" panose="02020603050405020304" pitchFamily="18" charset="0"/>
                <a:cs typeface="Times New Roman" panose="02020603050405020304" pitchFamily="18" charset="0"/>
              </a:rPr>
              <a:t> brain and heart </a:t>
            </a:r>
            <a:r>
              <a:rPr lang="en-US" sz="1600" dirty="0" err="1">
                <a:latin typeface="Times New Roman" panose="02020603050405020304" pitchFamily="18" charset="0"/>
                <a:cs typeface="Times New Roman" panose="02020603050405020304" pitchFamily="18" charset="0"/>
              </a:rPr>
              <a:t>disease.The</a:t>
            </a:r>
            <a:r>
              <a:rPr lang="en-US" sz="1600" dirty="0">
                <a:latin typeface="Times New Roman" panose="02020603050405020304" pitchFamily="18" charset="0"/>
                <a:cs typeface="Times New Roman" panose="02020603050405020304" pitchFamily="18" charset="0"/>
              </a:rPr>
              <a:t> scan uses a special dye containing radioactive </a:t>
            </a:r>
            <a:r>
              <a:rPr lang="en-US" sz="1600" dirty="0" err="1">
                <a:latin typeface="Times New Roman" panose="02020603050405020304" pitchFamily="18" charset="0"/>
                <a:cs typeface="Times New Roman" panose="02020603050405020304" pitchFamily="18" charset="0"/>
              </a:rPr>
              <a:t>tracers.These</a:t>
            </a:r>
            <a:r>
              <a:rPr lang="en-US" sz="1600" dirty="0">
                <a:latin typeface="Times New Roman" panose="02020603050405020304" pitchFamily="18" charset="0"/>
                <a:cs typeface="Times New Roman" panose="02020603050405020304" pitchFamily="18" charset="0"/>
              </a:rPr>
              <a:t> tracers are either </a:t>
            </a:r>
            <a:r>
              <a:rPr lang="en-US" sz="1600" dirty="0" err="1">
                <a:latin typeface="Times New Roman" panose="02020603050405020304" pitchFamily="18" charset="0"/>
                <a:cs typeface="Times New Roman" panose="02020603050405020304" pitchFamily="18" charset="0"/>
              </a:rPr>
              <a:t>swallowed,inhaled,or</a:t>
            </a:r>
            <a:r>
              <a:rPr lang="en-US" sz="1600" dirty="0">
                <a:latin typeface="Times New Roman" panose="02020603050405020304" pitchFamily="18" charset="0"/>
                <a:cs typeface="Times New Roman" panose="02020603050405020304" pitchFamily="18" charset="0"/>
              </a:rPr>
              <a:t> injected into a vein in your arm depending on what part of the body is being </a:t>
            </a:r>
            <a:r>
              <a:rPr lang="en-US" sz="1600" dirty="0" err="1">
                <a:latin typeface="Times New Roman" panose="02020603050405020304" pitchFamily="18" charset="0"/>
                <a:cs typeface="Times New Roman" panose="02020603050405020304" pitchFamily="18" charset="0"/>
              </a:rPr>
              <a:t>examined.The</a:t>
            </a:r>
            <a:r>
              <a:rPr lang="en-US" sz="1600" dirty="0">
                <a:latin typeface="Times New Roman" panose="02020603050405020304" pitchFamily="18" charset="0"/>
                <a:cs typeface="Times New Roman" panose="02020603050405020304" pitchFamily="18" charset="0"/>
              </a:rPr>
              <a:t> most commonly used tracer is called FDG(</a:t>
            </a:r>
            <a:r>
              <a:rPr lang="en-US" sz="1600" dirty="0" err="1">
                <a:latin typeface="Times New Roman" panose="02020603050405020304" pitchFamily="18" charset="0"/>
                <a:cs typeface="Times New Roman" panose="02020603050405020304" pitchFamily="18" charset="0"/>
              </a:rPr>
              <a:t>fluorodeoxyglucose</a:t>
            </a:r>
            <a:r>
              <a:rPr lang="en-US" sz="1600" dirty="0">
                <a:latin typeface="Times New Roman" panose="02020603050405020304" pitchFamily="18" charset="0"/>
                <a:cs typeface="Times New Roman" panose="02020603050405020304" pitchFamily="18" charset="0"/>
              </a:rPr>
              <a:t>).(AA Lammertsma,2004)</a:t>
            </a:r>
          </a:p>
          <a:p>
            <a:r>
              <a:rPr lang="en-US" sz="1600" dirty="0">
                <a:latin typeface="Times New Roman" panose="02020603050405020304" pitchFamily="18" charset="0"/>
                <a:cs typeface="Times New Roman" panose="02020603050405020304" pitchFamily="18" charset="0"/>
              </a:rPr>
              <a:t>A PET exposes you to about 25mSv of radiation which is equal to about 8years of average background radiation exposure.(JR linder,2018)</a:t>
            </a:r>
            <a:endParaRPr lang="en-US" sz="16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5000" y="3962400"/>
            <a:ext cx="3733800" cy="2488014"/>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67946" y="3962400"/>
            <a:ext cx="3657599" cy="2743200"/>
          </a:xfrm>
          <a:prstGeom prst="rect">
            <a:avLst/>
          </a:prstGeom>
        </p:spPr>
      </p:pic>
    </p:spTree>
    <p:extLst>
      <p:ext uri="{BB962C8B-B14F-4D97-AF65-F5344CB8AC3E}">
        <p14:creationId xmlns:p14="http://schemas.microsoft.com/office/powerpoint/2010/main" val="30049985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84919"/>
            <a:ext cx="8596668" cy="1320800"/>
          </a:xfrm>
        </p:spPr>
        <p:txBody>
          <a:bodyPr/>
          <a:lstStyle/>
          <a:p>
            <a:r>
              <a:rPr lang="en-US" dirty="0" smtClean="0">
                <a:latin typeface="Times New Roman" panose="02020603050405020304" pitchFamily="18" charset="0"/>
                <a:cs typeface="Times New Roman" panose="02020603050405020304" pitchFamily="18" charset="0"/>
              </a:rPr>
              <a:t>APPLICATIONS</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77334" y="745319"/>
            <a:ext cx="8596668" cy="4635643"/>
          </a:xfrm>
        </p:spPr>
        <p:txBody>
          <a:bodyPr>
            <a:noAutofit/>
          </a:bodyPr>
          <a:lstStyle/>
          <a:p>
            <a:r>
              <a:rPr lang="en-US" dirty="0">
                <a:latin typeface="Times New Roman" panose="02020603050405020304" pitchFamily="18" charset="0"/>
                <a:cs typeface="Times New Roman" panose="02020603050405020304" pitchFamily="18" charset="0"/>
              </a:rPr>
              <a:t>Pharmacokinetic and </a:t>
            </a:r>
            <a:r>
              <a:rPr lang="en-US" dirty="0" err="1">
                <a:latin typeface="Times New Roman" panose="02020603050405020304" pitchFamily="18" charset="0"/>
                <a:cs typeface="Times New Roman" panose="02020603050405020304" pitchFamily="18" charset="0"/>
              </a:rPr>
              <a:t>pharmacodynamic</a:t>
            </a:r>
            <a:r>
              <a:rPr lang="en-US" dirty="0">
                <a:latin typeface="Times New Roman" panose="02020603050405020304" pitchFamily="18" charset="0"/>
                <a:cs typeface="Times New Roman" panose="02020603050405020304" pitchFamily="18" charset="0"/>
              </a:rPr>
              <a:t> profiling is a critical process in understanding drug </a:t>
            </a:r>
            <a:r>
              <a:rPr lang="en-US" dirty="0" err="1">
                <a:latin typeface="Times New Roman" panose="02020603050405020304" pitchFamily="18" charset="0"/>
                <a:cs typeface="Times New Roman" panose="02020603050405020304" pitchFamily="18" charset="0"/>
              </a:rPr>
              <a:t>dosing,toxicity,and</a:t>
            </a:r>
            <a:r>
              <a:rPr lang="en-US" dirty="0">
                <a:latin typeface="Times New Roman" panose="02020603050405020304" pitchFamily="18" charset="0"/>
                <a:cs typeface="Times New Roman" panose="02020603050405020304" pitchFamily="18" charset="0"/>
              </a:rPr>
              <a:t> likelihood for therapeutic </a:t>
            </a:r>
            <a:r>
              <a:rPr lang="en-US" dirty="0" err="1">
                <a:latin typeface="Times New Roman" panose="02020603050405020304" pitchFamily="18" charset="0"/>
                <a:cs typeface="Times New Roman" panose="02020603050405020304" pitchFamily="18" charset="0"/>
              </a:rPr>
              <a:t>success.In</a:t>
            </a:r>
            <a:r>
              <a:rPr lang="en-US" dirty="0">
                <a:latin typeface="Times New Roman" panose="02020603050405020304" pitchFamily="18" charset="0"/>
                <a:cs typeface="Times New Roman" panose="02020603050405020304" pitchFamily="18" charset="0"/>
              </a:rPr>
              <a:t> particular PET has been  as a major force clearly useful for </a:t>
            </a:r>
            <a:r>
              <a:rPr lang="en-US" dirty="0" err="1">
                <a:latin typeface="Times New Roman" panose="02020603050405020304" pitchFamily="18" charset="0"/>
                <a:cs typeface="Times New Roman" panose="02020603050405020304" pitchFamily="18" charset="0"/>
              </a:rPr>
              <a:t>temporarlly</a:t>
            </a:r>
            <a:r>
              <a:rPr lang="en-US" dirty="0">
                <a:latin typeface="Times New Roman" panose="02020603050405020304" pitchFamily="18" charset="0"/>
                <a:cs typeface="Times New Roman" panose="02020603050405020304" pitchFamily="18" charset="0"/>
              </a:rPr>
              <a:t> evaluating whole-body </a:t>
            </a:r>
            <a:r>
              <a:rPr lang="en-US" dirty="0" err="1">
                <a:latin typeface="Times New Roman" panose="02020603050405020304" pitchFamily="18" charset="0"/>
                <a:cs typeface="Times New Roman" panose="02020603050405020304" pitchFamily="18" charset="0"/>
              </a:rPr>
              <a:t>biodistribution</a:t>
            </a:r>
            <a:r>
              <a:rPr lang="en-US" dirty="0">
                <a:latin typeface="Times New Roman" panose="02020603050405020304" pitchFamily="18" charset="0"/>
                <a:cs typeface="Times New Roman" panose="02020603050405020304" pitchFamily="18" charset="0"/>
              </a:rPr>
              <a:t> of therapeutic candidates that can be labeled  without changing their properties and administered for intravenous </a:t>
            </a:r>
            <a:r>
              <a:rPr lang="en-US" dirty="0" err="1">
                <a:latin typeface="Times New Roman" panose="02020603050405020304" pitchFamily="18" charset="0"/>
                <a:cs typeface="Times New Roman" panose="02020603050405020304" pitchFamily="18" charset="0"/>
              </a:rPr>
              <a:t>route.In</a:t>
            </a:r>
            <a:r>
              <a:rPr lang="en-US" dirty="0">
                <a:latin typeface="Times New Roman" panose="02020603050405020304" pitchFamily="18" charset="0"/>
                <a:cs typeface="Times New Roman" panose="02020603050405020304" pitchFamily="18" charset="0"/>
              </a:rPr>
              <a:t> neurological  diseases,(PM Matthews,2012).PET have been used to evaluate transport of drugs across the blood brain barrier and have been paired with drug tracers including 123lioflupane,11C-raclopide.(W C Eckelman,2005)</a:t>
            </a:r>
          </a:p>
          <a:p>
            <a:r>
              <a:rPr lang="en-US" dirty="0">
                <a:latin typeface="Times New Roman" panose="02020603050405020304" pitchFamily="18" charset="0"/>
                <a:cs typeface="Times New Roman" panose="02020603050405020304" pitchFamily="18" charset="0"/>
              </a:rPr>
              <a:t>PET is the most selective ,sophisticated and sensitive method for measuring molecular pathways and interactions in vivo.(S Bhattacharyya,2012)Within the area of drug </a:t>
            </a:r>
            <a:r>
              <a:rPr lang="en-US" dirty="0" err="1">
                <a:latin typeface="Times New Roman" panose="02020603050405020304" pitchFamily="18" charset="0"/>
                <a:cs typeface="Times New Roman" panose="02020603050405020304" pitchFamily="18" charset="0"/>
              </a:rPr>
              <a:t>development,PET</a:t>
            </a:r>
            <a:r>
              <a:rPr lang="en-US" dirty="0">
                <a:latin typeface="Times New Roman" panose="02020603050405020304" pitchFamily="18" charset="0"/>
                <a:cs typeface="Times New Roman" panose="02020603050405020304" pitchFamily="18" charset="0"/>
              </a:rPr>
              <a:t> can be used in several ways like to quantify cellular events such as cell </a:t>
            </a:r>
            <a:r>
              <a:rPr lang="en-US" dirty="0" err="1">
                <a:latin typeface="Times New Roman" panose="02020603050405020304" pitchFamily="18" charset="0"/>
                <a:cs typeface="Times New Roman" panose="02020603050405020304" pitchFamily="18" charset="0"/>
              </a:rPr>
              <a:t>trafficking,receptor</a:t>
            </a:r>
            <a:r>
              <a:rPr lang="en-US" dirty="0">
                <a:latin typeface="Times New Roman" panose="02020603050405020304" pitchFamily="18" charset="0"/>
                <a:cs typeface="Times New Roman" panose="02020603050405020304" pitchFamily="18" charset="0"/>
              </a:rPr>
              <a:t> binding and gene </a:t>
            </a:r>
            <a:r>
              <a:rPr lang="en-US" dirty="0" err="1">
                <a:latin typeface="Times New Roman" panose="02020603050405020304" pitchFamily="18" charset="0"/>
                <a:cs typeface="Times New Roman" panose="02020603050405020304" pitchFamily="18" charset="0"/>
              </a:rPr>
              <a:t>expression.The</a:t>
            </a:r>
            <a:r>
              <a:rPr lang="en-US" dirty="0">
                <a:latin typeface="Times New Roman" panose="02020603050405020304" pitchFamily="18" charset="0"/>
                <a:cs typeface="Times New Roman" panose="02020603050405020304" pitchFamily="18" charset="0"/>
              </a:rPr>
              <a:t> drug itself can be </a:t>
            </a:r>
            <a:r>
              <a:rPr lang="en-US" dirty="0" err="1">
                <a:latin typeface="Times New Roman" panose="02020603050405020304" pitchFamily="18" charset="0"/>
                <a:cs typeface="Times New Roman" panose="02020603050405020304" pitchFamily="18" charset="0"/>
              </a:rPr>
              <a:t>labelled</a:t>
            </a:r>
            <a:r>
              <a:rPr lang="en-US" dirty="0">
                <a:latin typeface="Times New Roman" panose="02020603050405020304" pitchFamily="18" charset="0"/>
                <a:cs typeface="Times New Roman" panose="02020603050405020304" pitchFamily="18" charset="0"/>
              </a:rPr>
              <a:t> with a positron </a:t>
            </a:r>
            <a:r>
              <a:rPr lang="en-US" dirty="0" err="1">
                <a:latin typeface="Times New Roman" panose="02020603050405020304" pitchFamily="18" charset="0"/>
                <a:cs typeface="Times New Roman" panose="02020603050405020304" pitchFamily="18" charset="0"/>
              </a:rPr>
              <a:t>emitter.This</a:t>
            </a:r>
            <a:r>
              <a:rPr lang="en-US" dirty="0">
                <a:latin typeface="Times New Roman" panose="02020603050405020304" pitchFamily="18" charset="0"/>
                <a:cs typeface="Times New Roman" panose="02020603050405020304" pitchFamily="18" charset="0"/>
              </a:rPr>
              <a:t> enables direct PET </a:t>
            </a:r>
            <a:r>
              <a:rPr lang="en-US" dirty="0" err="1">
                <a:latin typeface="Times New Roman" panose="02020603050405020304" pitchFamily="18" charset="0"/>
                <a:cs typeface="Times New Roman" panose="02020603050405020304" pitchFamily="18" charset="0"/>
              </a:rPr>
              <a:t>measuements</a:t>
            </a:r>
            <a:r>
              <a:rPr lang="en-US" dirty="0">
                <a:latin typeface="Times New Roman" panose="02020603050405020304" pitchFamily="18" charset="0"/>
                <a:cs typeface="Times New Roman" panose="02020603050405020304" pitchFamily="18" charset="0"/>
              </a:rPr>
              <a:t> of tissue drug concentrations allowing for an assessment as to whether these concentrations are high  enough for therapeutic purposes.</a:t>
            </a:r>
          </a:p>
          <a:p>
            <a:r>
              <a:rPr lang="en-US" dirty="0">
                <a:latin typeface="Times New Roman" panose="02020603050405020304" pitchFamily="18" charset="0"/>
                <a:cs typeface="Times New Roman" panose="02020603050405020304" pitchFamily="18" charset="0"/>
              </a:rPr>
              <a:t>A second application is the measurement of perfusion or metabolism during or following </a:t>
            </a:r>
            <a:r>
              <a:rPr lang="en-US" dirty="0" err="1">
                <a:latin typeface="Times New Roman" panose="02020603050405020304" pitchFamily="18" charset="0"/>
                <a:cs typeface="Times New Roman" panose="02020603050405020304" pitchFamily="18" charset="0"/>
              </a:rPr>
              <a:t>treatment.The</a:t>
            </a:r>
            <a:r>
              <a:rPr lang="en-US" dirty="0">
                <a:latin typeface="Times New Roman" panose="02020603050405020304" pitchFamily="18" charset="0"/>
                <a:cs typeface="Times New Roman" panose="02020603050405020304" pitchFamily="18" charset="0"/>
              </a:rPr>
              <a:t> best known example is the measurement of </a:t>
            </a:r>
            <a:r>
              <a:rPr lang="en-US" dirty="0" err="1">
                <a:latin typeface="Times New Roman" panose="02020603050405020304" pitchFamily="18" charset="0"/>
                <a:cs typeface="Times New Roman" panose="02020603050405020304" pitchFamily="18" charset="0"/>
              </a:rPr>
              <a:t>tumour</a:t>
            </a:r>
            <a:r>
              <a:rPr lang="en-US" dirty="0">
                <a:latin typeface="Times New Roman" panose="02020603050405020304" pitchFamily="18" charset="0"/>
                <a:cs typeface="Times New Roman" panose="02020603050405020304" pitchFamily="18" charset="0"/>
              </a:rPr>
              <a:t> metabolism as a marker of response to chemotherapy (J Wang,2005)</a:t>
            </a:r>
          </a:p>
          <a:p>
            <a:r>
              <a:rPr lang="en-US" dirty="0" err="1">
                <a:latin typeface="Times New Roman" panose="02020603050405020304" pitchFamily="18" charset="0"/>
                <a:cs typeface="Times New Roman" panose="02020603050405020304" pitchFamily="18" charset="0"/>
              </a:rPr>
              <a:t>Finally,mechanism</a:t>
            </a:r>
            <a:r>
              <a:rPr lang="en-US" dirty="0">
                <a:latin typeface="Times New Roman" panose="02020603050405020304" pitchFamily="18" charset="0"/>
                <a:cs typeface="Times New Roman" panose="02020603050405020304" pitchFamily="18" charset="0"/>
              </a:rPr>
              <a:t> of action can be measured using established </a:t>
            </a:r>
            <a:r>
              <a:rPr lang="en-US" dirty="0" err="1">
                <a:latin typeface="Times New Roman" panose="02020603050405020304" pitchFamily="18" charset="0"/>
                <a:cs typeface="Times New Roman" panose="02020603050405020304" pitchFamily="18" charset="0"/>
              </a:rPr>
              <a:t>radioligands</a:t>
            </a:r>
            <a:r>
              <a:rPr lang="en-US" dirty="0">
                <a:latin typeface="Times New Roman" panose="02020603050405020304" pitchFamily="18" charset="0"/>
                <a:cs typeface="Times New Roman" panose="02020603050405020304" pitchFamily="18" charset="0"/>
              </a:rPr>
              <a:t> for the molecular targets under investigation.</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970914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25856" y="234832"/>
            <a:ext cx="8229600" cy="4525963"/>
          </a:xfrm>
        </p:spPr>
        <p:txBody>
          <a:bodyPr>
            <a:normAutofit/>
          </a:bodyPr>
          <a:lstStyle/>
          <a:p>
            <a:r>
              <a:rPr lang="en-US" dirty="0">
                <a:latin typeface="Times New Roman" panose="02020603050405020304" pitchFamily="18" charset="0"/>
                <a:cs typeface="Times New Roman" panose="02020603050405020304" pitchFamily="18" charset="0"/>
              </a:rPr>
              <a:t>Occupancy can be measured as a function of  both administered dose and time after drug administration allowing for optimal dose and dosing regimens to be determined based on only a small number of </a:t>
            </a:r>
            <a:r>
              <a:rPr lang="en-US" dirty="0" err="1">
                <a:latin typeface="Times New Roman" panose="02020603050405020304" pitchFamily="18" charset="0"/>
                <a:cs typeface="Times New Roman" panose="02020603050405020304" pitchFamily="18" charset="0"/>
              </a:rPr>
              <a:t>subjects.PET</a:t>
            </a:r>
            <a:r>
              <a:rPr lang="en-US" dirty="0">
                <a:latin typeface="Times New Roman" panose="02020603050405020304" pitchFamily="18" charset="0"/>
                <a:cs typeface="Times New Roman" panose="02020603050405020304" pitchFamily="18" charset="0"/>
              </a:rPr>
              <a:t> studies in experimental animals open up further </a:t>
            </a:r>
            <a:r>
              <a:rPr lang="en-US" dirty="0" err="1">
                <a:latin typeface="Times New Roman" panose="02020603050405020304" pitchFamily="18" charset="0"/>
                <a:cs typeface="Times New Roman" panose="02020603050405020304" pitchFamily="18" charset="0"/>
              </a:rPr>
              <a:t>possibilities.By</a:t>
            </a:r>
            <a:r>
              <a:rPr lang="en-US" dirty="0">
                <a:latin typeface="Times New Roman" panose="02020603050405020304" pitchFamily="18" charset="0"/>
                <a:cs typeface="Times New Roman" panose="02020603050405020304" pitchFamily="18" charset="0"/>
              </a:rPr>
              <a:t> using appropriate models of </a:t>
            </a:r>
            <a:r>
              <a:rPr lang="en-US" dirty="0" err="1">
                <a:latin typeface="Times New Roman" panose="02020603050405020304" pitchFamily="18" charset="0"/>
                <a:cs typeface="Times New Roman" panose="02020603050405020304" pitchFamily="18" charset="0"/>
              </a:rPr>
              <a:t>disease,effects</a:t>
            </a:r>
            <a:r>
              <a:rPr lang="en-US" dirty="0">
                <a:latin typeface="Times New Roman" panose="02020603050405020304" pitchFamily="18" charset="0"/>
                <a:cs typeface="Times New Roman" panose="02020603050405020304" pitchFamily="18" charset="0"/>
              </a:rPr>
              <a:t> due to regression of disease and those due to acute or chronic therapy can be studied separately even in the same animal.</a:t>
            </a:r>
          </a:p>
          <a:p>
            <a:pPr marL="0" indent="0">
              <a:buNone/>
            </a:pPr>
            <a:endParaRPr lang="en-US"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1220" y="2027354"/>
            <a:ext cx="8298872" cy="3820712"/>
          </a:xfrm>
          <a:prstGeom prst="rect">
            <a:avLst/>
          </a:prstGeom>
        </p:spPr>
      </p:pic>
    </p:spTree>
    <p:extLst>
      <p:ext uri="{BB962C8B-B14F-4D97-AF65-F5344CB8AC3E}">
        <p14:creationId xmlns:p14="http://schemas.microsoft.com/office/powerpoint/2010/main" val="26770604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8721" y="104633"/>
            <a:ext cx="8596668" cy="1320800"/>
          </a:xfrm>
        </p:spPr>
        <p:txBody>
          <a:bodyPr/>
          <a:lstStyle/>
          <a:p>
            <a:r>
              <a:rPr lang="en-US" dirty="0" smtClean="0">
                <a:latin typeface="Times New Roman" panose="02020603050405020304" pitchFamily="18" charset="0"/>
                <a:cs typeface="Times New Roman" panose="02020603050405020304" pitchFamily="18" charset="0"/>
              </a:rPr>
              <a:t>conclusion</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513561" y="765033"/>
            <a:ext cx="8596668" cy="3880773"/>
          </a:xfrm>
        </p:spPr>
        <p:txBody>
          <a:bodyPr>
            <a:normAutofit/>
          </a:bodyPr>
          <a:lstStyle/>
          <a:p>
            <a:r>
              <a:rPr lang="en-US" dirty="0">
                <a:latin typeface="Times New Roman" panose="02020603050405020304" pitchFamily="18" charset="0"/>
                <a:cs typeface="Times New Roman" panose="02020603050405020304" pitchFamily="18" charset="0"/>
              </a:rPr>
              <a:t>Spanning a wide </a:t>
            </a:r>
            <a:r>
              <a:rPr lang="en-US" dirty="0" err="1">
                <a:latin typeface="Times New Roman" panose="02020603050405020304" pitchFamily="18" charset="0"/>
                <a:cs typeface="Times New Roman" panose="02020603050405020304" pitchFamily="18" charset="0"/>
              </a:rPr>
              <a:t>range,these</a:t>
            </a:r>
            <a:r>
              <a:rPr lang="en-US" dirty="0">
                <a:latin typeface="Times New Roman" panose="02020603050405020304" pitchFamily="18" charset="0"/>
                <a:cs typeface="Times New Roman" panose="02020603050405020304" pitchFamily="18" charset="0"/>
              </a:rPr>
              <a:t> applications </a:t>
            </a:r>
            <a:r>
              <a:rPr lang="en-US" dirty="0" err="1">
                <a:latin typeface="Times New Roman" panose="02020603050405020304" pitchFamily="18" charset="0"/>
                <a:cs typeface="Times New Roman" panose="02020603050405020304" pitchFamily="18" charset="0"/>
              </a:rPr>
              <a:t>demonstrat</a:t>
            </a:r>
            <a:r>
              <a:rPr lang="en-US" dirty="0">
                <a:latin typeface="Times New Roman" panose="02020603050405020304" pitchFamily="18" charset="0"/>
                <a:cs typeface="Times New Roman" panose="02020603050405020304" pitchFamily="18" charset="0"/>
              </a:rPr>
              <a:t> the versatility of PET  and how it can be used to accelerate drug discovery and </a:t>
            </a:r>
            <a:r>
              <a:rPr lang="en-US" dirty="0" err="1">
                <a:latin typeface="Times New Roman" panose="02020603050405020304" pitchFamily="18" charset="0"/>
                <a:cs typeface="Times New Roman" panose="02020603050405020304" pitchFamily="18" charset="0"/>
              </a:rPr>
              <a:t>development.The</a:t>
            </a:r>
            <a:r>
              <a:rPr lang="en-US" dirty="0">
                <a:latin typeface="Times New Roman" panose="02020603050405020304" pitchFamily="18" charset="0"/>
                <a:cs typeface="Times New Roman" panose="02020603050405020304" pitchFamily="18" charset="0"/>
              </a:rPr>
              <a:t> PET can be used in drug development at several stages to accelerate the process and reduce the </a:t>
            </a:r>
            <a:r>
              <a:rPr lang="en-US" dirty="0" err="1">
                <a:latin typeface="Times New Roman" panose="02020603050405020304" pitchFamily="18" charset="0"/>
                <a:cs typeface="Times New Roman" panose="02020603050405020304" pitchFamily="18" charset="0"/>
              </a:rPr>
              <a:t>cost.The</a:t>
            </a:r>
            <a:r>
              <a:rPr lang="en-US" dirty="0">
                <a:latin typeface="Times New Roman" panose="02020603050405020304" pitchFamily="18" charset="0"/>
                <a:cs typeface="Times New Roman" panose="02020603050405020304" pitchFamily="18" charset="0"/>
              </a:rPr>
              <a:t> molecular imaging technique have </a:t>
            </a:r>
            <a:r>
              <a:rPr lang="en-US" dirty="0" err="1">
                <a:latin typeface="Times New Roman" panose="02020603050405020304" pitchFamily="18" charset="0"/>
                <a:cs typeface="Times New Roman" panose="02020603050405020304" pitchFamily="18" charset="0"/>
              </a:rPr>
              <a:t>een</a:t>
            </a:r>
            <a:r>
              <a:rPr lang="en-US" dirty="0">
                <a:latin typeface="Times New Roman" panose="02020603050405020304" pitchFamily="18" charset="0"/>
                <a:cs typeface="Times New Roman" panose="02020603050405020304" pitchFamily="18" charset="0"/>
              </a:rPr>
              <a:t> developed for clinical </a:t>
            </a:r>
            <a:r>
              <a:rPr lang="en-US" dirty="0" err="1">
                <a:latin typeface="Times New Roman" panose="02020603050405020304" pitchFamily="18" charset="0"/>
                <a:cs typeface="Times New Roman" panose="02020603050405020304" pitchFamily="18" charset="0"/>
              </a:rPr>
              <a:t>diagnostiics</a:t>
            </a:r>
            <a:r>
              <a:rPr lang="en-US" dirty="0">
                <a:latin typeface="Times New Roman" panose="02020603050405020304" pitchFamily="18" charset="0"/>
                <a:cs typeface="Times New Roman" panose="02020603050405020304" pitchFamily="18" charset="0"/>
              </a:rPr>
              <a:t> have successfully been </a:t>
            </a:r>
            <a:r>
              <a:rPr lang="en-US" dirty="0" err="1">
                <a:latin typeface="Times New Roman" panose="02020603050405020304" pitchFamily="18" charset="0"/>
                <a:cs typeface="Times New Roman" panose="02020603050405020304" pitchFamily="18" charset="0"/>
              </a:rPr>
              <a:t>retasked</a:t>
            </a:r>
            <a:r>
              <a:rPr lang="en-US" dirty="0">
                <a:latin typeface="Times New Roman" panose="02020603050405020304" pitchFamily="18" charset="0"/>
                <a:cs typeface="Times New Roman" panose="02020603050405020304" pitchFamily="18" charset="0"/>
              </a:rPr>
              <a:t> to understand efficacy of candidate therapeutics in preclinical and even in early clinical </a:t>
            </a:r>
            <a:r>
              <a:rPr lang="en-US" dirty="0" err="1">
                <a:latin typeface="Times New Roman" panose="02020603050405020304" pitchFamily="18" charset="0"/>
                <a:cs typeface="Times New Roman" panose="02020603050405020304" pitchFamily="18" charset="0"/>
              </a:rPr>
              <a:t>studies.The</a:t>
            </a:r>
            <a:r>
              <a:rPr lang="en-US" dirty="0">
                <a:latin typeface="Times New Roman" panose="02020603050405020304" pitchFamily="18" charset="0"/>
                <a:cs typeface="Times New Roman" panose="02020603050405020304" pitchFamily="18" charset="0"/>
              </a:rPr>
              <a:t> lack of history  using molecular imaging as a surrogate clinical end point for drug approval; in cardiovascular medicine has not however dampened the prospects of using it to make go or no-go decisions early in cardiovascular clinical trials or for assessing dosing </a:t>
            </a:r>
            <a:r>
              <a:rPr lang="en-US" dirty="0" err="1">
                <a:latin typeface="Times New Roman" panose="02020603050405020304" pitchFamily="18" charset="0"/>
                <a:cs typeface="Times New Roman" panose="02020603050405020304" pitchFamily="18" charset="0"/>
              </a:rPr>
              <a:t>strategies.Finally</a:t>
            </a:r>
            <a:r>
              <a:rPr lang="en-US" dirty="0">
                <a:latin typeface="Times New Roman" panose="02020603050405020304" pitchFamily="18" charset="0"/>
                <a:cs typeface="Times New Roman" panose="02020603050405020304" pitchFamily="18" charset="0"/>
              </a:rPr>
              <a:t>, the advantages and limitations of PET and how it can be used in the future to minimize risks of drug development are discussed,</a:t>
            </a:r>
            <a:endParaRPr lang="en-US"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2394" y="3984612"/>
            <a:ext cx="6591300" cy="2643188"/>
          </a:xfrm>
          <a:prstGeom prst="rect">
            <a:avLst/>
          </a:prstGeom>
        </p:spPr>
      </p:pic>
    </p:spTree>
    <p:extLst>
      <p:ext uri="{BB962C8B-B14F-4D97-AF65-F5344CB8AC3E}">
        <p14:creationId xmlns:p14="http://schemas.microsoft.com/office/powerpoint/2010/main" val="6040812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05469" y="878245"/>
            <a:ext cx="8255463" cy="5384397"/>
          </a:xfrm>
        </p:spPr>
      </p:pic>
    </p:spTree>
    <p:extLst>
      <p:ext uri="{BB962C8B-B14F-4D97-AF65-F5344CB8AC3E}">
        <p14:creationId xmlns:p14="http://schemas.microsoft.com/office/powerpoint/2010/main" val="413093071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4504" y="118281"/>
            <a:ext cx="8596668" cy="1320800"/>
          </a:xfrm>
        </p:spPr>
        <p:txBody>
          <a:bodyPr>
            <a:normAutofit/>
          </a:bodyPr>
          <a:lstStyle/>
          <a:p>
            <a:r>
              <a:rPr lang="en-US" sz="1600" dirty="0">
                <a:latin typeface="Times New Roman" panose="02020603050405020304" pitchFamily="18" charset="0"/>
                <a:cs typeface="Times New Roman" panose="02020603050405020304" pitchFamily="18" charset="0"/>
              </a:rPr>
              <a:t>APPLICATIONS OF PET IN DRUG DEVELOPMENT</a:t>
            </a:r>
            <a:endParaRPr lang="en-US" sz="1600"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82721" y="972301"/>
            <a:ext cx="8211403" cy="5792877"/>
          </a:xfrm>
        </p:spPr>
      </p:pic>
    </p:spTree>
    <p:extLst>
      <p:ext uri="{BB962C8B-B14F-4D97-AF65-F5344CB8AC3E}">
        <p14:creationId xmlns:p14="http://schemas.microsoft.com/office/powerpoint/2010/main" val="82166658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R</a:t>
            </a:r>
            <a:r>
              <a:rPr lang="en-US" dirty="0" smtClean="0">
                <a:latin typeface="Times New Roman" panose="02020603050405020304" pitchFamily="18" charset="0"/>
                <a:cs typeface="Times New Roman" panose="02020603050405020304" pitchFamily="18" charset="0"/>
              </a:rPr>
              <a:t>eferences</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77334" y="1450905"/>
            <a:ext cx="8596668" cy="3880773"/>
          </a:xfrm>
        </p:spPr>
        <p:txBody>
          <a:bodyPr>
            <a:normAutofit/>
          </a:bodyPr>
          <a:lstStyle/>
          <a:p>
            <a:pPr marL="0" indent="0">
              <a:buNone/>
            </a:pPr>
            <a:r>
              <a:rPr lang="en-US" sz="1600" dirty="0" smtClean="0">
                <a:latin typeface="Times New Roman" panose="02020603050405020304" pitchFamily="18" charset="0"/>
                <a:cs typeface="Times New Roman" panose="02020603050405020304" pitchFamily="18" charset="0"/>
              </a:rPr>
              <a:t>www.sciencedirect.com</a:t>
            </a:r>
            <a:endParaRPr lang="en-US" sz="1600" dirty="0">
              <a:latin typeface="Times New Roman" panose="02020603050405020304" pitchFamily="18" charset="0"/>
              <a:cs typeface="Times New Roman" panose="02020603050405020304" pitchFamily="18" charset="0"/>
            </a:endParaRPr>
          </a:p>
          <a:p>
            <a:pPr marL="0" indent="0">
              <a:buNone/>
            </a:pPr>
            <a:r>
              <a:rPr lang="en-US" sz="1600" dirty="0">
                <a:latin typeface="Times New Roman" panose="02020603050405020304" pitchFamily="18" charset="0"/>
                <a:cs typeface="Times New Roman" panose="02020603050405020304" pitchFamily="18" charset="0"/>
              </a:rPr>
              <a:t>www.researchgate.com</a:t>
            </a:r>
          </a:p>
          <a:p>
            <a:pPr marL="0" indent="0">
              <a:buNone/>
            </a:pPr>
            <a:r>
              <a:rPr lang="en-US" sz="1600" dirty="0">
                <a:latin typeface="Times New Roman" panose="02020603050405020304" pitchFamily="18" charset="0"/>
                <a:cs typeface="Times New Roman" panose="02020603050405020304" pitchFamily="18" charset="0"/>
              </a:rPr>
              <a:t>https://www.ncbi.nlm.nih.gov&gt;pmc</a:t>
            </a:r>
          </a:p>
          <a:p>
            <a:pPr marL="0" indent="0">
              <a:buNone/>
            </a:pPr>
            <a:r>
              <a:rPr lang="en-US" sz="1600" dirty="0">
                <a:latin typeface="Times New Roman" panose="02020603050405020304" pitchFamily="18" charset="0"/>
                <a:cs typeface="Times New Roman" panose="02020603050405020304" pitchFamily="18" charset="0"/>
              </a:rPr>
              <a:t>https://linkspringer.com&gt;book</a:t>
            </a:r>
          </a:p>
          <a:p>
            <a:pPr marL="0" indent="0">
              <a:buNone/>
            </a:pPr>
            <a:r>
              <a:rPr lang="en-US" sz="1600" dirty="0">
                <a:latin typeface="Times New Roman" panose="02020603050405020304" pitchFamily="18" charset="0"/>
                <a:cs typeface="Times New Roman" panose="02020603050405020304" pitchFamily="18" charset="0"/>
              </a:rPr>
              <a:t>www.ahajournals.org</a:t>
            </a:r>
            <a:br>
              <a:rPr lang="en-US" sz="1600" dirty="0">
                <a:latin typeface="Times New Roman" panose="02020603050405020304" pitchFamily="18" charset="0"/>
                <a:cs typeface="Times New Roman" panose="02020603050405020304" pitchFamily="18" charset="0"/>
              </a:rPr>
            </a:br>
            <a:r>
              <a:rPr lang="en-US" sz="1600" dirty="0">
                <a:latin typeface="Times New Roman" panose="02020603050405020304" pitchFamily="18" charset="0"/>
                <a:cs typeface="Times New Roman" panose="02020603050405020304" pitchFamily="18" charset="0"/>
                <a:hlinkClick r:id="rId2"/>
              </a:rPr>
              <a:t>www.medicalnewstoday.com</a:t>
            </a:r>
            <a:endParaRPr lang="en-US" sz="1600" dirty="0">
              <a:latin typeface="Times New Roman" panose="02020603050405020304" pitchFamily="18" charset="0"/>
              <a:cs typeface="Times New Roman" panose="02020603050405020304" pitchFamily="18" charset="0"/>
            </a:endParaRPr>
          </a:p>
          <a:p>
            <a:pPr marL="0" indent="0">
              <a:buNone/>
            </a:pPr>
            <a:r>
              <a:rPr lang="en-US" sz="1600" dirty="0">
                <a:latin typeface="Times New Roman" panose="02020603050405020304" pitchFamily="18" charset="0"/>
                <a:cs typeface="Times New Roman" panose="02020603050405020304" pitchFamily="18" charset="0"/>
                <a:hlinkClick r:id="rId3"/>
              </a:rPr>
              <a:t>www.radiology</a:t>
            </a:r>
            <a:r>
              <a:rPr lang="en-US" sz="1600" dirty="0">
                <a:latin typeface="Times New Roman" panose="02020603050405020304" pitchFamily="18" charset="0"/>
                <a:cs typeface="Times New Roman" panose="02020603050405020304" pitchFamily="18" charset="0"/>
              </a:rPr>
              <a:t> info.org</a:t>
            </a:r>
          </a:p>
          <a:p>
            <a:pPr marL="0" indent="0">
              <a:buNone/>
            </a:pPr>
            <a:r>
              <a:rPr lang="en-US" sz="1600" dirty="0">
                <a:latin typeface="Times New Roman" panose="02020603050405020304" pitchFamily="18" charset="0"/>
                <a:cs typeface="Times New Roman" panose="02020603050405020304" pitchFamily="18" charset="0"/>
                <a:hlinkClick r:id="rId4"/>
              </a:rPr>
              <a:t>www.hopkinsmedicine.org</a:t>
            </a:r>
            <a:endParaRPr lang="en-US" sz="1600" dirty="0">
              <a:latin typeface="Times New Roman" panose="02020603050405020304" pitchFamily="18" charset="0"/>
              <a:cs typeface="Times New Roman" panose="02020603050405020304" pitchFamily="18" charset="0"/>
            </a:endParaRPr>
          </a:p>
          <a:p>
            <a:pPr marL="0" indent="0">
              <a:buNone/>
            </a:pPr>
            <a:r>
              <a:rPr lang="en-US" sz="1600" dirty="0">
                <a:latin typeface="Times New Roman" panose="02020603050405020304" pitchFamily="18" charset="0"/>
                <a:cs typeface="Times New Roman" panose="02020603050405020304" pitchFamily="18" charset="0"/>
              </a:rPr>
              <a:t>www.intechopen.com</a:t>
            </a:r>
          </a:p>
          <a:p>
            <a:pPr marL="0" indent="0">
              <a:buNone/>
            </a:pPr>
            <a:endParaRPr 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6791517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1800" dirty="0">
                <a:latin typeface="Times New Roman" panose="02020603050405020304" pitchFamily="18" charset="0"/>
                <a:cs typeface="Times New Roman" panose="02020603050405020304" pitchFamily="18" charset="0"/>
              </a:rPr>
              <a:t>APPLICATION OF SCINTIGRAPHY ON DRUGS DEVELOPMENT</a:t>
            </a:r>
            <a:endParaRPr lang="en-US" sz="1800"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p:txBody>
          <a:bodyPr>
            <a:normAutofit/>
          </a:bodyPr>
          <a:lstStyle/>
          <a:p>
            <a:r>
              <a:rPr lang="en-US" sz="1800" dirty="0">
                <a:latin typeface="Times New Roman" panose="02020603050405020304" pitchFamily="18" charset="0"/>
                <a:cs typeface="Times New Roman" panose="02020603050405020304" pitchFamily="18" charset="0"/>
              </a:rPr>
              <a:t>BY IMOYIN-OMENE EMUOBONUVIE</a:t>
            </a:r>
          </a:p>
          <a:p>
            <a:r>
              <a:rPr lang="en-US" sz="1800" dirty="0">
                <a:latin typeface="Times New Roman" panose="02020603050405020304" pitchFamily="18" charset="0"/>
                <a:cs typeface="Times New Roman" panose="02020603050405020304" pitchFamily="18" charset="0"/>
              </a:rPr>
              <a:t>17/MHS01/159</a:t>
            </a:r>
            <a:endParaRPr lang="en-US" sz="18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72200" y="685800"/>
            <a:ext cx="3886200" cy="1836230"/>
          </a:xfrm>
          <a:prstGeom prst="rect">
            <a:avLst/>
          </a:prstGeom>
        </p:spPr>
      </p:pic>
    </p:spTree>
    <p:extLst>
      <p:ext uri="{BB962C8B-B14F-4D97-AF65-F5344CB8AC3E}">
        <p14:creationId xmlns:p14="http://schemas.microsoft.com/office/powerpoint/2010/main" val="139094995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800" dirty="0">
                <a:latin typeface="Times New Roman" panose="02020603050405020304" pitchFamily="18" charset="0"/>
                <a:cs typeface="Times New Roman" panose="02020603050405020304" pitchFamily="18" charset="0"/>
              </a:rPr>
              <a:t>SCINTIGRAPHY</a:t>
            </a:r>
            <a:endParaRPr lang="en-US" sz="18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lnSpcReduction="10000"/>
          </a:bodyPr>
          <a:lstStyle/>
          <a:p>
            <a:r>
              <a:rPr lang="en-US" sz="1800" dirty="0" err="1">
                <a:latin typeface="Times New Roman" panose="02020603050405020304" pitchFamily="18" charset="0"/>
                <a:cs typeface="Times New Roman" panose="02020603050405020304" pitchFamily="18" charset="0"/>
              </a:rPr>
              <a:t>Scintigraphy</a:t>
            </a:r>
            <a:r>
              <a:rPr lang="en-US" sz="1800" dirty="0">
                <a:latin typeface="Times New Roman" panose="02020603050405020304" pitchFamily="18" charset="0"/>
                <a:cs typeface="Times New Roman" panose="02020603050405020304" pitchFamily="18" charset="0"/>
              </a:rPr>
              <a:t> is a painless diagnostic test in which a two-dimensional picture of a </a:t>
            </a:r>
            <a:r>
              <a:rPr lang="en-US" sz="1800" dirty="0" err="1">
                <a:latin typeface="Times New Roman" panose="02020603050405020304" pitchFamily="18" charset="0"/>
                <a:cs typeface="Times New Roman" panose="02020603050405020304" pitchFamily="18" charset="0"/>
              </a:rPr>
              <a:t>body,the</a:t>
            </a:r>
            <a:r>
              <a:rPr lang="en-US" sz="1800" dirty="0">
                <a:latin typeface="Times New Roman" panose="02020603050405020304" pitchFamily="18" charset="0"/>
                <a:cs typeface="Times New Roman" panose="02020603050405020304" pitchFamily="18" charset="0"/>
              </a:rPr>
              <a:t> radiation source is obtained through the use of radioisotopes.(</a:t>
            </a:r>
            <a:r>
              <a:rPr lang="en-US" sz="1800" dirty="0" err="1">
                <a:latin typeface="Times New Roman" panose="02020603050405020304" pitchFamily="18" charset="0"/>
                <a:cs typeface="Times New Roman" panose="02020603050405020304" pitchFamily="18" charset="0"/>
              </a:rPr>
              <a:t>Shiel</a:t>
            </a:r>
            <a:r>
              <a:rPr lang="en-US" sz="1800" dirty="0">
                <a:latin typeface="Times New Roman" panose="02020603050405020304" pitchFamily="18" charset="0"/>
                <a:cs typeface="Times New Roman" panose="02020603050405020304" pitchFamily="18" charset="0"/>
              </a:rPr>
              <a:t> Jr. 2018)</a:t>
            </a:r>
          </a:p>
          <a:p>
            <a:r>
              <a:rPr lang="en-US" sz="1800" dirty="0">
                <a:latin typeface="Times New Roman" panose="02020603050405020304" pitchFamily="18" charset="0"/>
                <a:cs typeface="Times New Roman" panose="02020603050405020304" pitchFamily="18" charset="0"/>
              </a:rPr>
              <a:t>It is also called </a:t>
            </a:r>
            <a:r>
              <a:rPr lang="en-US" sz="1800" dirty="0" err="1">
                <a:latin typeface="Times New Roman" panose="02020603050405020304" pitchFamily="18" charset="0"/>
                <a:cs typeface="Times New Roman" panose="02020603050405020304" pitchFamily="18" charset="0"/>
              </a:rPr>
              <a:t>scintiscanning</a:t>
            </a:r>
            <a:r>
              <a:rPr lang="en-US" sz="1800" dirty="0">
                <a:latin typeface="Times New Roman" panose="02020603050405020304" pitchFamily="18" charset="0"/>
                <a:cs typeface="Times New Roman" panose="02020603050405020304" pitchFamily="18" charset="0"/>
              </a:rPr>
              <a:t> or gamma </a:t>
            </a:r>
            <a:r>
              <a:rPr lang="en-US" sz="1800" dirty="0" err="1">
                <a:latin typeface="Times New Roman" panose="02020603050405020304" pitchFamily="18" charset="0"/>
                <a:cs typeface="Times New Roman" panose="02020603050405020304" pitchFamily="18" charset="0"/>
              </a:rPr>
              <a:t>scan,the</a:t>
            </a:r>
            <a:r>
              <a:rPr lang="en-US" sz="1800" dirty="0">
                <a:latin typeface="Times New Roman" panose="02020603050405020304" pitchFamily="18" charset="0"/>
                <a:cs typeface="Times New Roman" panose="02020603050405020304" pitchFamily="18" charset="0"/>
              </a:rPr>
              <a:t> radioisotope is  usually technetium per </a:t>
            </a:r>
            <a:r>
              <a:rPr lang="en-US" sz="1800" dirty="0" err="1">
                <a:latin typeface="Times New Roman" panose="02020603050405020304" pitchFamily="18" charset="0"/>
                <a:cs typeface="Times New Roman" panose="02020603050405020304" pitchFamily="18" charset="0"/>
              </a:rPr>
              <a:t>technetate,a</a:t>
            </a:r>
            <a:r>
              <a:rPr lang="en-US" sz="1800" dirty="0">
                <a:latin typeface="Times New Roman" panose="02020603050405020304" pitchFamily="18" charset="0"/>
                <a:cs typeface="Times New Roman" panose="02020603050405020304" pitchFamily="18" charset="0"/>
              </a:rPr>
              <a:t> gamma emitter with a short half-life.</a:t>
            </a:r>
          </a:p>
          <a:p>
            <a:r>
              <a:rPr lang="en-US" sz="1800" dirty="0">
                <a:latin typeface="Times New Roman" panose="02020603050405020304" pitchFamily="18" charset="0"/>
                <a:cs typeface="Times New Roman" panose="02020603050405020304" pitchFamily="18" charset="0"/>
              </a:rPr>
              <a:t>It provides a rapid evaluation of the total skeleton </a:t>
            </a:r>
            <a:r>
              <a:rPr lang="en-US" sz="1800" dirty="0" err="1">
                <a:latin typeface="Times New Roman" panose="02020603050405020304" pitchFamily="18" charset="0"/>
                <a:cs typeface="Times New Roman" panose="02020603050405020304" pitchFamily="18" charset="0"/>
              </a:rPr>
              <a:t>but,the</a:t>
            </a:r>
            <a:r>
              <a:rPr lang="en-US" sz="1800" dirty="0">
                <a:latin typeface="Times New Roman" panose="02020603050405020304" pitchFamily="18" charset="0"/>
                <a:cs typeface="Times New Roman" panose="02020603050405020304" pitchFamily="18" charset="0"/>
              </a:rPr>
              <a:t> appearances are non-specific.(</a:t>
            </a:r>
            <a:r>
              <a:rPr lang="en-US" sz="1800" dirty="0" err="1">
                <a:latin typeface="Times New Roman" panose="02020603050405020304" pitchFamily="18" charset="0"/>
                <a:cs typeface="Times New Roman" panose="02020603050405020304" pitchFamily="18" charset="0"/>
              </a:rPr>
              <a:t>Ignac</a:t>
            </a:r>
            <a:r>
              <a:rPr lang="en-US" sz="1800" dirty="0">
                <a:latin typeface="Times New Roman" panose="02020603050405020304" pitchFamily="18" charset="0"/>
                <a:cs typeface="Times New Roman" panose="02020603050405020304" pitchFamily="18" charset="0"/>
              </a:rPr>
              <a:t> Fogelman,2005)</a:t>
            </a:r>
          </a:p>
          <a:p>
            <a:r>
              <a:rPr lang="en-US" sz="1800" dirty="0">
                <a:latin typeface="Times New Roman" panose="02020603050405020304" pitchFamily="18" charset="0"/>
                <a:cs typeface="Times New Roman" panose="02020603050405020304" pitchFamily="18" charset="0"/>
              </a:rPr>
              <a:t>The key roles of </a:t>
            </a:r>
            <a:r>
              <a:rPr lang="en-US" sz="1800" dirty="0" err="1">
                <a:latin typeface="Times New Roman" panose="02020603050405020304" pitchFamily="18" charset="0"/>
                <a:cs typeface="Times New Roman" panose="02020603050405020304" pitchFamily="18" charset="0"/>
              </a:rPr>
              <a:t>Scintigraphy</a:t>
            </a:r>
            <a:r>
              <a:rPr lang="en-US" sz="1800" dirty="0">
                <a:latin typeface="Times New Roman" panose="02020603050405020304" pitchFamily="18" charset="0"/>
                <a:cs typeface="Times New Roman" panose="02020603050405020304" pitchFamily="18" charset="0"/>
              </a:rPr>
              <a:t> in </a:t>
            </a:r>
            <a:r>
              <a:rPr lang="en-US" sz="1800" dirty="0" err="1">
                <a:latin typeface="Times New Roman" panose="02020603050405020304" pitchFamily="18" charset="0"/>
                <a:cs typeface="Times New Roman" panose="02020603050405020304" pitchFamily="18" charset="0"/>
              </a:rPr>
              <a:t>osteoporosis,osteomalacia,hyperthyroidism,paget</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disease,and</a:t>
            </a:r>
            <a:r>
              <a:rPr lang="en-US" sz="1800" dirty="0">
                <a:latin typeface="Times New Roman" panose="02020603050405020304" pitchFamily="18" charset="0"/>
                <a:cs typeface="Times New Roman" panose="02020603050405020304" pitchFamily="18" charset="0"/>
              </a:rPr>
              <a:t> primary </a:t>
            </a:r>
            <a:r>
              <a:rPr lang="en-US" sz="1800" dirty="0" err="1">
                <a:latin typeface="Times New Roman" panose="02020603050405020304" pitchFamily="18" charset="0"/>
                <a:cs typeface="Times New Roman" panose="02020603050405020304" pitchFamily="18" charset="0"/>
              </a:rPr>
              <a:t>hyperthyroidism,The</a:t>
            </a:r>
            <a:r>
              <a:rPr lang="en-US" sz="1800" dirty="0">
                <a:latin typeface="Times New Roman" panose="02020603050405020304" pitchFamily="18" charset="0"/>
                <a:cs typeface="Times New Roman" panose="02020603050405020304" pitchFamily="18" charset="0"/>
              </a:rPr>
              <a:t> technique helps in identification of </a:t>
            </a:r>
            <a:r>
              <a:rPr lang="en-US" sz="1800" dirty="0" err="1">
                <a:latin typeface="Times New Roman" panose="02020603050405020304" pitchFamily="18" charset="0"/>
                <a:cs typeface="Times New Roman" panose="02020603050405020304" pitchFamily="18" charset="0"/>
              </a:rPr>
              <a:t>fractures,causes</a:t>
            </a:r>
            <a:r>
              <a:rPr lang="en-US" sz="1800" dirty="0">
                <a:latin typeface="Times New Roman" panose="02020603050405020304" pitchFamily="18" charset="0"/>
                <a:cs typeface="Times New Roman" panose="02020603050405020304" pitchFamily="18" charset="0"/>
              </a:rPr>
              <a:t> of pain and co-existent pathology in Osteoporosis.</a:t>
            </a:r>
          </a:p>
          <a:p>
            <a:r>
              <a:rPr lang="en-US" sz="1800" dirty="0">
                <a:latin typeface="Times New Roman" panose="02020603050405020304" pitchFamily="18" charset="0"/>
                <a:cs typeface="Times New Roman" panose="02020603050405020304" pitchFamily="18" charset="0"/>
              </a:rPr>
              <a:t>There are specific pharmaceuticals for each organ </a:t>
            </a:r>
            <a:r>
              <a:rPr lang="en-US" sz="1800" dirty="0" err="1">
                <a:latin typeface="Times New Roman" panose="02020603050405020304" pitchFamily="18" charset="0"/>
                <a:cs typeface="Times New Roman" panose="02020603050405020304" pitchFamily="18" charset="0"/>
              </a:rPr>
              <a:t>E.g</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MDP,DTPA,senstamibi,etc,thus</a:t>
            </a:r>
            <a:r>
              <a:rPr lang="en-US" sz="1800" dirty="0">
                <a:latin typeface="Times New Roman" panose="02020603050405020304" pitchFamily="18" charset="0"/>
                <a:cs typeface="Times New Roman" panose="02020603050405020304" pitchFamily="18" charset="0"/>
              </a:rPr>
              <a:t> making it possible to perform </a:t>
            </a:r>
            <a:r>
              <a:rPr lang="en-US" sz="1800" dirty="0" err="1">
                <a:latin typeface="Times New Roman" panose="02020603050405020304" pitchFamily="18" charset="0"/>
                <a:cs typeface="Times New Roman" panose="02020603050405020304" pitchFamily="18" charset="0"/>
              </a:rPr>
              <a:t>bone,renal</a:t>
            </a:r>
            <a:r>
              <a:rPr lang="en-US" sz="1800" dirty="0">
                <a:latin typeface="Times New Roman" panose="02020603050405020304" pitchFamily="18" charset="0"/>
                <a:cs typeface="Times New Roman" panose="02020603050405020304" pitchFamily="18" charset="0"/>
              </a:rPr>
              <a:t> or cardiac </a:t>
            </a:r>
            <a:r>
              <a:rPr lang="en-US" sz="1800" dirty="0" err="1">
                <a:latin typeface="Times New Roman" panose="02020603050405020304" pitchFamily="18" charset="0"/>
                <a:cs typeface="Times New Roman" panose="02020603050405020304" pitchFamily="18" charset="0"/>
              </a:rPr>
              <a:t>scintigraphy</a:t>
            </a:r>
            <a:r>
              <a:rPr lang="en-US" sz="1800" dirty="0">
                <a:latin typeface="Times New Roman" panose="02020603050405020304" pitchFamily="18" charset="0"/>
                <a:cs typeface="Times New Roman" panose="02020603050405020304" pitchFamily="18" charset="0"/>
              </a:rPr>
              <a:t> respectively.</a:t>
            </a:r>
            <a:br>
              <a:rPr lang="en-US" sz="1800" dirty="0">
                <a:latin typeface="Times New Roman" panose="02020603050405020304" pitchFamily="18" charset="0"/>
                <a:cs typeface="Times New Roman" panose="02020603050405020304" pitchFamily="18" charset="0"/>
              </a:rPr>
            </a:br>
            <a:r>
              <a:rPr lang="en-US" sz="1800" dirty="0">
                <a:latin typeface="Times New Roman" panose="02020603050405020304" pitchFamily="18" charset="0"/>
                <a:cs typeface="Times New Roman" panose="02020603050405020304" pitchFamily="18" charset="0"/>
              </a:rPr>
              <a:t/>
            </a:r>
            <a:br>
              <a:rPr lang="en-US" sz="1800" dirty="0">
                <a:latin typeface="Times New Roman" panose="02020603050405020304" pitchFamily="18" charset="0"/>
                <a:cs typeface="Times New Roman" panose="02020603050405020304" pitchFamily="18" charset="0"/>
              </a:rPr>
            </a:br>
            <a:endParaRPr lang="en-US" sz="1800" dirty="0">
              <a:latin typeface="Times New Roman" panose="02020603050405020304" pitchFamily="18" charset="0"/>
              <a:cs typeface="Times New Roman" panose="02020603050405020304" pitchFamily="18" charset="0"/>
            </a:endParaRPr>
          </a:p>
          <a:p>
            <a:endParaRPr lang="en-U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130643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0" y="404741"/>
            <a:ext cx="8229600" cy="4525963"/>
          </a:xfrm>
        </p:spPr>
        <p:txBody>
          <a:bodyPr>
            <a:normAutofit/>
          </a:bodyPr>
          <a:lstStyle/>
          <a:p>
            <a:r>
              <a:rPr lang="en-US" sz="2400" dirty="0">
                <a:latin typeface="Times New Roman" panose="02020603050405020304" pitchFamily="18" charset="0"/>
                <a:cs typeface="Times New Roman" panose="02020603050405020304" pitchFamily="18" charset="0"/>
              </a:rPr>
              <a:t>The main characteristic of </a:t>
            </a:r>
            <a:r>
              <a:rPr lang="en-US" sz="2400" dirty="0" err="1">
                <a:latin typeface="Times New Roman" panose="02020603050405020304" pitchFamily="18" charset="0"/>
                <a:cs typeface="Times New Roman" panose="02020603050405020304" pitchFamily="18" charset="0"/>
              </a:rPr>
              <a:t>Scintigrams</a:t>
            </a:r>
            <a:r>
              <a:rPr lang="en-US" sz="2400" dirty="0">
                <a:latin typeface="Times New Roman" panose="02020603050405020304" pitchFamily="18" charset="0"/>
                <a:cs typeface="Times New Roman" panose="02020603050405020304" pitchFamily="18" charset="0"/>
              </a:rPr>
              <a:t> is that they provide information on the functioning and metabolism of organs and </a:t>
            </a:r>
            <a:r>
              <a:rPr lang="en-US" sz="2400" dirty="0" err="1">
                <a:latin typeface="Times New Roman" panose="02020603050405020304" pitchFamily="18" charset="0"/>
                <a:cs typeface="Times New Roman" panose="02020603050405020304" pitchFamily="18" charset="0"/>
              </a:rPr>
              <a:t>structures.Hence,they</a:t>
            </a:r>
            <a:r>
              <a:rPr lang="en-US" sz="2400" dirty="0">
                <a:latin typeface="Times New Roman" panose="02020603050405020304" pitchFamily="18" charset="0"/>
                <a:cs typeface="Times New Roman" panose="02020603050405020304" pitchFamily="18" charset="0"/>
              </a:rPr>
              <a:t> differ from other imaging methods such as </a:t>
            </a:r>
            <a:r>
              <a:rPr lang="en-US" sz="2400" dirty="0" err="1">
                <a:latin typeface="Times New Roman" panose="02020603050405020304" pitchFamily="18" charset="0"/>
                <a:cs typeface="Times New Roman" panose="02020603050405020304" pitchFamily="18" charset="0"/>
              </a:rPr>
              <a:t>ultrasound,CT</a:t>
            </a:r>
            <a:r>
              <a:rPr lang="en-US" sz="2400" dirty="0">
                <a:latin typeface="Times New Roman" panose="02020603050405020304" pitchFamily="18" charset="0"/>
                <a:cs typeface="Times New Roman" panose="02020603050405020304" pitchFamily="18" charset="0"/>
              </a:rPr>
              <a:t> scans or </a:t>
            </a:r>
            <a:r>
              <a:rPr lang="en-US" sz="2400" dirty="0" err="1">
                <a:latin typeface="Times New Roman" panose="02020603050405020304" pitchFamily="18" charset="0"/>
                <a:cs typeface="Times New Roman" panose="02020603050405020304" pitchFamily="18" charset="0"/>
              </a:rPr>
              <a:t>MRI,which</a:t>
            </a:r>
            <a:r>
              <a:rPr lang="en-US" sz="2400" dirty="0">
                <a:latin typeface="Times New Roman" panose="02020603050405020304" pitchFamily="18" charset="0"/>
                <a:cs typeface="Times New Roman" panose="02020603050405020304" pitchFamily="18" charset="0"/>
              </a:rPr>
              <a:t> are </a:t>
            </a:r>
            <a:r>
              <a:rPr lang="en-US" sz="2400" dirty="0" err="1">
                <a:latin typeface="Times New Roman" panose="02020603050405020304" pitchFamily="18" charset="0"/>
                <a:cs typeface="Times New Roman" panose="02020603050405020304" pitchFamily="18" charset="0"/>
              </a:rPr>
              <a:t>anatomical,and</a:t>
            </a:r>
            <a:r>
              <a:rPr lang="en-US" sz="2400" dirty="0">
                <a:latin typeface="Times New Roman" panose="02020603050405020304" pitchFamily="18" charset="0"/>
                <a:cs typeface="Times New Roman" panose="02020603050405020304" pitchFamily="18" charset="0"/>
              </a:rPr>
              <a:t> thus complement the diagnostic investigation.(</a:t>
            </a:r>
            <a:r>
              <a:rPr lang="en-US" sz="2400" dirty="0" err="1">
                <a:latin typeface="Times New Roman" panose="02020603050405020304" pitchFamily="18" charset="0"/>
                <a:cs typeface="Times New Roman" panose="02020603050405020304" pitchFamily="18" charset="0"/>
              </a:rPr>
              <a:t>Moriguchi,Togni,dos</a:t>
            </a:r>
            <a:r>
              <a:rPr lang="en-US" sz="2400" dirty="0">
                <a:latin typeface="Times New Roman" panose="02020603050405020304" pitchFamily="18" charset="0"/>
                <a:cs typeface="Times New Roman" panose="02020603050405020304" pitchFamily="18" charset="0"/>
              </a:rPr>
              <a:t> Santos,2013).Diagram shows the principle of gamma </a:t>
            </a:r>
            <a:r>
              <a:rPr lang="en-US" sz="2400" dirty="0" err="1">
                <a:latin typeface="Times New Roman" panose="02020603050405020304" pitchFamily="18" charset="0"/>
                <a:cs typeface="Times New Roman" panose="02020603050405020304" pitchFamily="18" charset="0"/>
              </a:rPr>
              <a:t>scintigraphy</a:t>
            </a:r>
            <a:r>
              <a:rPr lang="en-US" sz="2400"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8400" y="3003405"/>
            <a:ext cx="6629400" cy="3868450"/>
          </a:xfrm>
          <a:prstGeom prst="rect">
            <a:avLst/>
          </a:prstGeom>
        </p:spPr>
      </p:pic>
    </p:spTree>
    <p:extLst>
      <p:ext uri="{BB962C8B-B14F-4D97-AF65-F5344CB8AC3E}">
        <p14:creationId xmlns:p14="http://schemas.microsoft.com/office/powerpoint/2010/main" val="8599945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8970" y="386380"/>
            <a:ext cx="8596668" cy="3880773"/>
          </a:xfrm>
        </p:spPr>
        <p:txBody>
          <a:bodyPr>
            <a:normAutofit/>
          </a:bodyPr>
          <a:lstStyle/>
          <a:p>
            <a:r>
              <a:rPr lang="en-GB" sz="2400" dirty="0" err="1">
                <a:latin typeface="Times New Roman" panose="02020603050405020304" pitchFamily="18" charset="0"/>
                <a:cs typeface="Times New Roman" panose="02020603050405020304" pitchFamily="18" charset="0"/>
              </a:rPr>
              <a:t>Projectional</a:t>
            </a:r>
            <a:r>
              <a:rPr lang="en-GB" sz="2400" dirty="0">
                <a:latin typeface="Times New Roman" panose="02020603050405020304" pitchFamily="18" charset="0"/>
                <a:cs typeface="Times New Roman" panose="02020603050405020304" pitchFamily="18" charset="0"/>
              </a:rPr>
              <a:t> radiographs, more commonly known as x-rays, are often used to determine the type and extent of a fracture as well as for detecting pathological changes in the lungs. With the use of radio-opaque contrast media, such as barium, they can also be used to visualize the structure of the stomach and intestines – this can help diagnose ulcers or certain types of colon cancer.</a:t>
            </a:r>
          </a:p>
          <a:p>
            <a:endParaRPr lang="en-GB" sz="2400" dirty="0"/>
          </a:p>
        </p:txBody>
      </p:sp>
    </p:spTree>
    <p:extLst>
      <p:ext uri="{BB962C8B-B14F-4D97-AF65-F5344CB8AC3E}">
        <p14:creationId xmlns:p14="http://schemas.microsoft.com/office/powerpoint/2010/main" val="304413507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1" y="152400"/>
            <a:ext cx="7647709" cy="609600"/>
          </a:xfrm>
        </p:spPr>
        <p:txBody>
          <a:bodyPr>
            <a:normAutofit/>
          </a:bodyPr>
          <a:lstStyle/>
          <a:p>
            <a:r>
              <a:rPr lang="en-US" sz="1800" dirty="0">
                <a:latin typeface="Times New Roman" panose="02020603050405020304" pitchFamily="18" charset="0"/>
                <a:cs typeface="Times New Roman" panose="02020603050405020304" pitchFamily="18" charset="0"/>
              </a:rPr>
              <a:t>Gamma </a:t>
            </a:r>
            <a:r>
              <a:rPr lang="en-US" sz="1800" dirty="0" err="1">
                <a:latin typeface="Times New Roman" panose="02020603050405020304" pitchFamily="18" charset="0"/>
                <a:cs typeface="Times New Roman" panose="02020603050405020304" pitchFamily="18" charset="0"/>
              </a:rPr>
              <a:t>scintigraphy</a:t>
            </a:r>
            <a:r>
              <a:rPr lang="en-US" sz="1800" dirty="0">
                <a:latin typeface="Times New Roman" panose="02020603050405020304" pitchFamily="18" charset="0"/>
                <a:cs typeface="Times New Roman" panose="02020603050405020304" pitchFamily="18" charset="0"/>
              </a:rPr>
              <a:t> in evaluation of drug delivery systems</a:t>
            </a:r>
            <a:endParaRPr lang="en-US" sz="18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981200" y="775856"/>
            <a:ext cx="8229600" cy="4525963"/>
          </a:xfrm>
        </p:spPr>
        <p:txBody>
          <a:bodyPr>
            <a:normAutofit/>
          </a:bodyPr>
          <a:lstStyle/>
          <a:p>
            <a:r>
              <a:rPr lang="en-US" sz="2000" dirty="0">
                <a:latin typeface="Times New Roman" panose="02020603050405020304" pitchFamily="18" charset="0"/>
                <a:cs typeface="Times New Roman" panose="02020603050405020304" pitchFamily="18" charset="0"/>
              </a:rPr>
              <a:t>Gamma-</a:t>
            </a:r>
            <a:r>
              <a:rPr lang="en-US" sz="2000" dirty="0" err="1">
                <a:latin typeface="Times New Roman" panose="02020603050405020304" pitchFamily="18" charset="0"/>
                <a:cs typeface="Times New Roman" panose="02020603050405020304" pitchFamily="18" charset="0"/>
              </a:rPr>
              <a:t>scintigraphy</a:t>
            </a:r>
            <a:r>
              <a:rPr lang="en-US" sz="2000" dirty="0">
                <a:latin typeface="Times New Roman" panose="02020603050405020304" pitchFamily="18" charset="0"/>
                <a:cs typeface="Times New Roman" panose="02020603050405020304" pitchFamily="18" charset="0"/>
              </a:rPr>
              <a:t> is applied extensively in the development and evaluation of pharmaceutical delivery system particularly for monitoring formulations in the gastrointestinal and respiratory </a:t>
            </a:r>
            <a:r>
              <a:rPr lang="en-US" sz="2000" dirty="0" err="1">
                <a:latin typeface="Times New Roman" panose="02020603050405020304" pitchFamily="18" charset="0"/>
                <a:cs typeface="Times New Roman" panose="02020603050405020304" pitchFamily="18" charset="0"/>
              </a:rPr>
              <a:t>tracts.The</a:t>
            </a:r>
            <a:r>
              <a:rPr lang="en-US" sz="2000" dirty="0">
                <a:latin typeface="Times New Roman" panose="02020603050405020304" pitchFamily="18" charset="0"/>
                <a:cs typeface="Times New Roman" panose="02020603050405020304" pitchFamily="18" charset="0"/>
              </a:rPr>
              <a:t> radiolabelling is generally achieved by the incorporation of an appropriate radionuclide such as technetium-99 or indium-111 into the formulations or by addition of a non-radioactive isotope such as Samarium -152 followed by neutron activation of the final </a:t>
            </a:r>
            <a:r>
              <a:rPr lang="en-US" sz="2000" dirty="0" err="1">
                <a:latin typeface="Times New Roman" panose="02020603050405020304" pitchFamily="18" charset="0"/>
                <a:cs typeface="Times New Roman" panose="02020603050405020304" pitchFamily="18" charset="0"/>
              </a:rPr>
              <a:t>product.Its</a:t>
            </a:r>
            <a:r>
              <a:rPr lang="en-US" sz="2000" dirty="0">
                <a:latin typeface="Times New Roman" panose="02020603050405020304" pitchFamily="18" charset="0"/>
                <a:cs typeface="Times New Roman" panose="02020603050405020304" pitchFamily="18" charset="0"/>
              </a:rPr>
              <a:t> combined knowledge with physiologic and dosage form design can help to identify some of these variables(phase 1 clinical evaluation)(Shahhosseini,2003).</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With over 25years of experience in the </a:t>
            </a:r>
            <a:r>
              <a:rPr lang="en-US" sz="2000" dirty="0" err="1">
                <a:latin typeface="Times New Roman" panose="02020603050405020304" pitchFamily="18" charset="0"/>
                <a:cs typeface="Times New Roman" panose="02020603050405020304" pitchFamily="18" charset="0"/>
              </a:rPr>
              <a:t>design,conduct</a:t>
            </a:r>
            <a:r>
              <a:rPr lang="en-US" sz="2000" dirty="0">
                <a:latin typeface="Times New Roman" panose="02020603050405020304" pitchFamily="18" charset="0"/>
                <a:cs typeface="Times New Roman" panose="02020603050405020304" pitchFamily="18" charset="0"/>
              </a:rPr>
              <a:t> and reporting of </a:t>
            </a:r>
            <a:r>
              <a:rPr lang="en-US" sz="2000" dirty="0" err="1">
                <a:latin typeface="Times New Roman" panose="02020603050405020304" pitchFamily="18" charset="0"/>
                <a:cs typeface="Times New Roman" panose="02020603050405020304" pitchFamily="18" charset="0"/>
              </a:rPr>
              <a:t>Scintigraphic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studies,helping</a:t>
            </a:r>
            <a:r>
              <a:rPr lang="en-US" sz="2000" dirty="0">
                <a:latin typeface="Times New Roman" panose="02020603050405020304" pitchFamily="18" charset="0"/>
                <a:cs typeface="Times New Roman" panose="02020603050405020304" pitchFamily="18" charset="0"/>
              </a:rPr>
              <a:t> customers understand the impact of formulation </a:t>
            </a:r>
            <a:r>
              <a:rPr lang="en-US" sz="2000" dirty="0" err="1">
                <a:latin typeface="Times New Roman" panose="02020603050405020304" pitchFamily="18" charset="0"/>
                <a:cs typeface="Times New Roman" panose="02020603050405020304" pitchFamily="18" charset="0"/>
              </a:rPr>
              <a:t>composition,patient</a:t>
            </a:r>
            <a:r>
              <a:rPr lang="en-US" sz="2000" dirty="0">
                <a:latin typeface="Times New Roman" panose="02020603050405020304" pitchFamily="18" charset="0"/>
                <a:cs typeface="Times New Roman" panose="02020603050405020304" pitchFamily="18" charset="0"/>
              </a:rPr>
              <a:t> factors and human physiology on clinical outcomes.</a:t>
            </a:r>
            <a:endParaRPr lang="en-US" sz="20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81600" y="4876800"/>
            <a:ext cx="2667000" cy="1777152"/>
          </a:xfrm>
          <a:prstGeom prst="rect">
            <a:avLst/>
          </a:prstGeom>
        </p:spPr>
      </p:pic>
    </p:spTree>
    <p:extLst>
      <p:ext uri="{BB962C8B-B14F-4D97-AF65-F5344CB8AC3E}">
        <p14:creationId xmlns:p14="http://schemas.microsoft.com/office/powerpoint/2010/main" val="288830179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762001"/>
            <a:ext cx="8229600" cy="5364163"/>
          </a:xfrm>
        </p:spPr>
        <p:txBody>
          <a:bodyPr>
            <a:normAutofit/>
          </a:bodyPr>
          <a:lstStyle/>
          <a:p>
            <a:r>
              <a:rPr lang="en-US" sz="1800" dirty="0">
                <a:latin typeface="Times New Roman" panose="02020603050405020304" pitchFamily="18" charset="0"/>
                <a:cs typeface="Times New Roman" panose="02020603050405020304" pitchFamily="18" charset="0"/>
              </a:rPr>
              <a:t>It is also used in the study of pharmacodynamics of new chemical </a:t>
            </a:r>
            <a:r>
              <a:rPr lang="en-US" sz="1800" dirty="0" err="1">
                <a:latin typeface="Times New Roman" panose="02020603050405020304" pitchFamily="18" charset="0"/>
                <a:cs typeface="Times New Roman" panose="02020603050405020304" pitchFamily="18" charset="0"/>
              </a:rPr>
              <a:t>entities.Concomitant</a:t>
            </a:r>
            <a:r>
              <a:rPr lang="en-US" sz="1800" dirty="0">
                <a:latin typeface="Times New Roman" panose="02020603050405020304" pitchFamily="18" charset="0"/>
                <a:cs typeface="Times New Roman" panose="02020603050405020304" pitchFamily="18" charset="0"/>
              </a:rPr>
              <a:t> administration of radio-</a:t>
            </a:r>
            <a:r>
              <a:rPr lang="en-US" sz="1800" dirty="0" err="1">
                <a:latin typeface="Times New Roman" panose="02020603050405020304" pitchFamily="18" charset="0"/>
                <a:cs typeface="Times New Roman" panose="02020603050405020304" pitchFamily="18" charset="0"/>
              </a:rPr>
              <a:t>labelled</a:t>
            </a:r>
            <a:r>
              <a:rPr lang="en-US" sz="1800" dirty="0">
                <a:latin typeface="Times New Roman" panose="02020603050405020304" pitchFamily="18" charset="0"/>
                <a:cs typeface="Times New Roman" panose="02020603050405020304" pitchFamily="18" charset="0"/>
              </a:rPr>
              <a:t> food or placebo systems with clinical formulations can </a:t>
            </a:r>
            <a:r>
              <a:rPr lang="en-US" sz="1800" dirty="0" err="1">
                <a:latin typeface="Times New Roman" panose="02020603050405020304" pitchFamily="18" charset="0"/>
                <a:cs typeface="Times New Roman" panose="02020603050405020304" pitchFamily="18" charset="0"/>
              </a:rPr>
              <a:t>alow</a:t>
            </a:r>
            <a:r>
              <a:rPr lang="en-US" sz="1800" dirty="0">
                <a:latin typeface="Times New Roman" panose="02020603050405020304" pitchFamily="18" charset="0"/>
                <a:cs typeface="Times New Roman" panose="02020603050405020304" pitchFamily="18" charset="0"/>
              </a:rPr>
              <a:t> the observation and quantification of pharmacologic </a:t>
            </a:r>
            <a:r>
              <a:rPr lang="en-US" sz="1800" dirty="0" err="1">
                <a:latin typeface="Times New Roman" panose="02020603050405020304" pitchFamily="18" charset="0"/>
                <a:cs typeface="Times New Roman" panose="02020603050405020304" pitchFamily="18" charset="0"/>
              </a:rPr>
              <a:t>effects.Gamma</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scintigraphic</a:t>
            </a:r>
            <a:r>
              <a:rPr lang="en-US" sz="1800" dirty="0">
                <a:latin typeface="Times New Roman" panose="02020603050405020304" pitchFamily="18" charset="0"/>
                <a:cs typeface="Times New Roman" panose="02020603050405020304" pitchFamily="18" charset="0"/>
              </a:rPr>
              <a:t> assessment can be included with a standard phase 1 clinical protocol </a:t>
            </a:r>
            <a:r>
              <a:rPr lang="en-US" sz="1800" dirty="0" err="1">
                <a:latin typeface="Times New Roman" panose="02020603050405020304" pitchFamily="18" charset="0"/>
                <a:cs typeface="Times New Roman" panose="02020603050405020304" pitchFamily="18" charset="0"/>
              </a:rPr>
              <a:t>abd</a:t>
            </a:r>
            <a:r>
              <a:rPr lang="en-US" sz="1800" dirty="0">
                <a:latin typeface="Times New Roman" panose="02020603050405020304" pitchFamily="18" charset="0"/>
                <a:cs typeface="Times New Roman" panose="02020603050405020304" pitchFamily="18" charset="0"/>
              </a:rPr>
              <a:t> combined with standard </a:t>
            </a:r>
            <a:r>
              <a:rPr lang="en-US" sz="1800" dirty="0" err="1">
                <a:latin typeface="Times New Roman" panose="02020603050405020304" pitchFamily="18" charset="0"/>
                <a:cs typeface="Times New Roman" panose="02020603050405020304" pitchFamily="18" charset="0"/>
              </a:rPr>
              <a:t>safety,pharnacokinetics</a:t>
            </a:r>
            <a:r>
              <a:rPr lang="en-US" sz="1800" dirty="0">
                <a:latin typeface="Times New Roman" panose="02020603050405020304" pitchFamily="18" charset="0"/>
                <a:cs typeface="Times New Roman" panose="02020603050405020304" pitchFamily="18" charset="0"/>
              </a:rPr>
              <a:t> and </a:t>
            </a:r>
            <a:r>
              <a:rPr lang="en-US" sz="1800" dirty="0" err="1">
                <a:latin typeface="Times New Roman" panose="02020603050405020304" pitchFamily="18" charset="0"/>
                <a:cs typeface="Times New Roman" panose="02020603050405020304" pitchFamily="18" charset="0"/>
              </a:rPr>
              <a:t>pharmacodynamic</a:t>
            </a:r>
            <a:r>
              <a:rPr lang="en-US" sz="1800" dirty="0">
                <a:latin typeface="Times New Roman" panose="02020603050405020304" pitchFamily="18" charset="0"/>
                <a:cs typeface="Times New Roman" panose="02020603050405020304" pitchFamily="18" charset="0"/>
              </a:rPr>
              <a:t> endpoints.</a:t>
            </a:r>
          </a:p>
          <a:p>
            <a:r>
              <a:rPr lang="en-US" sz="1800" dirty="0">
                <a:latin typeface="Times New Roman" panose="02020603050405020304" pitchFamily="18" charset="0"/>
                <a:cs typeface="Times New Roman" panose="02020603050405020304" pitchFamily="18" charset="0"/>
              </a:rPr>
              <a:t>Data acquired from the </a:t>
            </a:r>
            <a:r>
              <a:rPr lang="en-US" sz="1800" dirty="0" err="1">
                <a:latin typeface="Times New Roman" panose="02020603050405020304" pitchFamily="18" charset="0"/>
                <a:cs typeface="Times New Roman" panose="02020603050405020304" pitchFamily="18" charset="0"/>
              </a:rPr>
              <a:t>scintigraphic</a:t>
            </a:r>
            <a:r>
              <a:rPr lang="en-US" sz="1800" dirty="0">
                <a:latin typeface="Times New Roman" panose="02020603050405020304" pitchFamily="18" charset="0"/>
                <a:cs typeface="Times New Roman" panose="02020603050405020304" pitchFamily="18" charset="0"/>
              </a:rPr>
              <a:t> evaluation of pharmaceutical dosage forms are </a:t>
            </a:r>
            <a:r>
              <a:rPr lang="en-US" sz="1800" dirty="0" err="1">
                <a:latin typeface="Times New Roman" panose="02020603050405020304" pitchFamily="18" charset="0"/>
                <a:cs typeface="Times New Roman" panose="02020603050405020304" pitchFamily="18" charset="0"/>
              </a:rPr>
              <a:t>noe</a:t>
            </a:r>
            <a:r>
              <a:rPr lang="en-US" sz="1800" dirty="0">
                <a:latin typeface="Times New Roman" panose="02020603050405020304" pitchFamily="18" charset="0"/>
                <a:cs typeface="Times New Roman" panose="02020603050405020304" pitchFamily="18" charset="0"/>
              </a:rPr>
              <a:t> being used increasingly at all stages of product development from the assessment of prototype delivery systems to supporting the product license application(Davis,1992).</a:t>
            </a:r>
            <a:endParaRPr lang="en-U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520244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1800" dirty="0">
                <a:latin typeface="Times New Roman" panose="02020603050405020304" pitchFamily="18" charset="0"/>
                <a:cs typeface="Times New Roman" panose="02020603050405020304" pitchFamily="18" charset="0"/>
              </a:rPr>
              <a:t>Statistics and </a:t>
            </a:r>
            <a:r>
              <a:rPr lang="en-US" sz="1800" dirty="0" err="1">
                <a:latin typeface="Times New Roman" panose="02020603050405020304" pitchFamily="18" charset="0"/>
                <a:cs typeface="Times New Roman" panose="02020603050405020304" pitchFamily="18" charset="0"/>
              </a:rPr>
              <a:t>Scintigraphs:Our</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scintigraphic</a:t>
            </a:r>
            <a:r>
              <a:rPr lang="en-US" sz="1800" dirty="0">
                <a:latin typeface="Times New Roman" panose="02020603050405020304" pitchFamily="18" charset="0"/>
                <a:cs typeface="Times New Roman" panose="02020603050405020304" pitchFamily="18" charset="0"/>
              </a:rPr>
              <a:t> analyst provide expert review and interpretation of </a:t>
            </a:r>
            <a:r>
              <a:rPr lang="en-US" sz="1800" dirty="0" err="1">
                <a:latin typeface="Times New Roman" panose="02020603050405020304" pitchFamily="18" charset="0"/>
                <a:cs typeface="Times New Roman" panose="02020603050405020304" pitchFamily="18" charset="0"/>
              </a:rPr>
              <a:t>scintigraphic</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data,providing</a:t>
            </a:r>
            <a:r>
              <a:rPr lang="en-US" sz="1800" dirty="0">
                <a:latin typeface="Times New Roman" panose="02020603050405020304" pitchFamily="18" charset="0"/>
                <a:cs typeface="Times New Roman" panose="02020603050405020304" pitchFamily="18" charset="0"/>
              </a:rPr>
              <a:t> both qualitative and quantitative analysis of drug product performance and </a:t>
            </a:r>
            <a:r>
              <a:rPr lang="en-US" sz="1800" dirty="0" err="1">
                <a:latin typeface="Times New Roman" panose="02020603050405020304" pitchFamily="18" charset="0"/>
                <a:cs typeface="Times New Roman" panose="02020603050405020304" pitchFamily="18" charset="0"/>
              </a:rPr>
              <a:t>pharmacodynamic</a:t>
            </a:r>
            <a:r>
              <a:rPr lang="en-US" sz="1800" dirty="0">
                <a:latin typeface="Times New Roman" panose="02020603050405020304" pitchFamily="18" charset="0"/>
                <a:cs typeface="Times New Roman" panose="02020603050405020304" pitchFamily="18" charset="0"/>
              </a:rPr>
              <a:t> effects during a </a:t>
            </a:r>
            <a:r>
              <a:rPr lang="en-US" sz="1800" dirty="0" err="1">
                <a:latin typeface="Times New Roman" panose="02020603050405020304" pitchFamily="18" charset="0"/>
                <a:cs typeface="Times New Roman" panose="02020603050405020304" pitchFamily="18" charset="0"/>
              </a:rPr>
              <a:t>study.Quotient</a:t>
            </a:r>
            <a:r>
              <a:rPr lang="en-US" sz="1800" dirty="0">
                <a:latin typeface="Times New Roman" panose="02020603050405020304" pitchFamily="18" charset="0"/>
                <a:cs typeface="Times New Roman" panose="02020603050405020304" pitchFamily="18" charset="0"/>
              </a:rPr>
              <a:t> has </a:t>
            </a:r>
            <a:r>
              <a:rPr lang="en-US" sz="1800" dirty="0" err="1">
                <a:latin typeface="Times New Roman" panose="02020603050405020304" pitchFamily="18" charset="0"/>
                <a:cs typeface="Times New Roman" panose="02020603050405020304" pitchFamily="18" charset="0"/>
              </a:rPr>
              <a:t>designed,delivered</a:t>
            </a:r>
            <a:r>
              <a:rPr lang="en-US" sz="1800" dirty="0">
                <a:latin typeface="Times New Roman" panose="02020603050405020304" pitchFamily="18" charset="0"/>
                <a:cs typeface="Times New Roman" panose="02020603050405020304" pitchFamily="18" charset="0"/>
              </a:rPr>
              <a:t> and reported)100 </a:t>
            </a:r>
            <a:r>
              <a:rPr lang="en-US" sz="1800" dirty="0" err="1">
                <a:latin typeface="Times New Roman" panose="02020603050405020304" pitchFamily="18" charset="0"/>
                <a:cs typeface="Times New Roman" panose="02020603050405020304" pitchFamily="18" charset="0"/>
              </a:rPr>
              <a:t>scintigraphy</a:t>
            </a:r>
            <a:r>
              <a:rPr lang="en-US" sz="1800" dirty="0">
                <a:latin typeface="Times New Roman" panose="02020603050405020304" pitchFamily="18" charset="0"/>
                <a:cs typeface="Times New Roman" panose="02020603050405020304" pitchFamily="18" charset="0"/>
              </a:rPr>
              <a:t> studies across a range of drug </a:t>
            </a:r>
            <a:r>
              <a:rPr lang="en-US" sz="1800" dirty="0" err="1">
                <a:latin typeface="Times New Roman" panose="02020603050405020304" pitchFamily="18" charset="0"/>
                <a:cs typeface="Times New Roman" panose="02020603050405020304" pitchFamily="18" charset="0"/>
              </a:rPr>
              <a:t>products.Low</a:t>
            </a:r>
            <a:r>
              <a:rPr lang="en-US" sz="1800" dirty="0">
                <a:latin typeface="Times New Roman" panose="02020603050405020304" pitchFamily="18" charset="0"/>
                <a:cs typeface="Times New Roman" panose="02020603050405020304" pitchFamily="18" charset="0"/>
              </a:rPr>
              <a:t> levels of gamma-emitting isotope are included in the formulation during product manufacture to allow real tie observation of clinical performance following dosing in human subjects(oral drug product </a:t>
            </a:r>
            <a:r>
              <a:rPr lang="en-US" sz="1800" dirty="0" err="1">
                <a:latin typeface="Times New Roman" panose="02020603050405020304" pitchFamily="18" charset="0"/>
                <a:cs typeface="Times New Roman" panose="02020603050405020304" pitchFamily="18" charset="0"/>
              </a:rPr>
              <a:t>performance,inhaled</a:t>
            </a:r>
            <a:r>
              <a:rPr lang="en-US" sz="1800" dirty="0">
                <a:latin typeface="Times New Roman" panose="02020603050405020304" pitchFamily="18" charset="0"/>
                <a:cs typeface="Times New Roman" panose="02020603050405020304" pitchFamily="18" charset="0"/>
              </a:rPr>
              <a:t> drug product performance).</a:t>
            </a:r>
            <a:endParaRPr lang="en-U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2846393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800" dirty="0"/>
              <a:t>CONCLUSION</a:t>
            </a:r>
            <a:endParaRPr lang="en-US" sz="1800" dirty="0"/>
          </a:p>
        </p:txBody>
      </p:sp>
      <p:sp>
        <p:nvSpPr>
          <p:cNvPr id="3" name="Content Placeholder 2"/>
          <p:cNvSpPr>
            <a:spLocks noGrp="1"/>
          </p:cNvSpPr>
          <p:nvPr>
            <p:ph idx="1"/>
          </p:nvPr>
        </p:nvSpPr>
        <p:spPr/>
        <p:txBody>
          <a:bodyPr>
            <a:normAutofit/>
          </a:bodyPr>
          <a:lstStyle/>
          <a:p>
            <a:r>
              <a:rPr lang="en-US" sz="1800" dirty="0"/>
              <a:t>In </a:t>
            </a:r>
            <a:r>
              <a:rPr lang="en-US" sz="1800" dirty="0" err="1"/>
              <a:t>conclusion,the</a:t>
            </a:r>
            <a:r>
              <a:rPr lang="en-US" sz="1800" dirty="0"/>
              <a:t> information about the nuclear medicine </a:t>
            </a:r>
            <a:r>
              <a:rPr lang="en-US" sz="1800" dirty="0" err="1"/>
              <a:t>applications,based</a:t>
            </a:r>
            <a:r>
              <a:rPr lang="en-US" sz="1800" dirty="0"/>
              <a:t> on metabolic and functional </a:t>
            </a:r>
            <a:r>
              <a:rPr lang="en-US" sz="1800" dirty="0" err="1"/>
              <a:t>evaluations,make</a:t>
            </a:r>
            <a:r>
              <a:rPr lang="en-US" sz="1800" dirty="0"/>
              <a:t> this method a co-adjuvant of the others anatomic exams on investigation of many </a:t>
            </a:r>
            <a:r>
              <a:rPr lang="en-US" sz="1800" dirty="0" err="1"/>
              <a:t>pathologies,without</a:t>
            </a:r>
            <a:r>
              <a:rPr lang="en-US" sz="1800" dirty="0"/>
              <a:t> competition with them and being preferred on the functional lesion follow </a:t>
            </a:r>
            <a:r>
              <a:rPr lang="en-US" sz="1800" dirty="0" err="1"/>
              <a:t>up,metastasis</a:t>
            </a:r>
            <a:r>
              <a:rPr lang="en-US" sz="1800" dirty="0"/>
              <a:t> screening and viable tumor issue.</a:t>
            </a:r>
          </a:p>
          <a:p>
            <a:r>
              <a:rPr lang="en-US" sz="1800" dirty="0"/>
              <a:t>Diagram is showing myocardial </a:t>
            </a:r>
            <a:r>
              <a:rPr lang="en-US" sz="1800" dirty="0" err="1"/>
              <a:t>pe</a:t>
            </a:r>
            <a:endParaRPr lang="en-US" sz="1800" dirty="0"/>
          </a:p>
          <a:p>
            <a:r>
              <a:rPr lang="en-US" sz="1800" dirty="0" err="1"/>
              <a:t>rfusion</a:t>
            </a:r>
            <a:r>
              <a:rPr lang="en-US" sz="1800" dirty="0"/>
              <a:t> </a:t>
            </a:r>
            <a:r>
              <a:rPr lang="en-US" sz="1800" dirty="0" err="1"/>
              <a:t>scintigraphy</a:t>
            </a:r>
            <a:r>
              <a:rPr lang="en-US" sz="1800" dirty="0"/>
              <a:t>.</a:t>
            </a:r>
            <a:endParaRPr lang="en-US" sz="18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38800" y="2899045"/>
            <a:ext cx="3415448" cy="3958955"/>
          </a:xfrm>
          <a:prstGeom prst="rect">
            <a:avLst/>
          </a:prstGeom>
        </p:spPr>
      </p:pic>
    </p:spTree>
    <p:extLst>
      <p:ext uri="{BB962C8B-B14F-4D97-AF65-F5344CB8AC3E}">
        <p14:creationId xmlns:p14="http://schemas.microsoft.com/office/powerpoint/2010/main" val="85278221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Renal </a:t>
            </a:r>
            <a:r>
              <a:rPr lang="en-US" dirty="0" err="1" smtClean="0"/>
              <a:t>scintigraphy</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91095" y="2160588"/>
            <a:ext cx="5169847" cy="3881437"/>
          </a:xfrm>
        </p:spPr>
      </p:pic>
    </p:spTree>
    <p:extLst>
      <p:ext uri="{BB962C8B-B14F-4D97-AF65-F5344CB8AC3E}">
        <p14:creationId xmlns:p14="http://schemas.microsoft.com/office/powerpoint/2010/main" val="114282741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44876" y="2160588"/>
            <a:ext cx="3262285" cy="3881437"/>
          </a:xfrm>
        </p:spPr>
      </p:pic>
    </p:spTree>
    <p:extLst>
      <p:ext uri="{BB962C8B-B14F-4D97-AF65-F5344CB8AC3E}">
        <p14:creationId xmlns:p14="http://schemas.microsoft.com/office/powerpoint/2010/main" val="162154288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Bone </a:t>
            </a:r>
            <a:r>
              <a:rPr lang="en-US" dirty="0" err="1" smtClean="0"/>
              <a:t>scintigraphy</a:t>
            </a:r>
            <a:r>
              <a:rPr lang="en-US" dirty="0" smtClean="0"/>
              <a:t> </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14601" y="1676400"/>
            <a:ext cx="6339035" cy="4796536"/>
          </a:xfrm>
        </p:spPr>
      </p:pic>
    </p:spTree>
    <p:extLst>
      <p:ext uri="{BB962C8B-B14F-4D97-AF65-F5344CB8AC3E}">
        <p14:creationId xmlns:p14="http://schemas.microsoft.com/office/powerpoint/2010/main" val="244212014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fontScale="77500" lnSpcReduction="20000"/>
          </a:bodyPr>
          <a:lstStyle/>
          <a:p>
            <a:r>
              <a:rPr lang="en-US" sz="1600" dirty="0"/>
              <a:t>https://www.cancer.gov&gt;def</a:t>
            </a:r>
            <a:br>
              <a:rPr lang="en-US" sz="1600" dirty="0"/>
            </a:br>
            <a:r>
              <a:rPr lang="en-US" sz="1600" dirty="0" err="1"/>
              <a:t>en.m,wikipedia.org</a:t>
            </a:r>
            <a:endParaRPr lang="en-US" sz="1600" dirty="0"/>
          </a:p>
          <a:p>
            <a:r>
              <a:rPr lang="en-US" sz="1600" dirty="0"/>
              <a:t>https:www.science direct.com&gt;topics</a:t>
            </a:r>
          </a:p>
          <a:p>
            <a:r>
              <a:rPr lang="en-US" sz="1600" dirty="0"/>
              <a:t>https://www.medicinenet.com&gt;art</a:t>
            </a:r>
          </a:p>
          <a:p>
            <a:r>
              <a:rPr lang="en-US" sz="1600" dirty="0">
                <a:hlinkClick r:id="rId2"/>
              </a:rPr>
              <a:t>https://www,ncbiin/m.nih.gov</a:t>
            </a:r>
            <a:endParaRPr lang="en-US" sz="1600" dirty="0"/>
          </a:p>
          <a:p>
            <a:r>
              <a:rPr lang="en-US" sz="1600" dirty="0">
                <a:hlinkClick r:id="rId3"/>
              </a:rPr>
              <a:t>www.quotientsciences.com</a:t>
            </a:r>
            <a:endParaRPr lang="en-US" sz="1600" dirty="0"/>
          </a:p>
          <a:p>
            <a:r>
              <a:rPr lang="en-US" sz="1600" dirty="0"/>
              <a:t>Irjnm.tums.ac.ir&gt;article 431</a:t>
            </a:r>
          </a:p>
          <a:p>
            <a:r>
              <a:rPr lang="en-US" sz="1600" dirty="0"/>
              <a:t>Department of medicinal </a:t>
            </a:r>
            <a:r>
              <a:rPr lang="en-US" sz="1600" dirty="0" err="1"/>
              <a:t>chemistry,faculty</a:t>
            </a:r>
            <a:r>
              <a:rPr lang="en-US" sz="1600" dirty="0"/>
              <a:t> </a:t>
            </a:r>
            <a:r>
              <a:rPr lang="en-US" sz="1600" dirty="0"/>
              <a:t>of </a:t>
            </a:r>
            <a:r>
              <a:rPr lang="en-US" sz="1600" dirty="0" err="1"/>
              <a:t>pharmacy,shahid</a:t>
            </a:r>
            <a:r>
              <a:rPr lang="en-US" sz="1600" dirty="0"/>
              <a:t> </a:t>
            </a:r>
            <a:r>
              <a:rPr lang="en-US" sz="1600" dirty="0" err="1"/>
              <a:t>beheshti</a:t>
            </a:r>
            <a:r>
              <a:rPr lang="en-US" sz="1600" dirty="0"/>
              <a:t> university of medicinal </a:t>
            </a:r>
            <a:r>
              <a:rPr lang="en-US" sz="1600" dirty="0" err="1"/>
              <a:t>sciences,tehran,iran</a:t>
            </a:r>
            <a:endParaRPr lang="en-US" sz="1600" dirty="0"/>
          </a:p>
          <a:p>
            <a:r>
              <a:rPr lang="en-US" sz="1600" dirty="0"/>
              <a:t>Research institute for nuclear </a:t>
            </a:r>
            <a:r>
              <a:rPr lang="en-US" sz="1600" dirty="0" err="1"/>
              <a:t>medicine,tehran</a:t>
            </a:r>
            <a:r>
              <a:rPr lang="en-US" sz="1600" dirty="0"/>
              <a:t> university of medical </a:t>
            </a:r>
            <a:r>
              <a:rPr lang="en-US" sz="1600" dirty="0" err="1"/>
              <a:t>sciences,tehran,iran</a:t>
            </a:r>
            <a:r>
              <a:rPr lang="en-US" sz="1600" dirty="0"/>
              <a:t>.</a:t>
            </a:r>
          </a:p>
          <a:p>
            <a:r>
              <a:rPr lang="en-US" sz="1600" dirty="0"/>
              <a:t>Nuclear medicine textbook(volume 11,issue 2-serial number 19 summer and autumn 2003(page21-23))</a:t>
            </a:r>
          </a:p>
          <a:p>
            <a:r>
              <a:rPr lang="en-US" sz="1600" dirty="0"/>
              <a:t>NCI dictionary of cancer terms</a:t>
            </a:r>
          </a:p>
          <a:p>
            <a:r>
              <a:rPr lang="en-US" sz="1600" dirty="0"/>
              <a:t>Clinical applications of nuclear </a:t>
            </a:r>
            <a:r>
              <a:rPr lang="en-US" sz="1600" dirty="0" err="1"/>
              <a:t>medicine,medical</a:t>
            </a:r>
            <a:r>
              <a:rPr lang="en-US" sz="1600" dirty="0"/>
              <a:t> imaging in clinical practice by </a:t>
            </a:r>
            <a:r>
              <a:rPr lang="en-US" sz="1600" dirty="0" err="1"/>
              <a:t>Okechukwu</a:t>
            </a:r>
            <a:r>
              <a:rPr lang="en-US" sz="1600" dirty="0"/>
              <a:t> </a:t>
            </a:r>
            <a:r>
              <a:rPr lang="en-US" sz="1600" dirty="0" err="1"/>
              <a:t>felix</a:t>
            </a:r>
            <a:r>
              <a:rPr lang="en-US" sz="1600" dirty="0"/>
              <a:t> </a:t>
            </a:r>
            <a:r>
              <a:rPr lang="en-US" sz="1600" dirty="0" err="1"/>
              <a:t>Erondu,Intechopen</a:t>
            </a:r>
            <a:r>
              <a:rPr lang="en-US" sz="1600" dirty="0"/>
              <a:t>.</a:t>
            </a:r>
          </a:p>
          <a:p>
            <a:endParaRPr lang="en-US" sz="1600" dirty="0"/>
          </a:p>
        </p:txBody>
      </p:sp>
    </p:spTree>
    <p:extLst>
      <p:ext uri="{BB962C8B-B14F-4D97-AF65-F5344CB8AC3E}">
        <p14:creationId xmlns:p14="http://schemas.microsoft.com/office/powerpoint/2010/main" val="188442092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latin typeface="Times New Roman" panose="02020603050405020304" pitchFamily="18" charset="0"/>
                <a:cs typeface="Times New Roman" panose="02020603050405020304" pitchFamily="18" charset="0"/>
              </a:rPr>
              <a:t>Application of Magnetic Resonance Imaging</a:t>
            </a:r>
            <a:br>
              <a:rPr lang="en-US" dirty="0" smtClean="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In drug development</a:t>
            </a:r>
            <a:br>
              <a:rPr lang="en-US" dirty="0" smtClean="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17/MHS01/0</a:t>
            </a:r>
            <a:r>
              <a:rPr lang="en-GB" dirty="0">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6 </a:t>
            </a:r>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AFENO-EBOH VOKE</a:t>
            </a:r>
            <a:br>
              <a:rPr lang="en-US" dirty="0">
                <a:latin typeface="Times New Roman" panose="02020603050405020304" pitchFamily="18" charset="0"/>
                <a:cs typeface="Times New Roman" panose="02020603050405020304" pitchFamily="18" charset="0"/>
              </a:rPr>
            </a:br>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0114342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CC933-15F0-9943-8F9C-22DD527589AC}"/>
              </a:ext>
            </a:extLst>
          </p:cNvPr>
          <p:cNvSpPr>
            <a:spLocks noGrp="1"/>
          </p:cNvSpPr>
          <p:nvPr>
            <p:ph type="title"/>
          </p:nvPr>
        </p:nvSpPr>
        <p:spPr>
          <a:xfrm>
            <a:off x="677334" y="241110"/>
            <a:ext cx="8596668" cy="1320800"/>
          </a:xfrm>
        </p:spPr>
        <p:txBody>
          <a:bodyPr anchor="ctr"/>
          <a:lstStyle/>
          <a:p>
            <a:r>
              <a:rPr lang="en-US" dirty="0">
                <a:solidFill>
                  <a:srgbClr val="333333"/>
                </a:solidFill>
                <a:latin typeface="Times New Roman" panose="02020603050405020304" pitchFamily="18" charset="0"/>
                <a:cs typeface="Times New Roman" panose="02020603050405020304" pitchFamily="18" charset="0"/>
              </a:rPr>
              <a:t>Introduction</a:t>
            </a:r>
            <a:br>
              <a:rPr lang="en-US" dirty="0">
                <a:solidFill>
                  <a:srgbClr val="333333"/>
                </a:solidFill>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B09F5981-669A-2C4E-8D17-B6E96D4AB756}"/>
              </a:ext>
            </a:extLst>
          </p:cNvPr>
          <p:cNvSpPr>
            <a:spLocks noGrp="1"/>
          </p:cNvSpPr>
          <p:nvPr>
            <p:ph idx="1"/>
          </p:nvPr>
        </p:nvSpPr>
        <p:spPr>
          <a:xfrm>
            <a:off x="445323" y="1218893"/>
            <a:ext cx="8596668" cy="3880773"/>
          </a:xfrm>
        </p:spPr>
        <p:txBody>
          <a:bodyPr>
            <a:normAutofit/>
          </a:bodyPr>
          <a:lstStyle/>
          <a:p>
            <a:r>
              <a:rPr lang="en-US" sz="2400" b="0" i="0" dirty="0" smtClean="0">
                <a:solidFill>
                  <a:srgbClr val="333333"/>
                </a:solidFill>
                <a:effectLst/>
                <a:latin typeface="Times New Roman" panose="02020603050405020304" pitchFamily="18" charset="0"/>
                <a:cs typeface="Times New Roman" panose="02020603050405020304" pitchFamily="18" charset="0"/>
              </a:rPr>
              <a:t>MRI </a:t>
            </a:r>
            <a:r>
              <a:rPr lang="en-US" sz="2400" b="0" i="0" dirty="0">
                <a:solidFill>
                  <a:srgbClr val="333333"/>
                </a:solidFill>
                <a:effectLst/>
                <a:latin typeface="Times New Roman" panose="02020603050405020304" pitchFamily="18" charset="0"/>
                <a:cs typeface="Times New Roman" panose="02020603050405020304" pitchFamily="18" charset="0"/>
              </a:rPr>
              <a:t>is widely used for clinical diagnosis as well as in research areas such as preclinical drug discovery, clinical development and also in therapy monitoring. MRI allows non-invasive acquisition of tomographic images of soft tissue with high resolution and contrast. Furthermore, its ability to assess organ function in a broad sense renders this technique to a versatile tool to answer specific scientific questions such as drug actions in disease models. Imaging of </a:t>
            </a:r>
            <a:r>
              <a:rPr lang="en-US" sz="2400" b="0" i="0" dirty="0" err="1">
                <a:solidFill>
                  <a:srgbClr val="333333"/>
                </a:solidFill>
                <a:effectLst/>
                <a:latin typeface="Times New Roman" panose="02020603050405020304" pitchFamily="18" charset="0"/>
                <a:cs typeface="Times New Roman" panose="02020603050405020304" pitchFamily="18" charset="0"/>
              </a:rPr>
              <a:t>patho</a:t>
            </a:r>
            <a:r>
              <a:rPr lang="en-US" sz="2400" b="0" i="0" dirty="0">
                <a:solidFill>
                  <a:srgbClr val="333333"/>
                </a:solidFill>
                <a:effectLst/>
                <a:latin typeface="Times New Roman" panose="02020603050405020304" pitchFamily="18" charset="0"/>
                <a:cs typeface="Times New Roman" panose="02020603050405020304" pitchFamily="18" charset="0"/>
              </a:rPr>
              <a:t>-physiological mechanisms and molecular processes are primarily in the focus of MRI in drug research.</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491800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8516" y="558405"/>
            <a:ext cx="10515600" cy="5700445"/>
          </a:xfrm>
        </p:spPr>
        <p:txBody>
          <a:bodyPr>
            <a:normAutofit/>
          </a:bodyPr>
          <a:lstStyle/>
          <a:p>
            <a:r>
              <a:rPr lang="en-GB" sz="2400" dirty="0" smtClean="0">
                <a:latin typeface="Times New Roman" panose="02020603050405020304" pitchFamily="18" charset="0"/>
                <a:cs typeface="Times New Roman" panose="02020603050405020304" pitchFamily="18" charset="0"/>
              </a:rPr>
              <a:t> Magnetic resonance imaging: A </a:t>
            </a:r>
            <a:r>
              <a:rPr lang="en-GB" sz="2400" dirty="0">
                <a:latin typeface="Times New Roman" panose="02020603050405020304" pitchFamily="18" charset="0"/>
                <a:cs typeface="Times New Roman" panose="02020603050405020304" pitchFamily="18" charset="0"/>
              </a:rPr>
              <a:t>magnetic resonance imaging instrument (MRI scanner), or "nuclear magnetic resonance (NMR) imaging" scanner as it was originally known, uses powerful magnets to polarize and excite hydrogen nuclei (i.e., single protons) of water molecules in human tissue, producing a detectable signal which is spatially encoded, resulting in images of the </a:t>
            </a:r>
            <a:r>
              <a:rPr lang="en-GB" sz="2400" dirty="0" smtClean="0">
                <a:latin typeface="Times New Roman" panose="02020603050405020304" pitchFamily="18" charset="0"/>
                <a:cs typeface="Times New Roman" panose="02020603050405020304" pitchFamily="18" charset="0"/>
              </a:rPr>
              <a:t>body.</a:t>
            </a:r>
          </a:p>
          <a:p>
            <a:r>
              <a:rPr lang="en-GB" sz="2400" dirty="0" smtClean="0">
                <a:latin typeface="Times New Roman" panose="02020603050405020304" pitchFamily="18" charset="0"/>
                <a:cs typeface="Times New Roman" panose="02020603050405020304" pitchFamily="18" charset="0"/>
              </a:rPr>
              <a:t> Nuclear medicine: Nuclear medicine encompasses both diagnostic imaging and treatment of disease, and may also be referred to as molecular medicine or molecular imaging and therapeutics. Nuclear medicine uses certain properties of isotopes and the energetic particles emitted from radioactive material to diagnose or treat various pathology. Different from the typical concept of anatomic radiology, nuclear medicine enables assessment of physiology</a:t>
            </a:r>
            <a:endParaRPr lang="en-GB"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2791707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02B0A9B-37F1-0941-931D-5B9A80B2B3E6}"/>
              </a:ext>
            </a:extLst>
          </p:cNvPr>
          <p:cNvSpPr>
            <a:spLocks noGrp="1"/>
          </p:cNvSpPr>
          <p:nvPr>
            <p:ph idx="1"/>
          </p:nvPr>
        </p:nvSpPr>
        <p:spPr>
          <a:xfrm>
            <a:off x="595448" y="713926"/>
            <a:ext cx="8596668" cy="3880773"/>
          </a:xfrm>
        </p:spPr>
        <p:txBody>
          <a:bodyPr>
            <a:noAutofit/>
          </a:bodyPr>
          <a:lstStyle/>
          <a:p>
            <a:r>
              <a:rPr lang="en-US" sz="2800" i="0" dirty="0">
                <a:solidFill>
                  <a:srgbClr val="333333"/>
                </a:solidFill>
                <a:effectLst/>
                <a:latin typeface="Times New Roman" panose="02020603050405020304" pitchFamily="18" charset="0"/>
                <a:cs typeface="Times New Roman" panose="02020603050405020304" pitchFamily="18" charset="0"/>
              </a:rPr>
              <a:t>In drug discovery, MRI is contributing to the profiling of drug candidates by investigating pathological processes in animal disease models and the effect of drugs there on. Furthermore, MRI, being fully translational, can also contribute to drug development by introducing and validating imaging biomarkers for later clinical trials.</a:t>
            </a:r>
          </a:p>
          <a:p>
            <a:r>
              <a:rPr lang="en-US" sz="2800" i="0" dirty="0">
                <a:solidFill>
                  <a:srgbClr val="333333"/>
                </a:solidFill>
                <a:effectLst/>
                <a:latin typeface="Times New Roman" panose="02020603050405020304" pitchFamily="18" charset="0"/>
                <a:cs typeface="Times New Roman" panose="02020603050405020304" pitchFamily="18" charset="0"/>
              </a:rPr>
              <a:t>In general, MRI is used to assess the impact of drug treatment on the morphology, structure, metabolism or function of (diseased) organs in tailored animal models or patients.( Mansfield and maudsley,1976).</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8231230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E7C75A-281C-A64A-B40F-CB5808F93EC8}"/>
              </a:ext>
            </a:extLst>
          </p:cNvPr>
          <p:cNvSpPr>
            <a:spLocks noGrp="1"/>
          </p:cNvSpPr>
          <p:nvPr>
            <p:ph type="title"/>
          </p:nvPr>
        </p:nvSpPr>
        <p:spPr>
          <a:xfrm>
            <a:off x="677334" y="241111"/>
            <a:ext cx="8596668" cy="1320800"/>
          </a:xfrm>
        </p:spPr>
        <p:txBody>
          <a:bodyPr/>
          <a:lstStyle/>
          <a:p>
            <a:r>
              <a:rPr lang="en-US" dirty="0">
                <a:latin typeface="Times New Roman" panose="02020603050405020304" pitchFamily="18" charset="0"/>
                <a:cs typeface="Times New Roman" panose="02020603050405020304" pitchFamily="18" charset="0"/>
              </a:rPr>
              <a:t>Limitation of MRI in drug development</a:t>
            </a:r>
          </a:p>
        </p:txBody>
      </p:sp>
      <p:sp>
        <p:nvSpPr>
          <p:cNvPr id="3" name="Content Placeholder 2">
            <a:extLst>
              <a:ext uri="{FF2B5EF4-FFF2-40B4-BE49-F238E27FC236}">
                <a16:creationId xmlns:a16="http://schemas.microsoft.com/office/drawing/2014/main" id="{C9E4F6AA-B4F5-9840-90D7-56B6579288D8}"/>
              </a:ext>
            </a:extLst>
          </p:cNvPr>
          <p:cNvSpPr>
            <a:spLocks noGrp="1"/>
          </p:cNvSpPr>
          <p:nvPr>
            <p:ph idx="1"/>
          </p:nvPr>
        </p:nvSpPr>
        <p:spPr>
          <a:xfrm>
            <a:off x="677334" y="1246189"/>
            <a:ext cx="8596668" cy="5209202"/>
          </a:xfrm>
        </p:spPr>
        <p:txBody>
          <a:bodyPr anchor="ctr">
            <a:noAutofit/>
          </a:bodyPr>
          <a:lstStyle/>
          <a:p>
            <a:r>
              <a:rPr lang="en-US" sz="2000" b="0" i="0" dirty="0">
                <a:solidFill>
                  <a:srgbClr val="333333"/>
                </a:solidFill>
                <a:effectLst/>
                <a:latin typeface="Times New Roman" panose="02020603050405020304" pitchFamily="18" charset="0"/>
                <a:cs typeface="Times New Roman" panose="02020603050405020304" pitchFamily="18" charset="0"/>
              </a:rPr>
              <a:t>It is an insensitive technique. This often limits spatial and/or temporal resolution of images and image series obtained from small laboratory animals.</a:t>
            </a:r>
          </a:p>
          <a:p>
            <a:r>
              <a:rPr lang="en-US" sz="2000" b="0" i="0" dirty="0">
                <a:solidFill>
                  <a:srgbClr val="333333"/>
                </a:solidFill>
                <a:effectLst/>
                <a:latin typeface="Times New Roman" panose="02020603050405020304" pitchFamily="18" charset="0"/>
                <a:cs typeface="Times New Roman" panose="02020603050405020304" pitchFamily="18" charset="0"/>
              </a:rPr>
              <a:t>Furthermore, MRI read-outs are similarly to other imaging techniques often indirect with respect to the investigated underlying biological processes and have thus to be thoroughly validated on a case by case basis.</a:t>
            </a:r>
          </a:p>
          <a:p>
            <a:r>
              <a:rPr lang="en-US" sz="2000" b="0" i="0" dirty="0">
                <a:solidFill>
                  <a:srgbClr val="333333"/>
                </a:solidFill>
                <a:effectLst/>
                <a:latin typeface="Times New Roman" panose="02020603050405020304" pitchFamily="18" charset="0"/>
                <a:cs typeface="Times New Roman" panose="02020603050405020304" pitchFamily="18" charset="0"/>
              </a:rPr>
              <a:t>Finally, MRI is expensive and sophisticated. Having said this, one has to bear in mind that MRI is in competition with other well established and often less costly non-imaging techniques.                                                                                          Altogether, superiority over alternatives in at least one of the following aspects is a prerequisite for successful MRI applications in drug research: translatability to clinical trials, non-invasiveness allowing time course studies and thus reducing the number of animals per study, and assessment of functional and morphological parameters.</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7366544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7B69B-D43A-9D4E-B43F-3933ADF3E656}"/>
              </a:ext>
            </a:extLst>
          </p:cNvPr>
          <p:cNvSpPr>
            <a:spLocks noGrp="1"/>
          </p:cNvSpPr>
          <p:nvPr>
            <p:ph type="title"/>
          </p:nvPr>
        </p:nvSpPr>
        <p:spPr>
          <a:xfrm>
            <a:off x="677334" y="145576"/>
            <a:ext cx="8596668" cy="1320800"/>
          </a:xfrm>
        </p:spPr>
        <p:txBody>
          <a:bodyPr/>
          <a:lstStyle/>
          <a:p>
            <a:r>
              <a:rPr lang="en-US" b="0" i="0" dirty="0">
                <a:solidFill>
                  <a:srgbClr val="333333"/>
                </a:solidFill>
                <a:effectLst/>
                <a:latin typeface="Times New Roman" panose="02020603050405020304" pitchFamily="18" charset="0"/>
                <a:cs typeface="Times New Roman" panose="02020603050405020304" pitchFamily="18" charset="0"/>
              </a:rPr>
              <a:t>Translational imaging</a:t>
            </a: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80AD48EA-4E88-6240-AF1F-4B64E57FE5D5}"/>
              </a:ext>
            </a:extLst>
          </p:cNvPr>
          <p:cNvSpPr>
            <a:spLocks noGrp="1"/>
          </p:cNvSpPr>
          <p:nvPr>
            <p:ph idx="1"/>
          </p:nvPr>
        </p:nvSpPr>
        <p:spPr>
          <a:xfrm>
            <a:off x="486266" y="1082415"/>
            <a:ext cx="8596668" cy="3880773"/>
          </a:xfrm>
        </p:spPr>
        <p:txBody>
          <a:bodyPr>
            <a:noAutofit/>
          </a:bodyPr>
          <a:lstStyle/>
          <a:p>
            <a:r>
              <a:rPr lang="en-US" sz="2400" b="0" i="0" dirty="0">
                <a:solidFill>
                  <a:srgbClr val="333333"/>
                </a:solidFill>
                <a:effectLst/>
                <a:latin typeface="Times New Roman" panose="02020603050405020304" pitchFamily="18" charset="0"/>
                <a:cs typeface="Times New Roman" panose="02020603050405020304" pitchFamily="18" charset="0"/>
              </a:rPr>
              <a:t>A straightforward translational read-out appears to be size assessment of </a:t>
            </a:r>
            <a:r>
              <a:rPr lang="en-US" sz="2400" b="0" i="0" dirty="0" err="1">
                <a:solidFill>
                  <a:srgbClr val="333333"/>
                </a:solidFill>
                <a:effectLst/>
                <a:latin typeface="Times New Roman" panose="02020603050405020304" pitchFamily="18" charset="0"/>
                <a:cs typeface="Times New Roman" panose="02020603050405020304" pitchFamily="18" charset="0"/>
              </a:rPr>
              <a:t>tumours</a:t>
            </a:r>
            <a:r>
              <a:rPr lang="en-US" sz="2400" b="0" i="0" dirty="0">
                <a:solidFill>
                  <a:srgbClr val="333333"/>
                </a:solidFill>
                <a:effectLst/>
                <a:latin typeface="Times New Roman" panose="02020603050405020304" pitchFamily="18" charset="0"/>
                <a:cs typeface="Times New Roman" panose="02020603050405020304" pitchFamily="18" charset="0"/>
              </a:rPr>
              <a:t> in animal models since RECIST (Response Evaluation Criteria In Solid Tumors4) is well established in the clinic to assess anti-</a:t>
            </a:r>
            <a:r>
              <a:rPr lang="en-US" sz="2400" b="0" i="0" dirty="0" err="1">
                <a:solidFill>
                  <a:srgbClr val="333333"/>
                </a:solidFill>
                <a:effectLst/>
                <a:latin typeface="Times New Roman" panose="02020603050405020304" pitchFamily="18" charset="0"/>
                <a:cs typeface="Times New Roman" panose="02020603050405020304" pitchFamily="18" charset="0"/>
              </a:rPr>
              <a:t>tumour</a:t>
            </a:r>
            <a:r>
              <a:rPr lang="en-US" sz="2400" b="0" i="0" dirty="0">
                <a:solidFill>
                  <a:srgbClr val="333333"/>
                </a:solidFill>
                <a:effectLst/>
                <a:latin typeface="Times New Roman" panose="02020603050405020304" pitchFamily="18" charset="0"/>
                <a:cs typeface="Times New Roman" panose="02020603050405020304" pitchFamily="18" charset="0"/>
              </a:rPr>
              <a:t> treatment effect.</a:t>
            </a:r>
          </a:p>
          <a:p>
            <a:r>
              <a:rPr lang="en-US" sz="2400" b="0" i="0" dirty="0">
                <a:solidFill>
                  <a:srgbClr val="333333"/>
                </a:solidFill>
                <a:effectLst/>
                <a:latin typeface="Times New Roman" panose="02020603050405020304" pitchFamily="18" charset="0"/>
                <a:cs typeface="Times New Roman" panose="02020603050405020304" pitchFamily="18" charset="0"/>
              </a:rPr>
              <a:t>The aim of antiangiogenic therapy is to suppress the essential process of blood vessel formation and maturation for growing </a:t>
            </a:r>
            <a:r>
              <a:rPr lang="en-US" sz="2400" b="0" i="0" dirty="0" err="1">
                <a:solidFill>
                  <a:srgbClr val="333333"/>
                </a:solidFill>
                <a:effectLst/>
                <a:latin typeface="Times New Roman" panose="02020603050405020304" pitchFamily="18" charset="0"/>
                <a:cs typeface="Times New Roman" panose="02020603050405020304" pitchFamily="18" charset="0"/>
              </a:rPr>
              <a:t>tumours</a:t>
            </a:r>
            <a:r>
              <a:rPr lang="en-US" sz="2400" b="0" i="0" dirty="0">
                <a:solidFill>
                  <a:srgbClr val="333333"/>
                </a:solidFill>
                <a:effectLst/>
                <a:latin typeface="Times New Roman" panose="02020603050405020304" pitchFamily="18" charset="0"/>
                <a:cs typeface="Times New Roman" panose="02020603050405020304" pitchFamily="18" charset="0"/>
              </a:rPr>
              <a:t>. Quantification of </a:t>
            </a:r>
            <a:r>
              <a:rPr lang="en-US" sz="2400" b="0" i="0" dirty="0" err="1">
                <a:solidFill>
                  <a:srgbClr val="333333"/>
                </a:solidFill>
                <a:effectLst/>
                <a:latin typeface="Times New Roman" panose="02020603050405020304" pitchFamily="18" charset="0"/>
                <a:cs typeface="Times New Roman" panose="02020603050405020304" pitchFamily="18" charset="0"/>
              </a:rPr>
              <a:t>angiogensis</a:t>
            </a:r>
            <a:r>
              <a:rPr lang="en-US" sz="2400" b="0" i="0" dirty="0">
                <a:solidFill>
                  <a:srgbClr val="333333"/>
                </a:solidFill>
                <a:effectLst/>
                <a:latin typeface="Times New Roman" panose="02020603050405020304" pitchFamily="18" charset="0"/>
                <a:cs typeface="Times New Roman" panose="02020603050405020304" pitchFamily="18" charset="0"/>
              </a:rPr>
              <a:t> by dynamic contrast enhanced MRI (DCE-MRI) and hence its inhibition by pharmacological treatment is well established in pre-clinical as well as in clinical research(</a:t>
            </a:r>
            <a:r>
              <a:rPr lang="en-US" sz="2400" b="0" i="0" dirty="0" err="1">
                <a:solidFill>
                  <a:srgbClr val="333333"/>
                </a:solidFill>
                <a:effectLst/>
                <a:latin typeface="Times New Roman" panose="02020603050405020304" pitchFamily="18" charset="0"/>
                <a:cs typeface="Times New Roman" panose="02020603050405020304" pitchFamily="18" charset="0"/>
              </a:rPr>
              <a:t>Padhani</a:t>
            </a:r>
            <a:r>
              <a:rPr lang="en-US" sz="2400" b="0" i="0" dirty="0">
                <a:solidFill>
                  <a:srgbClr val="333333"/>
                </a:solidFill>
                <a:effectLst/>
                <a:latin typeface="Times New Roman" panose="02020603050405020304" pitchFamily="18" charset="0"/>
                <a:cs typeface="Times New Roman" panose="02020603050405020304" pitchFamily="18" charset="0"/>
              </a:rPr>
              <a:t> and leach,2005).</a:t>
            </a:r>
          </a:p>
          <a:p>
            <a:r>
              <a:rPr lang="en-US" sz="2400" b="0" i="0" dirty="0">
                <a:solidFill>
                  <a:srgbClr val="333333"/>
                </a:solidFill>
                <a:effectLst/>
                <a:latin typeface="Times New Roman" panose="02020603050405020304" pitchFamily="18" charset="0"/>
                <a:cs typeface="Times New Roman" panose="02020603050405020304" pitchFamily="18" charset="0"/>
              </a:rPr>
              <a:t>This technique is meanwhile a well-accepted biomarker for drug efficacy of anti-angiogenic or vascular disrupting agents also in many clinical trials.( O’Connor et al., 2007).</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9558262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7C528-1D44-AF4F-8B51-D1E8D19E19BA}"/>
              </a:ext>
            </a:extLst>
          </p:cNvPr>
          <p:cNvSpPr>
            <a:spLocks noGrp="1"/>
          </p:cNvSpPr>
          <p:nvPr>
            <p:ph type="title"/>
          </p:nvPr>
        </p:nvSpPr>
        <p:spPr>
          <a:xfrm>
            <a:off x="677334" y="0"/>
            <a:ext cx="8596668" cy="1320800"/>
          </a:xfrm>
        </p:spPr>
        <p:txBody>
          <a:bodyPr/>
          <a:lstStyle/>
          <a:p>
            <a:r>
              <a:rPr lang="en-US" b="0" i="0" dirty="0">
                <a:solidFill>
                  <a:srgbClr val="333333"/>
                </a:solidFill>
                <a:effectLst/>
                <a:latin typeface="Times New Roman" panose="02020603050405020304" pitchFamily="18" charset="0"/>
                <a:cs typeface="Times New Roman" panose="02020603050405020304" pitchFamily="18" charset="0"/>
              </a:rPr>
              <a:t>Time course studies</a:t>
            </a: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F6D3DC02-F0F0-4A41-985D-5812A78E5F4A}"/>
              </a:ext>
            </a:extLst>
          </p:cNvPr>
          <p:cNvSpPr>
            <a:spLocks noGrp="1"/>
          </p:cNvSpPr>
          <p:nvPr>
            <p:ph idx="1"/>
          </p:nvPr>
        </p:nvSpPr>
        <p:spPr>
          <a:xfrm>
            <a:off x="677334" y="1137007"/>
            <a:ext cx="8596668" cy="3880773"/>
          </a:xfrm>
        </p:spPr>
        <p:txBody>
          <a:bodyPr>
            <a:noAutofit/>
          </a:bodyPr>
          <a:lstStyle/>
          <a:p>
            <a:r>
              <a:rPr lang="en-US" sz="2400" b="0" i="0" dirty="0">
                <a:solidFill>
                  <a:srgbClr val="333333"/>
                </a:solidFill>
                <a:effectLst/>
                <a:latin typeface="Times New Roman" panose="02020603050405020304" pitchFamily="18" charset="0"/>
                <a:cs typeface="Times New Roman" panose="02020603050405020304" pitchFamily="18" charset="0"/>
              </a:rPr>
              <a:t>A strong argument in </a:t>
            </a:r>
            <a:r>
              <a:rPr lang="en-US" sz="2400" b="0" i="0" dirty="0" err="1">
                <a:solidFill>
                  <a:srgbClr val="333333"/>
                </a:solidFill>
                <a:effectLst/>
                <a:latin typeface="Times New Roman" panose="02020603050405020304" pitchFamily="18" charset="0"/>
                <a:cs typeface="Times New Roman" panose="02020603050405020304" pitchFamily="18" charset="0"/>
              </a:rPr>
              <a:t>favour</a:t>
            </a:r>
            <a:r>
              <a:rPr lang="en-US" sz="2400" b="0" i="0" dirty="0">
                <a:solidFill>
                  <a:srgbClr val="333333"/>
                </a:solidFill>
                <a:effectLst/>
                <a:latin typeface="Times New Roman" panose="02020603050405020304" pitchFamily="18" charset="0"/>
                <a:cs typeface="Times New Roman" panose="02020603050405020304" pitchFamily="18" charset="0"/>
              </a:rPr>
              <a:t> of MRI is its non-invasive nature allowing time course (longitudinal) </a:t>
            </a:r>
          </a:p>
          <a:p>
            <a:r>
              <a:rPr lang="en-US" sz="2400" b="0" i="0" dirty="0">
                <a:solidFill>
                  <a:srgbClr val="333333"/>
                </a:solidFill>
                <a:effectLst/>
                <a:latin typeface="Times New Roman" panose="02020603050405020304" pitchFamily="18" charset="0"/>
                <a:cs typeface="Times New Roman" panose="02020603050405020304" pitchFamily="18" charset="0"/>
              </a:rPr>
              <a:t>Besides humans, prostate hyperplasia occurs in very few animal species. One of these is the dog, which thus represents an ideal animal model for drug </a:t>
            </a:r>
            <a:r>
              <a:rPr lang="en-US" sz="2400" b="0" i="0" dirty="0" err="1">
                <a:solidFill>
                  <a:srgbClr val="333333"/>
                </a:solidFill>
                <a:effectLst/>
                <a:latin typeface="Times New Roman" panose="02020603050405020304" pitchFamily="18" charset="0"/>
                <a:cs typeface="Times New Roman" panose="02020603050405020304" pitchFamily="18" charset="0"/>
              </a:rPr>
              <a:t>characterisation</a:t>
            </a:r>
            <a:r>
              <a:rPr lang="en-US" sz="2400" b="0" i="0" dirty="0">
                <a:solidFill>
                  <a:srgbClr val="333333"/>
                </a:solidFill>
                <a:effectLst/>
                <a:latin typeface="Times New Roman" panose="02020603050405020304" pitchFamily="18" charset="0"/>
                <a:cs typeface="Times New Roman" panose="02020603050405020304" pitchFamily="18" charset="0"/>
              </a:rPr>
              <a:t>. Dogs, on the other hand, can only be </a:t>
            </a:r>
            <a:r>
              <a:rPr lang="en-US" sz="2400" b="0" i="0" dirty="0" err="1">
                <a:solidFill>
                  <a:srgbClr val="333333"/>
                </a:solidFill>
                <a:effectLst/>
                <a:latin typeface="Times New Roman" panose="02020603050405020304" pitchFamily="18" charset="0"/>
                <a:cs typeface="Times New Roman" panose="02020603050405020304" pitchFamily="18" charset="0"/>
              </a:rPr>
              <a:t>utilised</a:t>
            </a:r>
            <a:r>
              <a:rPr lang="en-US" sz="2400" b="0" i="0" dirty="0">
                <a:solidFill>
                  <a:srgbClr val="333333"/>
                </a:solidFill>
                <a:effectLst/>
                <a:latin typeface="Times New Roman" panose="02020603050405020304" pitchFamily="18" charset="0"/>
                <a:cs typeface="Times New Roman" panose="02020603050405020304" pitchFamily="18" charset="0"/>
              </a:rPr>
              <a:t> in very small numbers for pharmacological studies and noninvasive read outs are thus predestined. So the effect of 5</a:t>
            </a:r>
            <a:r>
              <a:rPr lang="el-GR" sz="2400" b="0" i="0" dirty="0">
                <a:solidFill>
                  <a:srgbClr val="333333"/>
                </a:solidFill>
                <a:effectLst/>
                <a:latin typeface="Times New Roman" panose="02020603050405020304" pitchFamily="18" charset="0"/>
                <a:cs typeface="Times New Roman" panose="02020603050405020304" pitchFamily="18" charset="0"/>
              </a:rPr>
              <a:t>α </a:t>
            </a:r>
            <a:r>
              <a:rPr lang="en-US" sz="2400" b="0" i="0" dirty="0">
                <a:solidFill>
                  <a:srgbClr val="333333"/>
                </a:solidFill>
                <a:effectLst/>
                <a:latin typeface="Times New Roman" panose="02020603050405020304" pitchFamily="18" charset="0"/>
                <a:cs typeface="Times New Roman" panose="02020603050405020304" pitchFamily="18" charset="0"/>
              </a:rPr>
              <a:t>reductase inhibitor treatment of prostate hyperplasia in dogs (</a:t>
            </a:r>
            <a:r>
              <a:rPr lang="en-US" sz="2400" b="0" i="0" dirty="0" err="1">
                <a:solidFill>
                  <a:srgbClr val="333333"/>
                </a:solidFill>
                <a:effectLst/>
                <a:latin typeface="Times New Roman" panose="02020603050405020304" pitchFamily="18" charset="0"/>
                <a:cs typeface="Times New Roman" panose="02020603050405020304" pitchFamily="18" charset="0"/>
              </a:rPr>
              <a:t>Hausler</a:t>
            </a:r>
            <a:r>
              <a:rPr lang="en-US" sz="2400" b="0" i="0" dirty="0">
                <a:solidFill>
                  <a:srgbClr val="333333"/>
                </a:solidFill>
                <a:effectLst/>
                <a:latin typeface="Times New Roman" panose="02020603050405020304" pitchFamily="18" charset="0"/>
                <a:cs typeface="Times New Roman" panose="02020603050405020304" pitchFamily="18" charset="0"/>
              </a:rPr>
              <a:t> et al., 1996) could be successfully monitored during a 12week treatment and an eight week wash-out period. Figure 4 shows the excellent delineation of a hyperplasic prostate in a T2-weighted MR image.</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7446081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E8C76208-E8E2-344A-A3AF-A8F951DD0FA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84876" y="981877"/>
            <a:ext cx="8094843" cy="5510998"/>
          </a:xfrm>
        </p:spPr>
      </p:pic>
    </p:spTree>
    <p:extLst>
      <p:ext uri="{BB962C8B-B14F-4D97-AF65-F5344CB8AC3E}">
        <p14:creationId xmlns:p14="http://schemas.microsoft.com/office/powerpoint/2010/main" val="190913623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a:extLst>
              <a:ext uri="{FF2B5EF4-FFF2-40B4-BE49-F238E27FC236}">
                <a16:creationId xmlns:a16="http://schemas.microsoft.com/office/drawing/2014/main" id="{64B66FF8-BE6C-1249-BDB4-E40F2A522DA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53358" y="816221"/>
            <a:ext cx="7367561" cy="5065198"/>
          </a:xfrm>
        </p:spPr>
      </p:pic>
    </p:spTree>
    <p:extLst>
      <p:ext uri="{BB962C8B-B14F-4D97-AF65-F5344CB8AC3E}">
        <p14:creationId xmlns:p14="http://schemas.microsoft.com/office/powerpoint/2010/main" val="301893068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D815A-039F-0F4E-B7D8-85E579A687A6}"/>
              </a:ext>
            </a:extLst>
          </p:cNvPr>
          <p:cNvSpPr>
            <a:spLocks noGrp="1"/>
          </p:cNvSpPr>
          <p:nvPr>
            <p:ph type="title"/>
          </p:nvPr>
        </p:nvSpPr>
        <p:spPr>
          <a:xfrm>
            <a:off x="677334" y="286603"/>
            <a:ext cx="7324532" cy="487907"/>
          </a:xfrm>
        </p:spPr>
        <p:txBody>
          <a:bodyPr>
            <a:normAutofit/>
          </a:bodyPr>
          <a:lstStyle/>
          <a:p>
            <a:r>
              <a:rPr lang="en-US" sz="2400" b="0" i="0" dirty="0">
                <a:solidFill>
                  <a:srgbClr val="333333"/>
                </a:solidFill>
                <a:effectLst/>
                <a:latin typeface="Times New Roman" panose="02020603050405020304" pitchFamily="18" charset="0"/>
                <a:cs typeface="Times New Roman" panose="02020603050405020304" pitchFamily="18" charset="0"/>
              </a:rPr>
              <a:t>Multimodal imaging </a:t>
            </a:r>
            <a:r>
              <a:rPr lang="en-US" sz="2400" b="0" i="0" dirty="0" smtClean="0">
                <a:solidFill>
                  <a:srgbClr val="333333"/>
                </a:solidFill>
                <a:effectLst/>
                <a:latin typeface="Times New Roman" panose="02020603050405020304" pitchFamily="18" charset="0"/>
                <a:cs typeface="Times New Roman" panose="02020603050405020304" pitchFamily="18" charset="0"/>
              </a:rPr>
              <a:t>of pathophysiological </a:t>
            </a:r>
            <a:r>
              <a:rPr lang="en-US" sz="2400" b="0" i="0" dirty="0">
                <a:solidFill>
                  <a:srgbClr val="333333"/>
                </a:solidFill>
                <a:effectLst/>
                <a:latin typeface="Times New Roman" panose="02020603050405020304" pitchFamily="18" charset="0"/>
                <a:cs typeface="Times New Roman" panose="02020603050405020304" pitchFamily="18" charset="0"/>
              </a:rPr>
              <a:t>events</a:t>
            </a:r>
          </a:p>
        </p:txBody>
      </p:sp>
      <p:sp>
        <p:nvSpPr>
          <p:cNvPr id="4" name="Text Placeholder 3">
            <a:extLst>
              <a:ext uri="{FF2B5EF4-FFF2-40B4-BE49-F238E27FC236}">
                <a16:creationId xmlns:a16="http://schemas.microsoft.com/office/drawing/2014/main" id="{BED2445D-714B-3148-847D-B23100C78990}"/>
              </a:ext>
            </a:extLst>
          </p:cNvPr>
          <p:cNvSpPr>
            <a:spLocks noGrp="1"/>
          </p:cNvSpPr>
          <p:nvPr>
            <p:ph type="body" sz="half" idx="2"/>
          </p:nvPr>
        </p:nvSpPr>
        <p:spPr>
          <a:xfrm>
            <a:off x="581799" y="1163130"/>
            <a:ext cx="9503897" cy="5101192"/>
          </a:xfrm>
        </p:spPr>
        <p:txBody>
          <a:bodyPr>
            <a:noAutofit/>
          </a:bodyPr>
          <a:lstStyle/>
          <a:p>
            <a:r>
              <a:rPr lang="en-US" sz="2000" b="0" i="0" dirty="0">
                <a:solidFill>
                  <a:srgbClr val="333333"/>
                </a:solidFill>
                <a:effectLst/>
                <a:latin typeface="Times New Roman" panose="02020603050405020304" pitchFamily="18" charset="0"/>
                <a:cs typeface="Times New Roman" panose="02020603050405020304" pitchFamily="18" charset="0"/>
              </a:rPr>
              <a:t>The full potential of MRI in drug research lays in the non-invasive investigation of pathophysiological events and the effect of drug treatment thereon. The comprehensive assessment of </a:t>
            </a:r>
            <a:r>
              <a:rPr lang="en-US" sz="2000" b="0" i="0" dirty="0" err="1">
                <a:solidFill>
                  <a:srgbClr val="333333"/>
                </a:solidFill>
                <a:effectLst/>
                <a:latin typeface="Times New Roman" panose="02020603050405020304" pitchFamily="18" charset="0"/>
                <a:cs typeface="Times New Roman" panose="02020603050405020304" pitchFamily="18" charset="0"/>
              </a:rPr>
              <a:t>patho</a:t>
            </a:r>
            <a:r>
              <a:rPr lang="en-US" sz="2000" b="0" i="0" dirty="0">
                <a:solidFill>
                  <a:srgbClr val="333333"/>
                </a:solidFill>
                <a:effectLst/>
                <a:latin typeface="Times New Roman" panose="02020603050405020304" pitchFamily="18" charset="0"/>
                <a:cs typeface="Times New Roman" panose="02020603050405020304" pitchFamily="18" charset="0"/>
              </a:rPr>
              <a:t>-physiological cascade of cerebral stroke with various MRI techniques is described in Figure 5 ( Weber et al.,2006)</a:t>
            </a:r>
          </a:p>
          <a:p>
            <a:r>
              <a:rPr lang="en-US" sz="2000" b="0" i="0" dirty="0">
                <a:solidFill>
                  <a:srgbClr val="333333"/>
                </a:solidFill>
                <a:effectLst/>
                <a:latin typeface="Times New Roman" panose="02020603050405020304" pitchFamily="18" charset="0"/>
                <a:cs typeface="Times New Roman" panose="02020603050405020304" pitchFamily="18" charset="0"/>
              </a:rPr>
              <a:t>Cerebral ischemia is induced by occlusion of the middle cerebral artery (MCAO) which is immediately </a:t>
            </a:r>
            <a:r>
              <a:rPr lang="en-US" sz="2000" b="0" i="0" dirty="0" err="1">
                <a:solidFill>
                  <a:srgbClr val="333333"/>
                </a:solidFill>
                <a:effectLst/>
                <a:latin typeface="Times New Roman" panose="02020603050405020304" pitchFamily="18" charset="0"/>
                <a:cs typeface="Times New Roman" panose="02020603050405020304" pitchFamily="18" charset="0"/>
              </a:rPr>
              <a:t>visualised</a:t>
            </a:r>
            <a:r>
              <a:rPr lang="en-US" sz="2000" b="0" i="0" dirty="0">
                <a:solidFill>
                  <a:srgbClr val="333333"/>
                </a:solidFill>
                <a:effectLst/>
                <a:latin typeface="Times New Roman" panose="02020603050405020304" pitchFamily="18" charset="0"/>
                <a:cs typeface="Times New Roman" panose="02020603050405020304" pitchFamily="18" charset="0"/>
              </a:rPr>
              <a:t> by MR angiography (MRA). The </a:t>
            </a:r>
            <a:r>
              <a:rPr lang="en-US" sz="2000" b="0" i="0" dirty="0" err="1">
                <a:solidFill>
                  <a:srgbClr val="333333"/>
                </a:solidFill>
                <a:effectLst/>
                <a:latin typeface="Times New Roman" panose="02020603050405020304" pitchFamily="18" charset="0"/>
                <a:cs typeface="Times New Roman" panose="02020603050405020304" pitchFamily="18" charset="0"/>
              </a:rPr>
              <a:t>threedimensional</a:t>
            </a:r>
            <a:r>
              <a:rPr lang="en-US" sz="2000" b="0" i="0" dirty="0">
                <a:solidFill>
                  <a:srgbClr val="333333"/>
                </a:solidFill>
                <a:effectLst/>
                <a:latin typeface="Times New Roman" panose="02020603050405020304" pitchFamily="18" charset="0"/>
                <a:cs typeface="Times New Roman" panose="02020603050405020304" pitchFamily="18" charset="0"/>
              </a:rPr>
              <a:t> time-of-flight (TOF) technique </a:t>
            </a:r>
            <a:r>
              <a:rPr lang="en-US" sz="2000" b="0" i="0" dirty="0" err="1">
                <a:solidFill>
                  <a:srgbClr val="333333"/>
                </a:solidFill>
                <a:effectLst/>
                <a:latin typeface="Times New Roman" panose="02020603050405020304" pitchFamily="18" charset="0"/>
                <a:cs typeface="Times New Roman" panose="02020603050405020304" pitchFamily="18" charset="0"/>
              </a:rPr>
              <a:t>visualises</a:t>
            </a:r>
            <a:r>
              <a:rPr lang="en-US" sz="2000" b="0" i="0" dirty="0">
                <a:solidFill>
                  <a:srgbClr val="333333"/>
                </a:solidFill>
                <a:effectLst/>
                <a:latin typeface="Times New Roman" panose="02020603050405020304" pitchFamily="18" charset="0"/>
                <a:cs typeface="Times New Roman" panose="02020603050405020304" pitchFamily="18" charset="0"/>
              </a:rPr>
              <a:t> non-invasively the cerebral vasculature of the rat without the use of contrast </a:t>
            </a:r>
            <a:r>
              <a:rPr lang="en-US" sz="2000" b="0" i="0" dirty="0" err="1">
                <a:solidFill>
                  <a:srgbClr val="333333"/>
                </a:solidFill>
                <a:effectLst/>
                <a:latin typeface="Times New Roman" panose="02020603050405020304" pitchFamily="18" charset="0"/>
                <a:cs typeface="Times New Roman" panose="02020603050405020304" pitchFamily="18" charset="0"/>
              </a:rPr>
              <a:t>aagent</a:t>
            </a:r>
            <a:r>
              <a:rPr lang="en-US" sz="2000" b="0" i="0" dirty="0">
                <a:solidFill>
                  <a:srgbClr val="333333"/>
                </a:solidFill>
                <a:effectLst/>
                <a:latin typeface="Times New Roman" panose="02020603050405020304" pitchFamily="18" charset="0"/>
                <a:cs typeface="Times New Roman" panose="02020603050405020304" pitchFamily="18" charset="0"/>
              </a:rPr>
              <a:t> (Reese et all., 1999).    It is applicable to investigate therapeutic interventions such as thrombolytic treatments. The MCAO results in a massive ischemic area as seen in the perfusion weighted image. </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6536153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8BB34-3975-934B-BE4D-D0468D605E8B}"/>
              </a:ext>
            </a:extLst>
          </p:cNvPr>
          <p:cNvSpPr>
            <a:spLocks noGrp="1"/>
          </p:cNvSpPr>
          <p:nvPr>
            <p:ph type="title"/>
          </p:nvPr>
        </p:nvSpPr>
        <p:spPr>
          <a:xfrm>
            <a:off x="677334" y="200167"/>
            <a:ext cx="8596668" cy="1320800"/>
          </a:xfrm>
        </p:spPr>
        <p:txBody>
          <a:bodyPr/>
          <a:lstStyle/>
          <a:p>
            <a:r>
              <a:rPr lang="en-US" dirty="0">
                <a:latin typeface="Times New Roman" panose="02020603050405020304" pitchFamily="18" charset="0"/>
                <a:cs typeface="Times New Roman" panose="02020603050405020304" pitchFamily="18" charset="0"/>
              </a:rPr>
              <a:t>Conclusion</a:t>
            </a:r>
          </a:p>
        </p:txBody>
      </p:sp>
      <p:sp>
        <p:nvSpPr>
          <p:cNvPr id="3" name="Content Placeholder 2">
            <a:extLst>
              <a:ext uri="{FF2B5EF4-FFF2-40B4-BE49-F238E27FC236}">
                <a16:creationId xmlns:a16="http://schemas.microsoft.com/office/drawing/2014/main" id="{A08AAB4D-A1FD-7946-BD14-F8B0F2BEE779}"/>
              </a:ext>
            </a:extLst>
          </p:cNvPr>
          <p:cNvSpPr>
            <a:spLocks noGrp="1"/>
          </p:cNvSpPr>
          <p:nvPr>
            <p:ph idx="1"/>
          </p:nvPr>
        </p:nvSpPr>
        <p:spPr>
          <a:xfrm>
            <a:off x="568152" y="1084239"/>
            <a:ext cx="8596668" cy="3880773"/>
          </a:xfrm>
        </p:spPr>
        <p:txBody>
          <a:bodyPr>
            <a:noAutofit/>
          </a:bodyPr>
          <a:lstStyle/>
          <a:p>
            <a:pPr marL="0" indent="0">
              <a:buNone/>
            </a:pPr>
            <a:r>
              <a:rPr lang="en-US" sz="3200" b="0" i="0" dirty="0">
                <a:solidFill>
                  <a:srgbClr val="333333"/>
                </a:solidFill>
                <a:effectLst/>
                <a:latin typeface="Times New Roman" panose="02020603050405020304" pitchFamily="18" charset="0"/>
                <a:cs typeface="Times New Roman" panose="02020603050405020304" pitchFamily="18" charset="0"/>
              </a:rPr>
              <a:t>The above described examples give just a tiny glimpse to the wealth of potential MRI applications in preclinical research. MRI, when used appropriately, can answer important biological questions in the context of many projects. Furthermore, MRI by its translational nature can also link preclinical and clinical research. Altogether, it has the potential to contribute substantially to the drug finding process in pharmaceutical industry.</a:t>
            </a:r>
          </a:p>
          <a:p>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5638444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A025C-42CE-5142-9925-9AE8D93C389B}"/>
              </a:ext>
            </a:extLst>
          </p:cNvPr>
          <p:cNvSpPr>
            <a:spLocks noGrp="1"/>
          </p:cNvSpPr>
          <p:nvPr>
            <p:ph type="title"/>
          </p:nvPr>
        </p:nvSpPr>
        <p:spPr>
          <a:xfrm>
            <a:off x="677334" y="104633"/>
            <a:ext cx="8596668" cy="1320800"/>
          </a:xfrm>
        </p:spPr>
        <p:txBody>
          <a:bodyPr/>
          <a:lstStyle/>
          <a:p>
            <a:r>
              <a:rPr lang="en-US" dirty="0">
                <a:latin typeface="Times New Roman" panose="02020603050405020304" pitchFamily="18" charset="0"/>
                <a:cs typeface="Times New Roman" panose="02020603050405020304" pitchFamily="18" charset="0"/>
              </a:rPr>
              <a:t>References</a:t>
            </a:r>
          </a:p>
        </p:txBody>
      </p:sp>
      <p:sp>
        <p:nvSpPr>
          <p:cNvPr id="3" name="Content Placeholder 2">
            <a:extLst>
              <a:ext uri="{FF2B5EF4-FFF2-40B4-BE49-F238E27FC236}">
                <a16:creationId xmlns:a16="http://schemas.microsoft.com/office/drawing/2014/main" id="{88300091-8F34-B447-ACCC-1691B7306D32}"/>
              </a:ext>
            </a:extLst>
          </p:cNvPr>
          <p:cNvSpPr>
            <a:spLocks noGrp="1"/>
          </p:cNvSpPr>
          <p:nvPr>
            <p:ph idx="1"/>
          </p:nvPr>
        </p:nvSpPr>
        <p:spPr>
          <a:xfrm>
            <a:off x="677334" y="765033"/>
            <a:ext cx="8596668" cy="3880773"/>
          </a:xfrm>
        </p:spPr>
        <p:txBody>
          <a:bodyPr>
            <a:noAutofit/>
          </a:bodyPr>
          <a:lstStyle/>
          <a:p>
            <a:r>
              <a:rPr lang="en-US" sz="2400" b="0" i="0" dirty="0" err="1">
                <a:solidFill>
                  <a:srgbClr val="333333"/>
                </a:solidFill>
                <a:effectLst/>
                <a:latin typeface="Times New Roman" panose="02020603050405020304" pitchFamily="18" charset="0"/>
                <a:cs typeface="Times New Roman" panose="02020603050405020304" pitchFamily="18" charset="0"/>
              </a:rPr>
              <a:t>Padhani</a:t>
            </a:r>
            <a:r>
              <a:rPr lang="en-US" sz="2400" b="0" i="0" dirty="0">
                <a:solidFill>
                  <a:srgbClr val="333333"/>
                </a:solidFill>
                <a:effectLst/>
                <a:latin typeface="Times New Roman" panose="02020603050405020304" pitchFamily="18" charset="0"/>
                <a:cs typeface="Times New Roman" panose="02020603050405020304" pitchFamily="18" charset="0"/>
              </a:rPr>
              <a:t> AR, Leach MO. </a:t>
            </a:r>
            <a:r>
              <a:rPr lang="en-US" sz="2400" b="0" i="0" dirty="0" err="1">
                <a:solidFill>
                  <a:srgbClr val="333333"/>
                </a:solidFill>
                <a:effectLst/>
                <a:latin typeface="Times New Roman" panose="02020603050405020304" pitchFamily="18" charset="0"/>
                <a:cs typeface="Times New Roman" panose="02020603050405020304" pitchFamily="18" charset="0"/>
              </a:rPr>
              <a:t>Antivascular</a:t>
            </a:r>
            <a:r>
              <a:rPr lang="en-US" sz="2400" b="0" i="0" dirty="0">
                <a:solidFill>
                  <a:srgbClr val="333333"/>
                </a:solidFill>
                <a:effectLst/>
                <a:latin typeface="Times New Roman" panose="02020603050405020304" pitchFamily="18" charset="0"/>
                <a:cs typeface="Times New Roman" panose="02020603050405020304" pitchFamily="18" charset="0"/>
              </a:rPr>
              <a:t> cancer treatments: functional assessments by dynamic contrast-enhanced magnetic resonance imaging. [Review] [146 refs]. Abdominal Imaging 2005.</a:t>
            </a:r>
          </a:p>
          <a:p>
            <a:r>
              <a:rPr lang="en-US" sz="2400" b="0" i="0" dirty="0">
                <a:solidFill>
                  <a:srgbClr val="333333"/>
                </a:solidFill>
                <a:effectLst/>
                <a:latin typeface="Times New Roman" panose="02020603050405020304" pitchFamily="18" charset="0"/>
                <a:cs typeface="Times New Roman" panose="02020603050405020304" pitchFamily="18" charset="0"/>
              </a:rPr>
              <a:t>Reese T, </a:t>
            </a:r>
            <a:r>
              <a:rPr lang="en-US" sz="2400" b="0" i="0" dirty="0" err="1">
                <a:solidFill>
                  <a:srgbClr val="333333"/>
                </a:solidFill>
                <a:effectLst/>
                <a:latin typeface="Times New Roman" panose="02020603050405020304" pitchFamily="18" charset="0"/>
                <a:cs typeface="Times New Roman" panose="02020603050405020304" pitchFamily="18" charset="0"/>
              </a:rPr>
              <a:t>Bochelen</a:t>
            </a:r>
            <a:r>
              <a:rPr lang="en-US" sz="2400" b="0" i="0" dirty="0">
                <a:solidFill>
                  <a:srgbClr val="333333"/>
                </a:solidFill>
                <a:effectLst/>
                <a:latin typeface="Times New Roman" panose="02020603050405020304" pitchFamily="18" charset="0"/>
                <a:cs typeface="Times New Roman" panose="02020603050405020304" pitchFamily="18" charset="0"/>
              </a:rPr>
              <a:t> D, </a:t>
            </a:r>
            <a:r>
              <a:rPr lang="en-US" sz="2400" b="0" i="0" dirty="0" err="1">
                <a:solidFill>
                  <a:srgbClr val="333333"/>
                </a:solidFill>
                <a:effectLst/>
                <a:latin typeface="Times New Roman" panose="02020603050405020304" pitchFamily="18" charset="0"/>
                <a:cs typeface="Times New Roman" panose="02020603050405020304" pitchFamily="18" charset="0"/>
              </a:rPr>
              <a:t>Sauter</a:t>
            </a:r>
            <a:r>
              <a:rPr lang="en-US" sz="2400" b="0" i="0" dirty="0">
                <a:solidFill>
                  <a:srgbClr val="333333"/>
                </a:solidFill>
                <a:effectLst/>
                <a:latin typeface="Times New Roman" panose="02020603050405020304" pitchFamily="18" charset="0"/>
                <a:cs typeface="Times New Roman" panose="02020603050405020304" pitchFamily="18" charset="0"/>
              </a:rPr>
              <a:t> A, Beckmann N, </a:t>
            </a:r>
            <a:r>
              <a:rPr lang="en-US" sz="2400" b="0" i="0" dirty="0" err="1">
                <a:solidFill>
                  <a:srgbClr val="333333"/>
                </a:solidFill>
                <a:effectLst/>
                <a:latin typeface="Times New Roman" panose="02020603050405020304" pitchFamily="18" charset="0"/>
                <a:cs typeface="Times New Roman" panose="02020603050405020304" pitchFamily="18" charset="0"/>
              </a:rPr>
              <a:t>Rudin</a:t>
            </a:r>
            <a:r>
              <a:rPr lang="en-US" sz="2400" b="0" i="0" dirty="0">
                <a:solidFill>
                  <a:srgbClr val="333333"/>
                </a:solidFill>
                <a:effectLst/>
                <a:latin typeface="Times New Roman" panose="02020603050405020304" pitchFamily="18" charset="0"/>
                <a:cs typeface="Times New Roman" panose="02020603050405020304" pitchFamily="18" charset="0"/>
              </a:rPr>
              <a:t> M. </a:t>
            </a:r>
            <a:r>
              <a:rPr lang="en-US" sz="2400" b="0" i="0" dirty="0" err="1">
                <a:solidFill>
                  <a:srgbClr val="333333"/>
                </a:solidFill>
                <a:effectLst/>
                <a:latin typeface="Times New Roman" panose="02020603050405020304" pitchFamily="18" charset="0"/>
                <a:cs typeface="Times New Roman" panose="02020603050405020304" pitchFamily="18" charset="0"/>
              </a:rPr>
              <a:t>Magentic</a:t>
            </a:r>
            <a:r>
              <a:rPr lang="en-US" sz="2400" b="0" i="0" dirty="0">
                <a:solidFill>
                  <a:srgbClr val="333333"/>
                </a:solidFill>
                <a:effectLst/>
                <a:latin typeface="Times New Roman" panose="02020603050405020304" pitchFamily="18" charset="0"/>
                <a:cs typeface="Times New Roman" panose="02020603050405020304" pitchFamily="18" charset="0"/>
              </a:rPr>
              <a:t> resonance angiography of the rat cerebrovascular system without the use of contrast agent. NMR Biomed 1999.</a:t>
            </a:r>
          </a:p>
          <a:p>
            <a:r>
              <a:rPr lang="en-US" sz="2400" b="0" i="0" dirty="0" err="1">
                <a:solidFill>
                  <a:srgbClr val="333333"/>
                </a:solidFill>
                <a:effectLst/>
                <a:latin typeface="Times New Roman" panose="02020603050405020304" pitchFamily="18" charset="0"/>
                <a:cs typeface="Times New Roman" panose="02020603050405020304" pitchFamily="18" charset="0"/>
              </a:rPr>
              <a:t>O’connor</a:t>
            </a:r>
            <a:r>
              <a:rPr lang="en-US" sz="2400" b="0" i="0" dirty="0">
                <a:solidFill>
                  <a:srgbClr val="333333"/>
                </a:solidFill>
                <a:effectLst/>
                <a:latin typeface="Times New Roman" panose="02020603050405020304" pitchFamily="18" charset="0"/>
                <a:cs typeface="Times New Roman" panose="02020603050405020304" pitchFamily="18" charset="0"/>
              </a:rPr>
              <a:t> JP, Jackson A, Parker GJ, Jayson GC. DCE-MRI biomarkers in the clinical evaluation of antiangiogenic and vascular disrupting agents. [Review] [42 refs]. British Journal of Cancer 2007</a:t>
            </a:r>
          </a:p>
          <a:p>
            <a:r>
              <a:rPr lang="en-US" sz="2400" b="0" i="0" dirty="0" err="1">
                <a:solidFill>
                  <a:srgbClr val="333333"/>
                </a:solidFill>
                <a:effectLst/>
                <a:latin typeface="Times New Roman" panose="02020603050405020304" pitchFamily="18" charset="0"/>
                <a:cs typeface="Times New Roman" panose="02020603050405020304" pitchFamily="18" charset="0"/>
              </a:rPr>
              <a:t>Hausler</a:t>
            </a:r>
            <a:r>
              <a:rPr lang="en-US" sz="2400" b="0" i="0" dirty="0">
                <a:solidFill>
                  <a:srgbClr val="333333"/>
                </a:solidFill>
                <a:effectLst/>
                <a:latin typeface="Times New Roman" panose="02020603050405020304" pitchFamily="18" charset="0"/>
                <a:cs typeface="Times New Roman" panose="02020603050405020304" pitchFamily="18" charset="0"/>
              </a:rPr>
              <a:t> A, </a:t>
            </a:r>
            <a:r>
              <a:rPr lang="en-US" sz="2400" b="0" i="0" dirty="0" err="1">
                <a:solidFill>
                  <a:srgbClr val="333333"/>
                </a:solidFill>
                <a:effectLst/>
                <a:latin typeface="Times New Roman" panose="02020603050405020304" pitchFamily="18" charset="0"/>
                <a:cs typeface="Times New Roman" panose="02020603050405020304" pitchFamily="18" charset="0"/>
              </a:rPr>
              <a:t>Allegrini</a:t>
            </a:r>
            <a:r>
              <a:rPr lang="en-US" sz="2400" b="0" i="0" dirty="0">
                <a:solidFill>
                  <a:srgbClr val="333333"/>
                </a:solidFill>
                <a:effectLst/>
                <a:latin typeface="Times New Roman" panose="02020603050405020304" pitchFamily="18" charset="0"/>
                <a:cs typeface="Times New Roman" panose="02020603050405020304" pitchFamily="18" charset="0"/>
              </a:rPr>
              <a:t> PR, </a:t>
            </a:r>
            <a:r>
              <a:rPr lang="en-US" sz="2400" b="0" i="0" dirty="0" err="1">
                <a:solidFill>
                  <a:srgbClr val="333333"/>
                </a:solidFill>
                <a:effectLst/>
                <a:latin typeface="Times New Roman" panose="02020603050405020304" pitchFamily="18" charset="0"/>
                <a:cs typeface="Times New Roman" panose="02020603050405020304" pitchFamily="18" charset="0"/>
              </a:rPr>
              <a:t>Biollaz</a:t>
            </a:r>
            <a:r>
              <a:rPr lang="en-US" sz="2400" b="0" i="0" dirty="0">
                <a:solidFill>
                  <a:srgbClr val="333333"/>
                </a:solidFill>
                <a:effectLst/>
                <a:latin typeface="Times New Roman" panose="02020603050405020304" pitchFamily="18" charset="0"/>
                <a:cs typeface="Times New Roman" panose="02020603050405020304" pitchFamily="18" charset="0"/>
              </a:rPr>
              <a:t> M, </a:t>
            </a:r>
            <a:r>
              <a:rPr lang="en-US" sz="2400" b="0" i="0" dirty="0" err="1">
                <a:solidFill>
                  <a:srgbClr val="333333"/>
                </a:solidFill>
                <a:effectLst/>
                <a:latin typeface="Times New Roman" panose="02020603050405020304" pitchFamily="18" charset="0"/>
                <a:cs typeface="Times New Roman" panose="02020603050405020304" pitchFamily="18" charset="0"/>
              </a:rPr>
              <a:t>Batzl</a:t>
            </a:r>
            <a:r>
              <a:rPr lang="en-US" sz="2400" b="0" i="0" dirty="0">
                <a:solidFill>
                  <a:srgbClr val="333333"/>
                </a:solidFill>
                <a:effectLst/>
                <a:latin typeface="Times New Roman" panose="02020603050405020304" pitchFamily="18" charset="0"/>
                <a:cs typeface="Times New Roman" panose="02020603050405020304" pitchFamily="18" charset="0"/>
              </a:rPr>
              <a:t> C, </a:t>
            </a:r>
            <a:r>
              <a:rPr lang="en-US" sz="2400" b="0" i="0" dirty="0" err="1">
                <a:solidFill>
                  <a:srgbClr val="333333"/>
                </a:solidFill>
                <a:effectLst/>
                <a:latin typeface="Times New Roman" panose="02020603050405020304" pitchFamily="18" charset="0"/>
                <a:cs typeface="Times New Roman" panose="02020603050405020304" pitchFamily="18" charset="0"/>
              </a:rPr>
              <a:t>Scheidegger</a:t>
            </a:r>
            <a:r>
              <a:rPr lang="en-US" sz="2400" b="0" i="0" dirty="0">
                <a:solidFill>
                  <a:srgbClr val="333333"/>
                </a:solidFill>
                <a:effectLst/>
                <a:latin typeface="Times New Roman" panose="02020603050405020304" pitchFamily="18" charset="0"/>
                <a:cs typeface="Times New Roman" panose="02020603050405020304" pitchFamily="18" charset="0"/>
              </a:rPr>
              <a:t> E, </a:t>
            </a:r>
            <a:r>
              <a:rPr lang="en-US" sz="2400" b="0" i="0" dirty="0" err="1">
                <a:solidFill>
                  <a:srgbClr val="333333"/>
                </a:solidFill>
                <a:effectLst/>
                <a:latin typeface="Times New Roman" panose="02020603050405020304" pitchFamily="18" charset="0"/>
                <a:cs typeface="Times New Roman" panose="02020603050405020304" pitchFamily="18" charset="0"/>
              </a:rPr>
              <a:t>Bhatnagar</a:t>
            </a:r>
            <a:r>
              <a:rPr lang="en-US" sz="2400" b="0" i="0" dirty="0">
                <a:solidFill>
                  <a:srgbClr val="333333"/>
                </a:solidFill>
                <a:effectLst/>
                <a:latin typeface="Times New Roman" panose="02020603050405020304" pitchFamily="18" charset="0"/>
                <a:cs typeface="Times New Roman" panose="02020603050405020304" pitchFamily="18" charset="0"/>
              </a:rPr>
              <a:t> AS. </a:t>
            </a:r>
            <a:r>
              <a:rPr lang="en-US" sz="2400" b="0" i="0" dirty="0" err="1">
                <a:solidFill>
                  <a:srgbClr val="333333"/>
                </a:solidFill>
                <a:effectLst/>
                <a:latin typeface="Times New Roman" panose="02020603050405020304" pitchFamily="18" charset="0"/>
                <a:cs typeface="Times New Roman" panose="02020603050405020304" pitchFamily="18" charset="0"/>
              </a:rPr>
              <a:t>Cgp</a:t>
            </a:r>
            <a:r>
              <a:rPr lang="en-US" sz="2400" b="0" i="0" dirty="0">
                <a:solidFill>
                  <a:srgbClr val="333333"/>
                </a:solidFill>
                <a:effectLst/>
                <a:latin typeface="Times New Roman" panose="02020603050405020304" pitchFamily="18" charset="0"/>
                <a:cs typeface="Times New Roman" panose="02020603050405020304" pitchFamily="18" charset="0"/>
              </a:rPr>
              <a:t> 53153 – a new potent inhibitor of 5- alpha-reductase. Journal of Steroid Biochemistry &amp; Molecular Biology 1996.</a:t>
            </a:r>
          </a:p>
          <a:p>
            <a:r>
              <a:rPr lang="en-US" sz="2400" b="0" i="0" dirty="0">
                <a:solidFill>
                  <a:srgbClr val="333333"/>
                </a:solidFill>
                <a:effectLst/>
                <a:latin typeface="Times New Roman" panose="02020603050405020304" pitchFamily="18" charset="0"/>
                <a:cs typeface="Times New Roman" panose="02020603050405020304" pitchFamily="18" charset="0"/>
              </a:rPr>
              <a:t>Weber R, Ramos-</a:t>
            </a:r>
            <a:r>
              <a:rPr lang="en-US" sz="2400" b="0" i="0" dirty="0" err="1">
                <a:solidFill>
                  <a:srgbClr val="333333"/>
                </a:solidFill>
                <a:effectLst/>
                <a:latin typeface="Times New Roman" panose="02020603050405020304" pitchFamily="18" charset="0"/>
                <a:cs typeface="Times New Roman" panose="02020603050405020304" pitchFamily="18" charset="0"/>
              </a:rPr>
              <a:t>Cabrer</a:t>
            </a:r>
            <a:r>
              <a:rPr lang="en-US" sz="2400" b="0" i="0" dirty="0">
                <a:solidFill>
                  <a:srgbClr val="333333"/>
                </a:solidFill>
                <a:effectLst/>
                <a:latin typeface="Times New Roman" panose="02020603050405020304" pitchFamily="18" charset="0"/>
                <a:cs typeface="Times New Roman" panose="02020603050405020304" pitchFamily="18" charset="0"/>
              </a:rPr>
              <a:t> P, </a:t>
            </a:r>
            <a:r>
              <a:rPr lang="en-US" sz="2400" b="0" i="0" dirty="0" err="1">
                <a:solidFill>
                  <a:srgbClr val="333333"/>
                </a:solidFill>
                <a:effectLst/>
                <a:latin typeface="Times New Roman" panose="02020603050405020304" pitchFamily="18" charset="0"/>
                <a:cs typeface="Times New Roman" panose="02020603050405020304" pitchFamily="18" charset="0"/>
              </a:rPr>
              <a:t>Hoehn</a:t>
            </a:r>
            <a:r>
              <a:rPr lang="en-US" sz="2400" b="0" i="0" dirty="0">
                <a:solidFill>
                  <a:srgbClr val="333333"/>
                </a:solidFill>
                <a:effectLst/>
                <a:latin typeface="Times New Roman" panose="02020603050405020304" pitchFamily="18" charset="0"/>
                <a:cs typeface="Times New Roman" panose="02020603050405020304" pitchFamily="18" charset="0"/>
              </a:rPr>
              <a:t> M. Present status of magnetic resonance imaging and spectroscopy in animal stroke models. [Review] [101 refs]. Journal of Cerebral Blood Flow &amp; Metabolism 2006.</a:t>
            </a:r>
          </a:p>
          <a:p>
            <a:r>
              <a:rPr lang="en-US" sz="2400" b="0" i="0" dirty="0">
                <a:solidFill>
                  <a:srgbClr val="333333"/>
                </a:solidFill>
                <a:effectLst/>
                <a:latin typeface="Times New Roman" panose="02020603050405020304" pitchFamily="18" charset="0"/>
                <a:cs typeface="Times New Roman" panose="02020603050405020304" pitchFamily="18" charset="0"/>
              </a:rPr>
              <a:t>Mansfield P, </a:t>
            </a:r>
            <a:r>
              <a:rPr lang="en-US" sz="2400" b="0" i="0" dirty="0" err="1">
                <a:solidFill>
                  <a:srgbClr val="333333"/>
                </a:solidFill>
                <a:effectLst/>
                <a:latin typeface="Times New Roman" panose="02020603050405020304" pitchFamily="18" charset="0"/>
                <a:cs typeface="Times New Roman" panose="02020603050405020304" pitchFamily="18" charset="0"/>
              </a:rPr>
              <a:t>Maudsley</a:t>
            </a:r>
            <a:r>
              <a:rPr lang="en-US" sz="2400" b="0" i="0" dirty="0">
                <a:solidFill>
                  <a:srgbClr val="333333"/>
                </a:solidFill>
                <a:effectLst/>
                <a:latin typeface="Times New Roman" panose="02020603050405020304" pitchFamily="18" charset="0"/>
                <a:cs typeface="Times New Roman" panose="02020603050405020304" pitchFamily="18" charset="0"/>
              </a:rPr>
              <a:t> AA. Line scan proton spin imaging in biological structures by NMR. Physics in Medicine &amp; Biology 1976.</a:t>
            </a:r>
            <a:endParaRPr lang="en-US" sz="2400" dirty="0">
              <a:solidFill>
                <a:srgbClr val="333333"/>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0177085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05553" y="1186795"/>
            <a:ext cx="7772400" cy="1470025"/>
          </a:xfrm>
        </p:spPr>
        <p:txBody>
          <a:bodyPr>
            <a:normAutofit fontScale="90000"/>
          </a:bodyPr>
          <a:lstStyle/>
          <a:p>
            <a:pPr algn="ctr"/>
            <a:r>
              <a:rPr lang="en-US" dirty="0" smtClean="0">
                <a:latin typeface="Times New Roman" panose="02020603050405020304" pitchFamily="18" charset="0"/>
                <a:cs typeface="Times New Roman" panose="02020603050405020304" pitchFamily="18" charset="0"/>
              </a:rPr>
              <a:t>USE OF RADIOLOGY OR X-RAY PHOTOGRAPHY IN DRUG DEVELOPMENT.</a:t>
            </a:r>
            <a:endParaRPr lang="fr-FR"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1550159" y="3743980"/>
            <a:ext cx="6400800" cy="1752600"/>
          </a:xfrm>
          <a:noFill/>
          <a:ln>
            <a:solidFill>
              <a:schemeClr val="tx1"/>
            </a:solidFill>
          </a:ln>
        </p:spPr>
        <p:txBody>
          <a:bodyPr>
            <a:normAutofit/>
          </a:bodyPr>
          <a:lstStyle/>
          <a:p>
            <a:pPr algn="ctr"/>
            <a:r>
              <a:rPr lang="en-US" sz="2800" dirty="0" smtClean="0">
                <a:latin typeface="Times New Roman" panose="02020603050405020304" pitchFamily="18" charset="0"/>
                <a:cs typeface="Times New Roman" panose="02020603050405020304" pitchFamily="18" charset="0"/>
              </a:rPr>
              <a:t>17/MHS03/007</a:t>
            </a:r>
          </a:p>
          <a:p>
            <a:pPr algn="ctr"/>
            <a:r>
              <a:rPr lang="en-US" sz="2800" dirty="0" smtClean="0">
                <a:latin typeface="Times New Roman" panose="02020603050405020304" pitchFamily="18" charset="0"/>
                <a:cs typeface="Times New Roman" panose="02020603050405020304" pitchFamily="18" charset="0"/>
              </a:rPr>
              <a:t>AYEMOBUWA OMOTAYO</a:t>
            </a:r>
          </a:p>
          <a:p>
            <a:pPr algn="ctr"/>
            <a:r>
              <a:rPr lang="en-US" sz="2800" dirty="0" smtClean="0">
                <a:latin typeface="Times New Roman" panose="02020603050405020304" pitchFamily="18" charset="0"/>
                <a:cs typeface="Times New Roman" panose="02020603050405020304" pitchFamily="18" charset="0"/>
              </a:rPr>
              <a:t>ANA 302</a:t>
            </a:r>
            <a:endParaRPr lang="fr-FR" sz="28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3798059" y="2938790"/>
            <a:ext cx="1905000" cy="523220"/>
          </a:xfrm>
          <a:prstGeom prst="rect">
            <a:avLst/>
          </a:prstGeom>
          <a:noFill/>
        </p:spPr>
        <p:txBody>
          <a:bodyPr wrap="square" rtlCol="0">
            <a:spAutoFit/>
          </a:bodyPr>
          <a:lstStyle/>
          <a:p>
            <a:pPr algn="ctr"/>
            <a:r>
              <a:rPr lang="en-US" sz="2800" dirty="0"/>
              <a:t>BY</a:t>
            </a:r>
            <a:endParaRPr lang="fr-FR" sz="2800" dirty="0"/>
          </a:p>
        </p:txBody>
      </p:sp>
    </p:spTree>
    <p:extLst>
      <p:ext uri="{BB962C8B-B14F-4D97-AF65-F5344CB8AC3E}">
        <p14:creationId xmlns:p14="http://schemas.microsoft.com/office/powerpoint/2010/main" val="10436901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818480"/>
            <a:ext cx="10515600" cy="5713324"/>
          </a:xfrm>
        </p:spPr>
        <p:txBody>
          <a:bodyPr>
            <a:normAutofit/>
          </a:bodyPr>
          <a:lstStyle/>
          <a:p>
            <a:r>
              <a:rPr lang="en-GB" sz="2400" dirty="0" smtClean="0">
                <a:latin typeface="Times New Roman" panose="02020603050405020304" pitchFamily="18" charset="0"/>
                <a:cs typeface="Times New Roman" panose="02020603050405020304" pitchFamily="18" charset="0"/>
              </a:rPr>
              <a:t>Diagnostic ultrasound sonography/ Medical ultrasound; uses high frequency broadband sound waves in the megahertz range that are reflected by tissue to varying degrees to produce (up to 3D) images. This is commonly associated with imaging the </a:t>
            </a:r>
            <a:r>
              <a:rPr lang="en-GB" sz="2400" dirty="0" err="1" smtClean="0">
                <a:latin typeface="Times New Roman" panose="02020603050405020304" pitchFamily="18" charset="0"/>
                <a:cs typeface="Times New Roman" panose="02020603050405020304" pitchFamily="18" charset="0"/>
              </a:rPr>
              <a:t>fetus</a:t>
            </a:r>
            <a:r>
              <a:rPr lang="en-GB" sz="2400" dirty="0" smtClean="0">
                <a:latin typeface="Times New Roman" panose="02020603050405020304" pitchFamily="18" charset="0"/>
                <a:cs typeface="Times New Roman" panose="02020603050405020304" pitchFamily="18" charset="0"/>
              </a:rPr>
              <a:t> in pregnant women. Uses of ultrasound are much broader, however. Other important uses include imaging the abdominal organs, heart, breast, muscles, tendons, arteries and veins. While it may provide less anatomical detail than techniques such as CT or MRI</a:t>
            </a:r>
          </a:p>
          <a:p>
            <a:r>
              <a:rPr lang="en-GB" sz="2400" dirty="0" smtClean="0">
                <a:latin typeface="Times New Roman" panose="02020603050405020304" pitchFamily="18" charset="0"/>
                <a:cs typeface="Times New Roman" panose="02020603050405020304" pitchFamily="18" charset="0"/>
              </a:rPr>
              <a:t>A CT scan, or computed tomography scan is a medical imaging procedure that uses computer-processed combinations of many X-ray measurements taken from different angles to produce cross-sectional (tomographic) images (virtual "slices") of specific areas of a scanned object, allowing the user to see inside the object without cutting. </a:t>
            </a:r>
          </a:p>
          <a:p>
            <a:endParaRPr lang="en-GB"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1544632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4630" y="0"/>
            <a:ext cx="8596668" cy="723331"/>
          </a:xfrm>
        </p:spPr>
        <p:txBody>
          <a:bodyPr/>
          <a:lstStyle/>
          <a:p>
            <a:r>
              <a:rPr lang="en-US" dirty="0" smtClean="0">
                <a:latin typeface="Times New Roman" panose="02020603050405020304" pitchFamily="18" charset="0"/>
                <a:cs typeface="Times New Roman" panose="02020603050405020304" pitchFamily="18" charset="0"/>
              </a:rPr>
              <a:t>INTRODUCTION</a:t>
            </a:r>
            <a:endParaRPr lang="fr-FR"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773864" y="723331"/>
            <a:ext cx="8458200" cy="5105400"/>
          </a:xfrm>
        </p:spPr>
        <p:txBody>
          <a:bodyPr>
            <a:noAutofit/>
          </a:bodyPr>
          <a:lstStyle/>
          <a:p>
            <a:r>
              <a:rPr lang="en-US" sz="2400" b="1" dirty="0" smtClean="0">
                <a:latin typeface="Times New Roman" panose="02020603050405020304" pitchFamily="18" charset="0"/>
                <a:cs typeface="Times New Roman" panose="02020603050405020304" pitchFamily="18" charset="0"/>
              </a:rPr>
              <a:t>X- ray photography </a:t>
            </a:r>
            <a:r>
              <a:rPr lang="en-US" sz="2400" dirty="0" smtClean="0">
                <a:latin typeface="Times New Roman" panose="02020603050405020304" pitchFamily="18" charset="0"/>
                <a:cs typeface="Times New Roman" panose="02020603050405020304" pitchFamily="18" charset="0"/>
              </a:rPr>
              <a:t>is used for drug production in a process called </a:t>
            </a:r>
            <a:r>
              <a:rPr lang="en-US" sz="2400" b="1" dirty="0" smtClean="0">
                <a:latin typeface="Times New Roman" panose="02020603050405020304" pitchFamily="18" charset="0"/>
                <a:cs typeface="Times New Roman" panose="02020603050405020304" pitchFamily="18" charset="0"/>
              </a:rPr>
              <a:t>X- ray crystallography (XRC).</a:t>
            </a:r>
          </a:p>
          <a:p>
            <a:r>
              <a:rPr lang="en-US" sz="2400" b="1" dirty="0" smtClean="0">
                <a:latin typeface="Times New Roman" panose="02020603050405020304" pitchFamily="18" charset="0"/>
                <a:cs typeface="Times New Roman" panose="02020603050405020304" pitchFamily="18" charset="0"/>
              </a:rPr>
              <a:t>X-ray crystallography</a:t>
            </a:r>
            <a:r>
              <a:rPr lang="en-US" sz="2400" b="1"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is the experimental science determining </a:t>
            </a:r>
            <a:r>
              <a:rPr lang="en-US" sz="2400" u="sng" dirty="0" smtClean="0">
                <a:latin typeface="Times New Roman" panose="02020603050405020304" pitchFamily="18" charset="0"/>
                <a:cs typeface="Times New Roman" panose="02020603050405020304" pitchFamily="18" charset="0"/>
              </a:rPr>
              <a:t>the atomic and molecular structure of a crystal (</a:t>
            </a:r>
            <a:r>
              <a:rPr lang="en-US" sz="2400" dirty="0" smtClean="0">
                <a:latin typeface="Times New Roman" panose="02020603050405020304" pitchFamily="18" charset="0"/>
                <a:cs typeface="Times New Roman" panose="02020603050405020304" pitchFamily="18" charset="0"/>
              </a:rPr>
              <a:t>such as salts, metals, minerals, semiconductors, as well as various inorganic, organic, and biological molecules), in which the crystalline structure causes a beam of incident X-rays to diffract into many specific directions</a:t>
            </a:r>
            <a:r>
              <a:rPr lang="en-US" sz="2400" dirty="0" smtClean="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By measuring the angles and intensities of these diffracted beams with some wizardry mathematics, a </a:t>
            </a:r>
            <a:r>
              <a:rPr lang="en-US" sz="2400" b="1" dirty="0">
                <a:latin typeface="Times New Roman" panose="02020603050405020304" pitchFamily="18" charset="0"/>
                <a:cs typeface="Times New Roman" panose="02020603050405020304" pitchFamily="18" charset="0"/>
              </a:rPr>
              <a:t>crystallographer</a:t>
            </a:r>
            <a:r>
              <a:rPr lang="en-US" sz="2400" dirty="0">
                <a:latin typeface="Times New Roman" panose="02020603050405020304" pitchFamily="18" charset="0"/>
                <a:cs typeface="Times New Roman" panose="02020603050405020304" pitchFamily="18" charset="0"/>
              </a:rPr>
              <a:t> (a person skilled in </a:t>
            </a:r>
            <a:r>
              <a:rPr lang="en-US" sz="2400" b="1" dirty="0">
                <a:latin typeface="Times New Roman" panose="02020603050405020304" pitchFamily="18" charset="0"/>
                <a:cs typeface="Times New Roman" panose="02020603050405020304" pitchFamily="18" charset="0"/>
              </a:rPr>
              <a:t>crystallography</a:t>
            </a:r>
            <a:r>
              <a:rPr lang="en-US" sz="2400" dirty="0">
                <a:latin typeface="Times New Roman" panose="02020603050405020304" pitchFamily="18" charset="0"/>
                <a:cs typeface="Times New Roman" panose="02020603050405020304" pitchFamily="18" charset="0"/>
              </a:rPr>
              <a:t>) can produce a</a:t>
            </a:r>
            <a:r>
              <a:rPr lang="fr-FR"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three-dimensional picture of the density of electrons within the crystal. From this electron density, the mean positions of the atoms in the crystal can be determined, as well as their chemical bonds, and various other information. </a:t>
            </a:r>
            <a:endParaRPr lang="fr-FR" sz="2400" dirty="0">
              <a:latin typeface="Times New Roman" panose="02020603050405020304" pitchFamily="18" charset="0"/>
              <a:cs typeface="Times New Roman" panose="02020603050405020304" pitchFamily="18" charset="0"/>
            </a:endParaRPr>
          </a:p>
          <a:p>
            <a:endParaRPr lang="en-GB" sz="2400" dirty="0"/>
          </a:p>
          <a:p>
            <a:endParaRPr lang="en-US" sz="24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3540243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0982" y="279400"/>
            <a:ext cx="8596668" cy="935251"/>
          </a:xfrm>
        </p:spPr>
        <p:txBody>
          <a:bodyPr>
            <a:normAutofit fontScale="90000"/>
          </a:bodyPr>
          <a:lstStyle/>
          <a:p>
            <a:r>
              <a:rPr lang="en-US" dirty="0" smtClean="0">
                <a:latin typeface="Times New Roman" panose="02020603050405020304" pitchFamily="18" charset="0"/>
                <a:cs typeface="Times New Roman" panose="02020603050405020304" pitchFamily="18" charset="0"/>
              </a:rPr>
              <a:t>HOW IS X-RAY CRYSTALLOGRAPHY CARRIED OUT?</a:t>
            </a:r>
            <a:endParaRPr lang="fr-FR"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95784" y="1463722"/>
            <a:ext cx="9880979" cy="5257800"/>
          </a:xfrm>
        </p:spPr>
        <p:txBody>
          <a:bodyPr>
            <a:normAutofit fontScale="92500" lnSpcReduction="20000"/>
          </a:bodyPr>
          <a:lstStyle/>
          <a:p>
            <a:r>
              <a:rPr lang="en-US" sz="2800" dirty="0" smtClean="0">
                <a:latin typeface="Times New Roman" panose="02020603050405020304" pitchFamily="18" charset="0"/>
                <a:cs typeface="Times New Roman" panose="02020603050405020304" pitchFamily="18" charset="0"/>
              </a:rPr>
              <a:t>.What they do is to start by taking a tiny sample of the crystal and put it into a machine called a </a:t>
            </a:r>
            <a:r>
              <a:rPr lang="en-US" sz="2800" b="1" dirty="0" err="1" smtClean="0">
                <a:latin typeface="Times New Roman" panose="02020603050405020304" pitchFamily="18" charset="0"/>
                <a:cs typeface="Times New Roman" panose="02020603050405020304" pitchFamily="18" charset="0"/>
              </a:rPr>
              <a:t>Weissenberg</a:t>
            </a:r>
            <a:r>
              <a:rPr lang="en-US" sz="2800" b="1" dirty="0" smtClean="0">
                <a:latin typeface="Times New Roman" panose="02020603050405020304" pitchFamily="18" charset="0"/>
                <a:cs typeface="Times New Roman" panose="02020603050405020304" pitchFamily="18" charset="0"/>
              </a:rPr>
              <a:t> X-ray camera </a:t>
            </a:r>
            <a:r>
              <a:rPr lang="en-US" sz="2800" dirty="0" smtClean="0">
                <a:latin typeface="Times New Roman" panose="02020603050405020304" pitchFamily="18" charset="0"/>
                <a:cs typeface="Times New Roman" panose="02020603050405020304" pitchFamily="18" charset="0"/>
              </a:rPr>
              <a:t>and have an X-ray go through the X-ray crystallography camera and down a tube where it would hit the crystal. Photographic film would have been put into the canister on the machine. Light would be reflected off the crystal onto the X-ray film. The canister containing the film can be moved in lots of different directions and the machine has a </a:t>
            </a:r>
            <a:r>
              <a:rPr lang="en-US" sz="2800" dirty="0" smtClean="0">
                <a:latin typeface="Times New Roman" panose="02020603050405020304" pitchFamily="18" charset="0"/>
                <a:cs typeface="Times New Roman" panose="02020603050405020304" pitchFamily="18" charset="0"/>
              </a:rPr>
              <a:t>motor </a:t>
            </a:r>
            <a:r>
              <a:rPr lang="en-US" sz="2800" dirty="0">
                <a:latin typeface="Times New Roman" panose="02020603050405020304" pitchFamily="18" charset="0"/>
                <a:cs typeface="Times New Roman" panose="02020603050405020304" pitchFamily="18" charset="0"/>
              </a:rPr>
              <a:t>that can oscillate the crystal back and forth around an axis so as to collect as much data as possible from the crystal and hoe the light moves through it</a:t>
            </a:r>
            <a:endParaRPr lang="fr-FR"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From that data, the crystallographer will then do amazing mathematical wizardry and end up being able to reverse-engineer what the crystal would look like using a </a:t>
            </a:r>
            <a:r>
              <a:rPr lang="en-US" sz="2800" dirty="0" err="1">
                <a:latin typeface="Times New Roman" panose="02020603050405020304" pitchFamily="18" charset="0"/>
                <a:cs typeface="Times New Roman" panose="02020603050405020304" pitchFamily="18" charset="0"/>
              </a:rPr>
              <a:t>benzel</a:t>
            </a:r>
            <a:r>
              <a:rPr lang="en-US" sz="2800" dirty="0">
                <a:latin typeface="Times New Roman" panose="02020603050405020304" pitchFamily="18" charset="0"/>
                <a:cs typeface="Times New Roman" panose="02020603050405020304" pitchFamily="18" charset="0"/>
              </a:rPr>
              <a:t> atom model made by Kathleen Lonsdale Dees and that would finally be the end product of the whole process.</a:t>
            </a:r>
          </a:p>
          <a:p>
            <a:endParaRPr lang="fr-FR" sz="2800" dirty="0">
              <a:latin typeface="Times New Roman" panose="02020603050405020304" pitchFamily="18" charset="0"/>
              <a:cs typeface="Times New Roman" panose="02020603050405020304" pitchFamily="18" charset="0"/>
            </a:endParaRPr>
          </a:p>
          <a:p>
            <a:endParaRPr lang="fr-FR"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9078713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weissenberg x-ray camera.jpg"/>
          <p:cNvPicPr>
            <a:picLocks noGrp="1" noChangeAspect="1"/>
          </p:cNvPicPr>
          <p:nvPr>
            <p:ph idx="1"/>
          </p:nvPr>
        </p:nvPicPr>
        <p:blipFill>
          <a:blip r:embed="rId2" cstate="print"/>
          <a:stretch>
            <a:fillRect/>
          </a:stretch>
        </p:blipFill>
        <p:spPr>
          <a:xfrm>
            <a:off x="3124200" y="228600"/>
            <a:ext cx="5791200" cy="4875734"/>
          </a:xfrm>
        </p:spPr>
      </p:pic>
      <p:sp>
        <p:nvSpPr>
          <p:cNvPr id="5" name="TextBox 4"/>
          <p:cNvSpPr txBox="1"/>
          <p:nvPr/>
        </p:nvSpPr>
        <p:spPr>
          <a:xfrm>
            <a:off x="3048000" y="5181601"/>
            <a:ext cx="6019800" cy="646331"/>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A </a:t>
            </a:r>
            <a:r>
              <a:rPr lang="en-US" dirty="0" err="1">
                <a:latin typeface="Times New Roman" panose="02020603050405020304" pitchFamily="18" charset="0"/>
                <a:cs typeface="Times New Roman" panose="02020603050405020304" pitchFamily="18" charset="0"/>
              </a:rPr>
              <a:t>Weissenberg</a:t>
            </a:r>
            <a:r>
              <a:rPr lang="en-US" dirty="0">
                <a:latin typeface="Times New Roman" panose="02020603050405020304" pitchFamily="18" charset="0"/>
                <a:cs typeface="Times New Roman" panose="02020603050405020304" pitchFamily="18" charset="0"/>
              </a:rPr>
              <a:t> X-ray camera from the mid twentieth century.</a:t>
            </a:r>
          </a:p>
          <a:p>
            <a:r>
              <a:rPr lang="en-US" dirty="0">
                <a:latin typeface="Times New Roman" panose="02020603050405020304" pitchFamily="18" charset="0"/>
                <a:cs typeface="Times New Roman" panose="02020603050405020304" pitchFamily="18" charset="0"/>
              </a:rPr>
              <a:t>Source: </a:t>
            </a:r>
            <a:r>
              <a:rPr lang="en-US" dirty="0" err="1">
                <a:latin typeface="Times New Roman" panose="02020603050405020304" pitchFamily="18" charset="0"/>
                <a:cs typeface="Times New Roman" panose="02020603050405020304" pitchFamily="18" charset="0"/>
              </a:rPr>
              <a:t>Pinterest</a:t>
            </a:r>
            <a:endParaRPr lang="fr-F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5976186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radiology.jpg"/>
          <p:cNvPicPr>
            <a:picLocks noGrp="1" noChangeAspect="1"/>
          </p:cNvPicPr>
          <p:nvPr>
            <p:ph idx="1"/>
          </p:nvPr>
        </p:nvPicPr>
        <p:blipFill>
          <a:blip r:embed="rId2" cstate="print"/>
          <a:stretch>
            <a:fillRect/>
          </a:stretch>
        </p:blipFill>
        <p:spPr>
          <a:xfrm>
            <a:off x="1676400" y="533400"/>
            <a:ext cx="8610600" cy="5257800"/>
          </a:xfrm>
        </p:spPr>
      </p:pic>
      <p:sp>
        <p:nvSpPr>
          <p:cNvPr id="6" name="TextBox 5"/>
          <p:cNvSpPr txBox="1"/>
          <p:nvPr/>
        </p:nvSpPr>
        <p:spPr>
          <a:xfrm>
            <a:off x="1752600" y="5791201"/>
            <a:ext cx="8534400" cy="646331"/>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X-Ray crystallography scientific equipment. Image Credit: Gregory A. </a:t>
            </a:r>
            <a:r>
              <a:rPr lang="en-US" dirty="0" err="1">
                <a:latin typeface="Times New Roman" panose="02020603050405020304" pitchFamily="18" charset="0"/>
                <a:cs typeface="Times New Roman" panose="02020603050405020304" pitchFamily="18" charset="0"/>
              </a:rPr>
              <a:t>Pozhvanov</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Shutterstock</a:t>
            </a:r>
            <a:endParaRPr lang="fr-F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0254422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72871"/>
            <a:ext cx="8596668" cy="1320800"/>
          </a:xfrm>
        </p:spPr>
        <p:txBody>
          <a:bodyPr>
            <a:normAutofit/>
          </a:bodyPr>
          <a:lstStyle/>
          <a:p>
            <a:r>
              <a:rPr lang="en-US" sz="2400" dirty="0" smtClean="0">
                <a:latin typeface="Times New Roman" panose="02020603050405020304" pitchFamily="18" charset="0"/>
                <a:cs typeface="Times New Roman" panose="02020603050405020304" pitchFamily="18" charset="0"/>
              </a:rPr>
              <a:t>SETBACKS OF X-RAY CRYSTALLOGRAPHY.</a:t>
            </a:r>
            <a:endParaRPr lang="fr-FR" sz="24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581799" y="833271"/>
            <a:ext cx="8596668" cy="3880773"/>
          </a:xfrm>
        </p:spPr>
        <p:txBody>
          <a:bodyPr>
            <a:noAutofit/>
          </a:bodyPr>
          <a:lstStyle/>
          <a:p>
            <a:r>
              <a:rPr lang="en-US" sz="2800" dirty="0" smtClean="0">
                <a:latin typeface="Times New Roman" panose="02020603050405020304" pitchFamily="18" charset="0"/>
                <a:cs typeface="Times New Roman" panose="02020603050405020304" pitchFamily="18" charset="0"/>
              </a:rPr>
              <a:t>However, X-ray crystallography on its own, like all analytical methods, does have some drawbacks, and therefore must be used in conjunction with other methodologies and technologies</a:t>
            </a:r>
          </a:p>
          <a:p>
            <a:pPr>
              <a:buNone/>
            </a:pPr>
            <a:r>
              <a:rPr lang="en-US" sz="2800" dirty="0" smtClean="0">
                <a:latin typeface="Times New Roman" panose="02020603050405020304" pitchFamily="18" charset="0"/>
                <a:cs typeface="Times New Roman" panose="02020603050405020304" pitchFamily="18" charset="0"/>
              </a:rPr>
              <a:t>Sometimes, crystallographic data may mislead drug discovery especially when using structures that have been deposited in </a:t>
            </a:r>
            <a:r>
              <a:rPr lang="en-US" sz="2800" dirty="0" smtClean="0">
                <a:latin typeface="Times New Roman" panose="02020603050405020304" pitchFamily="18" charset="0"/>
                <a:cs typeface="Times New Roman" panose="02020603050405020304" pitchFamily="18" charset="0"/>
              </a:rPr>
              <a:t>the </a:t>
            </a:r>
            <a:r>
              <a:rPr lang="en-US" sz="2800" dirty="0">
                <a:latin typeface="Times New Roman" panose="02020603050405020304" pitchFamily="18" charset="0"/>
                <a:cs typeface="Times New Roman" panose="02020603050405020304" pitchFamily="18" charset="0"/>
              </a:rPr>
              <a:t>Protein Data Bank (PDB), it must be remembered that some of these may be of poor quality. Therefore, these must be excluded.</a:t>
            </a:r>
          </a:p>
          <a:p>
            <a:r>
              <a:rPr lang="en-US" sz="2800" dirty="0">
                <a:latin typeface="Times New Roman" panose="02020603050405020304" pitchFamily="18" charset="0"/>
                <a:cs typeface="Times New Roman" panose="02020603050405020304" pitchFamily="18" charset="0"/>
              </a:rPr>
              <a:t>There can also be bias in interpretation of the macromolecular structure from the electron density map, and bias can also be introduced by the resolution of phases in the diffraction data.</a:t>
            </a:r>
          </a:p>
          <a:p>
            <a:endParaRPr lang="fr-FR"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2639959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4505" y="591096"/>
            <a:ext cx="8596668" cy="3880773"/>
          </a:xfrm>
        </p:spPr>
        <p:txBody>
          <a:bodyPr>
            <a:noAutofit/>
          </a:bodyPr>
          <a:lstStyle/>
          <a:p>
            <a:r>
              <a:rPr lang="en-US" sz="2800" dirty="0" smtClean="0">
                <a:latin typeface="Times New Roman" panose="02020603050405020304" pitchFamily="18" charset="0"/>
                <a:cs typeface="Times New Roman" panose="02020603050405020304" pitchFamily="18" charset="0"/>
              </a:rPr>
              <a:t>X-ray crystallography can only be used as part of a suite of tools and methods. To achieve desirable results and the development of more promising compounds, structural, functional, and bioinformatics data must be utilized if methods of action are to be understood better.</a:t>
            </a:r>
            <a:endParaRPr lang="fr-FR" sz="2800" dirty="0" smtClean="0">
              <a:latin typeface="Times New Roman" panose="02020603050405020304" pitchFamily="18" charset="0"/>
              <a:cs typeface="Times New Roman" panose="02020603050405020304" pitchFamily="18" charset="0"/>
            </a:endParaRPr>
          </a:p>
          <a:p>
            <a:endParaRPr lang="en-US" sz="2800" dirty="0" smtClean="0">
              <a:latin typeface="Times New Roman" panose="02020603050405020304" pitchFamily="18" charset="0"/>
              <a:cs typeface="Times New Roman" panose="02020603050405020304" pitchFamily="18" charset="0"/>
            </a:endParaRPr>
          </a:p>
          <a:p>
            <a:r>
              <a:rPr lang="en-US" sz="2800" dirty="0" smtClean="0">
                <a:latin typeface="Times New Roman" panose="02020603050405020304" pitchFamily="18" charset="0"/>
                <a:cs typeface="Times New Roman" panose="02020603050405020304" pitchFamily="18" charset="0"/>
              </a:rPr>
              <a:t>Finally, as much raw data as possible must be retained, as this can clarify contradictory results and/or disputable interpretations. </a:t>
            </a:r>
            <a:endParaRPr lang="fr-FR"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4661276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8152" y="186520"/>
            <a:ext cx="8596668" cy="1320800"/>
          </a:xfrm>
        </p:spPr>
        <p:txBody>
          <a:bodyPr>
            <a:noAutofit/>
          </a:bodyPr>
          <a:lstStyle/>
          <a:p>
            <a:r>
              <a:rPr lang="en-US" sz="2800" dirty="0" smtClean="0">
                <a:latin typeface="Times New Roman" panose="02020603050405020304" pitchFamily="18" charset="0"/>
                <a:cs typeface="Times New Roman" panose="02020603050405020304" pitchFamily="18" charset="0"/>
              </a:rPr>
              <a:t>THE FUTURE OF X-RAY CRYSTALLOGRAPHY IN DRUG DEVELOPMENT.</a:t>
            </a:r>
            <a:endParaRPr lang="fr-FR" sz="28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06021" y="1234365"/>
            <a:ext cx="8229600" cy="4525963"/>
          </a:xfrm>
        </p:spPr>
        <p:txBody>
          <a:bodyPr>
            <a:noAutofit/>
          </a:bodyPr>
          <a:lstStyle/>
          <a:p>
            <a:r>
              <a:rPr lang="en-US" sz="2800" dirty="0" smtClean="0">
                <a:latin typeface="Times New Roman" panose="02020603050405020304" pitchFamily="18" charset="0"/>
                <a:cs typeface="Times New Roman" panose="02020603050405020304" pitchFamily="18" charset="0"/>
              </a:rPr>
              <a:t>X-ray crystallography on its own only supplies part of the solution, and as such its potential as an application for structure-based drug development is limited. Future challenges lie in fields such as data validation, mining, and management. Big Data paradigms are required for the processing of structural information, which must be combined with functional, experimental, and bioinformatics data</a:t>
            </a:r>
            <a:r>
              <a:rPr lang="en-US" sz="2800" dirty="0" smtClean="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As new technologies are developed and current ones refined, X-ray crystallography will continue to play an important part in pharmaceutical drug development.</a:t>
            </a:r>
            <a:endParaRPr lang="fr-FR" sz="2800" dirty="0">
              <a:latin typeface="Times New Roman" panose="02020603050405020304" pitchFamily="18" charset="0"/>
              <a:cs typeface="Times New Roman" panose="02020603050405020304" pitchFamily="18" charset="0"/>
            </a:endParaRPr>
          </a:p>
          <a:p>
            <a:r>
              <a:rPr lang="en-US" sz="2800" dirty="0" smtClean="0">
                <a:latin typeface="Times New Roman" panose="02020603050405020304" pitchFamily="18" charset="0"/>
                <a:cs typeface="Times New Roman" panose="02020603050405020304" pitchFamily="18" charset="0"/>
              </a:rPr>
              <a:t> </a:t>
            </a:r>
            <a:endParaRPr lang="fr-FR"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2208068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86519"/>
            <a:ext cx="8596668" cy="1320800"/>
          </a:xfrm>
        </p:spPr>
        <p:txBody>
          <a:bodyPr/>
          <a:lstStyle/>
          <a:p>
            <a:r>
              <a:rPr lang="en-US" dirty="0" smtClean="0">
                <a:latin typeface="Times New Roman" panose="02020603050405020304" pitchFamily="18" charset="0"/>
                <a:cs typeface="Times New Roman" panose="02020603050405020304" pitchFamily="18" charset="0"/>
              </a:rPr>
              <a:t>REFERENCES</a:t>
            </a:r>
            <a:endParaRPr lang="fr-FR"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49787" y="1119875"/>
            <a:ext cx="9872385" cy="3880773"/>
          </a:xfrm>
        </p:spPr>
        <p:txBody>
          <a:bodyPr>
            <a:noAutofit/>
          </a:bodyPr>
          <a:lstStyle/>
          <a:p>
            <a:r>
              <a:rPr lang="fr-FR" sz="2000" dirty="0" smtClean="0">
                <a:latin typeface="Times New Roman" panose="02020603050405020304" pitchFamily="18" charset="0"/>
                <a:cs typeface="Times New Roman" panose="02020603050405020304" pitchFamily="18" charset="0"/>
              </a:rPr>
              <a:t>Zheng, H et al. (2014) The future of </a:t>
            </a:r>
            <a:r>
              <a:rPr lang="fr-FR" sz="2000" dirty="0" err="1" smtClean="0">
                <a:latin typeface="Times New Roman" panose="02020603050405020304" pitchFamily="18" charset="0"/>
                <a:cs typeface="Times New Roman" panose="02020603050405020304" pitchFamily="18" charset="0"/>
              </a:rPr>
              <a:t>crystallography</a:t>
            </a:r>
            <a:r>
              <a:rPr lang="fr-FR" sz="2000" dirty="0" smtClean="0">
                <a:latin typeface="Times New Roman" panose="02020603050405020304" pitchFamily="18" charset="0"/>
                <a:cs typeface="Times New Roman" panose="02020603050405020304" pitchFamily="18" charset="0"/>
              </a:rPr>
              <a:t> in </a:t>
            </a:r>
            <a:r>
              <a:rPr lang="fr-FR" sz="2000" dirty="0" err="1" smtClean="0">
                <a:latin typeface="Times New Roman" panose="02020603050405020304" pitchFamily="18" charset="0"/>
                <a:cs typeface="Times New Roman" panose="02020603050405020304" pitchFamily="18" charset="0"/>
              </a:rPr>
              <a:t>drug</a:t>
            </a:r>
            <a:r>
              <a:rPr lang="fr-FR" sz="2000" dirty="0" smtClean="0">
                <a:latin typeface="Times New Roman" panose="02020603050405020304" pitchFamily="18" charset="0"/>
                <a:cs typeface="Times New Roman" panose="02020603050405020304" pitchFamily="18" charset="0"/>
              </a:rPr>
              <a:t> </a:t>
            </a:r>
            <a:r>
              <a:rPr lang="fr-FR" sz="2000" dirty="0" err="1" smtClean="0">
                <a:latin typeface="Times New Roman" panose="02020603050405020304" pitchFamily="18" charset="0"/>
                <a:cs typeface="Times New Roman" panose="02020603050405020304" pitchFamily="18" charset="0"/>
              </a:rPr>
              <a:t>discovery</a:t>
            </a:r>
            <a:r>
              <a:rPr lang="fr-FR" sz="2000" dirty="0" smtClean="0">
                <a:latin typeface="Times New Roman" panose="02020603050405020304" pitchFamily="18" charset="0"/>
                <a:cs typeface="Times New Roman" panose="02020603050405020304" pitchFamily="18" charset="0"/>
              </a:rPr>
              <a:t>, </a:t>
            </a:r>
            <a:r>
              <a:rPr lang="fr-FR" sz="2000" i="1" dirty="0" smtClean="0">
                <a:latin typeface="Times New Roman" panose="02020603050405020304" pitchFamily="18" charset="0"/>
                <a:cs typeface="Times New Roman" panose="02020603050405020304" pitchFamily="18" charset="0"/>
              </a:rPr>
              <a:t>Expert </a:t>
            </a:r>
            <a:r>
              <a:rPr lang="fr-FR" sz="2000" i="1" dirty="0" err="1" smtClean="0">
                <a:latin typeface="Times New Roman" panose="02020603050405020304" pitchFamily="18" charset="0"/>
                <a:cs typeface="Times New Roman" panose="02020603050405020304" pitchFamily="18" charset="0"/>
              </a:rPr>
              <a:t>Opin</a:t>
            </a:r>
            <a:r>
              <a:rPr lang="fr-FR" sz="2000" i="1" dirty="0" smtClean="0">
                <a:latin typeface="Times New Roman" panose="02020603050405020304" pitchFamily="18" charset="0"/>
                <a:cs typeface="Times New Roman" panose="02020603050405020304" pitchFamily="18" charset="0"/>
              </a:rPr>
              <a:t> Drug </a:t>
            </a:r>
            <a:r>
              <a:rPr lang="fr-FR" sz="2000" i="1" dirty="0" err="1" smtClean="0">
                <a:latin typeface="Times New Roman" panose="02020603050405020304" pitchFamily="18" charset="0"/>
                <a:cs typeface="Times New Roman" panose="02020603050405020304" pitchFamily="18" charset="0"/>
              </a:rPr>
              <a:t>Discov</a:t>
            </a:r>
            <a:r>
              <a:rPr lang="fr-FR" sz="2000" i="1" dirty="0" smtClean="0">
                <a:latin typeface="Times New Roman" panose="02020603050405020304" pitchFamily="18" charset="0"/>
                <a:cs typeface="Times New Roman" panose="02020603050405020304" pitchFamily="18" charset="0"/>
              </a:rPr>
              <a:t>. 2014 </a:t>
            </a:r>
            <a:r>
              <a:rPr lang="fr-FR" sz="2000" i="1" dirty="0" err="1" smtClean="0">
                <a:latin typeface="Times New Roman" panose="02020603050405020304" pitchFamily="18" charset="0"/>
                <a:cs typeface="Times New Roman" panose="02020603050405020304" pitchFamily="18" charset="0"/>
              </a:rPr>
              <a:t>Feb</a:t>
            </a:r>
            <a:r>
              <a:rPr lang="fr-FR" sz="2000" i="1" dirty="0" smtClean="0">
                <a:latin typeface="Times New Roman" panose="02020603050405020304" pitchFamily="18" charset="0"/>
                <a:cs typeface="Times New Roman" panose="02020603050405020304" pitchFamily="18" charset="0"/>
              </a:rPr>
              <a:t>; 9(2): 125–137. </a:t>
            </a:r>
            <a:r>
              <a:rPr lang="fr-FR" sz="2000" dirty="0" smtClean="0">
                <a:latin typeface="Times New Roman" panose="02020603050405020304" pitchFamily="18" charset="0"/>
                <a:cs typeface="Times New Roman" panose="02020603050405020304" pitchFamily="18" charset="0"/>
                <a:hlinkClick r:id="rId2"/>
              </a:rPr>
              <a:t>https://www.ncbi.nlm.nih.gov/pmc/articles/PMC4106240/</a:t>
            </a:r>
            <a:endParaRPr lang="fr-FR" sz="2000" dirty="0" smtClean="0">
              <a:latin typeface="Times New Roman" panose="02020603050405020304" pitchFamily="18" charset="0"/>
              <a:cs typeface="Times New Roman" panose="02020603050405020304" pitchFamily="18" charset="0"/>
            </a:endParaRPr>
          </a:p>
          <a:p>
            <a:r>
              <a:rPr lang="fr-FR" sz="2000" dirty="0" smtClean="0">
                <a:latin typeface="Times New Roman" panose="02020603050405020304" pitchFamily="18" charset="0"/>
                <a:cs typeface="Times New Roman" panose="02020603050405020304" pitchFamily="18" charset="0"/>
              </a:rPr>
              <a:t>Zheng, H et. al (2015), X-ray </a:t>
            </a:r>
            <a:r>
              <a:rPr lang="fr-FR" sz="2000" dirty="0" err="1" smtClean="0">
                <a:latin typeface="Times New Roman" panose="02020603050405020304" pitchFamily="18" charset="0"/>
                <a:cs typeface="Times New Roman" panose="02020603050405020304" pitchFamily="18" charset="0"/>
              </a:rPr>
              <a:t>crystallography</a:t>
            </a:r>
            <a:r>
              <a:rPr lang="fr-FR" sz="2000" dirty="0" smtClean="0">
                <a:latin typeface="Times New Roman" panose="02020603050405020304" pitchFamily="18" charset="0"/>
                <a:cs typeface="Times New Roman" panose="02020603050405020304" pitchFamily="18" charset="0"/>
              </a:rPr>
              <a:t> over the </a:t>
            </a:r>
            <a:r>
              <a:rPr lang="fr-FR" sz="2000" dirty="0" err="1" smtClean="0">
                <a:latin typeface="Times New Roman" panose="02020603050405020304" pitchFamily="18" charset="0"/>
                <a:cs typeface="Times New Roman" panose="02020603050405020304" pitchFamily="18" charset="0"/>
              </a:rPr>
              <a:t>past</a:t>
            </a:r>
            <a:r>
              <a:rPr lang="fr-FR" sz="2000" dirty="0" smtClean="0">
                <a:latin typeface="Times New Roman" panose="02020603050405020304" pitchFamily="18" charset="0"/>
                <a:cs typeface="Times New Roman" panose="02020603050405020304" pitchFamily="18" charset="0"/>
              </a:rPr>
              <a:t> </a:t>
            </a:r>
            <a:r>
              <a:rPr lang="fr-FR" sz="2000" dirty="0" err="1" smtClean="0">
                <a:latin typeface="Times New Roman" panose="02020603050405020304" pitchFamily="18" charset="0"/>
                <a:cs typeface="Times New Roman" panose="02020603050405020304" pitchFamily="18" charset="0"/>
              </a:rPr>
              <a:t>decade</a:t>
            </a:r>
            <a:r>
              <a:rPr lang="fr-FR" sz="2000" dirty="0" smtClean="0">
                <a:latin typeface="Times New Roman" panose="02020603050405020304" pitchFamily="18" charset="0"/>
                <a:cs typeface="Times New Roman" panose="02020603050405020304" pitchFamily="18" charset="0"/>
              </a:rPr>
              <a:t> for </a:t>
            </a:r>
            <a:r>
              <a:rPr lang="fr-FR" sz="2000" dirty="0" err="1" smtClean="0">
                <a:latin typeface="Times New Roman" panose="02020603050405020304" pitchFamily="18" charset="0"/>
                <a:cs typeface="Times New Roman" panose="02020603050405020304" pitchFamily="18" charset="0"/>
              </a:rPr>
              <a:t>novel</a:t>
            </a:r>
            <a:r>
              <a:rPr lang="fr-FR" sz="2000" dirty="0" smtClean="0">
                <a:latin typeface="Times New Roman" panose="02020603050405020304" pitchFamily="18" charset="0"/>
                <a:cs typeface="Times New Roman" panose="02020603050405020304" pitchFamily="18" charset="0"/>
              </a:rPr>
              <a:t> </a:t>
            </a:r>
            <a:r>
              <a:rPr lang="fr-FR" sz="2000" dirty="0" err="1" smtClean="0">
                <a:latin typeface="Times New Roman" panose="02020603050405020304" pitchFamily="18" charset="0"/>
                <a:cs typeface="Times New Roman" panose="02020603050405020304" pitchFamily="18" charset="0"/>
              </a:rPr>
              <a:t>drug</a:t>
            </a:r>
            <a:r>
              <a:rPr lang="fr-FR" sz="2000" dirty="0" smtClean="0">
                <a:latin typeface="Times New Roman" panose="02020603050405020304" pitchFamily="18" charset="0"/>
                <a:cs typeface="Times New Roman" panose="02020603050405020304" pitchFamily="18" charset="0"/>
              </a:rPr>
              <a:t> </a:t>
            </a:r>
            <a:r>
              <a:rPr lang="fr-FR" sz="2000" dirty="0" err="1" smtClean="0">
                <a:latin typeface="Times New Roman" panose="02020603050405020304" pitchFamily="18" charset="0"/>
                <a:cs typeface="Times New Roman" panose="02020603050405020304" pitchFamily="18" charset="0"/>
              </a:rPr>
              <a:t>discovery</a:t>
            </a:r>
            <a:r>
              <a:rPr lang="fr-FR" sz="2000" dirty="0" smtClean="0">
                <a:latin typeface="Times New Roman" panose="02020603050405020304" pitchFamily="18" charset="0"/>
                <a:cs typeface="Times New Roman" panose="02020603050405020304" pitchFamily="18" charset="0"/>
              </a:rPr>
              <a:t> – </a:t>
            </a:r>
            <a:r>
              <a:rPr lang="fr-FR" sz="2000" dirty="0" err="1" smtClean="0">
                <a:latin typeface="Times New Roman" panose="02020603050405020304" pitchFamily="18" charset="0"/>
                <a:cs typeface="Times New Roman" panose="02020603050405020304" pitchFamily="18" charset="0"/>
              </a:rPr>
              <a:t>where</a:t>
            </a:r>
            <a:r>
              <a:rPr lang="fr-FR" sz="2000" dirty="0" smtClean="0">
                <a:latin typeface="Times New Roman" panose="02020603050405020304" pitchFamily="18" charset="0"/>
                <a:cs typeface="Times New Roman" panose="02020603050405020304" pitchFamily="18" charset="0"/>
              </a:rPr>
              <a:t> are </a:t>
            </a:r>
            <a:r>
              <a:rPr lang="fr-FR" sz="2000" dirty="0" err="1" smtClean="0">
                <a:latin typeface="Times New Roman" panose="02020603050405020304" pitchFamily="18" charset="0"/>
                <a:cs typeface="Times New Roman" panose="02020603050405020304" pitchFamily="18" charset="0"/>
              </a:rPr>
              <a:t>we</a:t>
            </a:r>
            <a:r>
              <a:rPr lang="fr-FR" sz="2000" dirty="0" smtClean="0">
                <a:latin typeface="Times New Roman" panose="02020603050405020304" pitchFamily="18" charset="0"/>
                <a:cs typeface="Times New Roman" panose="02020603050405020304" pitchFamily="18" charset="0"/>
              </a:rPr>
              <a:t> </a:t>
            </a:r>
            <a:r>
              <a:rPr lang="fr-FR" sz="2000" dirty="0" err="1" smtClean="0">
                <a:latin typeface="Times New Roman" panose="02020603050405020304" pitchFamily="18" charset="0"/>
                <a:cs typeface="Times New Roman" panose="02020603050405020304" pitchFamily="18" charset="0"/>
              </a:rPr>
              <a:t>heading</a:t>
            </a:r>
            <a:r>
              <a:rPr lang="fr-FR" sz="2000" dirty="0" smtClean="0">
                <a:latin typeface="Times New Roman" panose="02020603050405020304" pitchFamily="18" charset="0"/>
                <a:cs typeface="Times New Roman" panose="02020603050405020304" pitchFamily="18" charset="0"/>
              </a:rPr>
              <a:t> </a:t>
            </a:r>
            <a:r>
              <a:rPr lang="fr-FR" sz="2000" dirty="0" err="1" smtClean="0">
                <a:latin typeface="Times New Roman" panose="02020603050405020304" pitchFamily="18" charset="0"/>
                <a:cs typeface="Times New Roman" panose="02020603050405020304" pitchFamily="18" charset="0"/>
              </a:rPr>
              <a:t>next</a:t>
            </a:r>
            <a:r>
              <a:rPr lang="fr-FR" sz="2000" dirty="0" smtClean="0">
                <a:latin typeface="Times New Roman" panose="02020603050405020304" pitchFamily="18" charset="0"/>
                <a:cs typeface="Times New Roman" panose="02020603050405020304" pitchFamily="18" charset="0"/>
              </a:rPr>
              <a:t>? </a:t>
            </a:r>
            <a:r>
              <a:rPr lang="fr-FR" sz="2000" i="1" dirty="0" smtClean="0">
                <a:latin typeface="Times New Roman" panose="02020603050405020304" pitchFamily="18" charset="0"/>
                <a:cs typeface="Times New Roman" panose="02020603050405020304" pitchFamily="18" charset="0"/>
              </a:rPr>
              <a:t>Expert Opinion on Drug </a:t>
            </a:r>
            <a:r>
              <a:rPr lang="fr-FR" sz="2000" i="1" dirty="0" err="1" smtClean="0">
                <a:latin typeface="Times New Roman" panose="02020603050405020304" pitchFamily="18" charset="0"/>
                <a:cs typeface="Times New Roman" panose="02020603050405020304" pitchFamily="18" charset="0"/>
              </a:rPr>
              <a:t>Discovery</a:t>
            </a:r>
            <a:r>
              <a:rPr lang="fr-FR" sz="2000" i="1" dirty="0" smtClean="0">
                <a:latin typeface="Times New Roman" panose="02020603050405020304" pitchFamily="18" charset="0"/>
                <a:cs typeface="Times New Roman" panose="02020603050405020304" pitchFamily="18" charset="0"/>
              </a:rPr>
              <a:t>, Volume 10, Issue 9 </a:t>
            </a:r>
            <a:r>
              <a:rPr lang="fr-FR" sz="2000" dirty="0" smtClean="0">
                <a:latin typeface="Times New Roman" panose="02020603050405020304" pitchFamily="18" charset="0"/>
                <a:cs typeface="Times New Roman" panose="02020603050405020304" pitchFamily="18" charset="0"/>
                <a:hlinkClick r:id="rId3"/>
              </a:rPr>
              <a:t>www.tandfonline.com/.../17460441.2015.1061991</a:t>
            </a:r>
            <a:endParaRPr lang="fr-FR" sz="2000" dirty="0" smtClean="0">
              <a:latin typeface="Times New Roman" panose="02020603050405020304" pitchFamily="18" charset="0"/>
              <a:cs typeface="Times New Roman" panose="02020603050405020304" pitchFamily="18" charset="0"/>
            </a:endParaRPr>
          </a:p>
          <a:p>
            <a:r>
              <a:rPr lang="fr-FR" sz="2000" dirty="0" smtClean="0">
                <a:latin typeface="Times New Roman" panose="02020603050405020304" pitchFamily="18" charset="0"/>
                <a:cs typeface="Times New Roman" panose="02020603050405020304" pitchFamily="18" charset="0"/>
              </a:rPr>
              <a:t>Blundell, T.L, Patel. S (2004), High-</a:t>
            </a:r>
            <a:r>
              <a:rPr lang="fr-FR" sz="2000" dirty="0" err="1" smtClean="0">
                <a:latin typeface="Times New Roman" panose="02020603050405020304" pitchFamily="18" charset="0"/>
                <a:cs typeface="Times New Roman" panose="02020603050405020304" pitchFamily="18" charset="0"/>
              </a:rPr>
              <a:t>throughput</a:t>
            </a:r>
            <a:r>
              <a:rPr lang="fr-FR" sz="2000" dirty="0" smtClean="0">
                <a:latin typeface="Times New Roman" panose="02020603050405020304" pitchFamily="18" charset="0"/>
                <a:cs typeface="Times New Roman" panose="02020603050405020304" pitchFamily="18" charset="0"/>
              </a:rPr>
              <a:t> X-ray </a:t>
            </a:r>
            <a:r>
              <a:rPr lang="fr-FR" sz="2000" dirty="0" err="1" smtClean="0">
                <a:latin typeface="Times New Roman" panose="02020603050405020304" pitchFamily="18" charset="0"/>
                <a:cs typeface="Times New Roman" panose="02020603050405020304" pitchFamily="18" charset="0"/>
              </a:rPr>
              <a:t>crystallography</a:t>
            </a:r>
            <a:r>
              <a:rPr lang="fr-FR" sz="2000" dirty="0" smtClean="0">
                <a:latin typeface="Times New Roman" panose="02020603050405020304" pitchFamily="18" charset="0"/>
                <a:cs typeface="Times New Roman" panose="02020603050405020304" pitchFamily="18" charset="0"/>
              </a:rPr>
              <a:t> for </a:t>
            </a:r>
            <a:r>
              <a:rPr lang="fr-FR" sz="2000" dirty="0" err="1" smtClean="0">
                <a:latin typeface="Times New Roman" panose="02020603050405020304" pitchFamily="18" charset="0"/>
                <a:cs typeface="Times New Roman" panose="02020603050405020304" pitchFamily="18" charset="0"/>
              </a:rPr>
              <a:t>drug</a:t>
            </a:r>
            <a:r>
              <a:rPr lang="fr-FR" sz="2000" dirty="0" smtClean="0">
                <a:latin typeface="Times New Roman" panose="02020603050405020304" pitchFamily="18" charset="0"/>
                <a:cs typeface="Times New Roman" panose="02020603050405020304" pitchFamily="18" charset="0"/>
              </a:rPr>
              <a:t> </a:t>
            </a:r>
            <a:r>
              <a:rPr lang="fr-FR" sz="2000" dirty="0" err="1" smtClean="0">
                <a:latin typeface="Times New Roman" panose="02020603050405020304" pitchFamily="18" charset="0"/>
                <a:cs typeface="Times New Roman" panose="02020603050405020304" pitchFamily="18" charset="0"/>
              </a:rPr>
              <a:t>discovery</a:t>
            </a:r>
            <a:r>
              <a:rPr lang="fr-FR" sz="2000" dirty="0" smtClean="0">
                <a:latin typeface="Times New Roman" panose="02020603050405020304" pitchFamily="18" charset="0"/>
                <a:cs typeface="Times New Roman" panose="02020603050405020304" pitchFamily="18" charset="0"/>
              </a:rPr>
              <a:t>, </a:t>
            </a:r>
            <a:r>
              <a:rPr lang="fr-FR" sz="2000" i="1" dirty="0" err="1" smtClean="0">
                <a:latin typeface="Times New Roman" panose="02020603050405020304" pitchFamily="18" charset="0"/>
                <a:cs typeface="Times New Roman" panose="02020603050405020304" pitchFamily="18" charset="0"/>
              </a:rPr>
              <a:t>Current</a:t>
            </a:r>
            <a:r>
              <a:rPr lang="fr-FR" sz="2000" i="1" dirty="0" smtClean="0">
                <a:latin typeface="Times New Roman" panose="02020603050405020304" pitchFamily="18" charset="0"/>
                <a:cs typeface="Times New Roman" panose="02020603050405020304" pitchFamily="18" charset="0"/>
              </a:rPr>
              <a:t> Opinion in </a:t>
            </a:r>
            <a:r>
              <a:rPr lang="fr-FR" sz="2000" i="1" dirty="0" err="1" smtClean="0">
                <a:latin typeface="Times New Roman" panose="02020603050405020304" pitchFamily="18" charset="0"/>
                <a:cs typeface="Times New Roman" panose="02020603050405020304" pitchFamily="18" charset="0"/>
              </a:rPr>
              <a:t>Pharmacology</a:t>
            </a:r>
            <a:r>
              <a:rPr lang="fr-FR" sz="2000" i="1" dirty="0" smtClean="0">
                <a:latin typeface="Times New Roman" panose="02020603050405020304" pitchFamily="18" charset="0"/>
                <a:cs typeface="Times New Roman" panose="02020603050405020304" pitchFamily="18" charset="0"/>
              </a:rPr>
              <a:t>, Vol. 4 Issue 5 pages 490-496 </a:t>
            </a:r>
            <a:r>
              <a:rPr lang="fr-FR" sz="2000" dirty="0" smtClean="0">
                <a:latin typeface="Times New Roman" panose="02020603050405020304" pitchFamily="18" charset="0"/>
                <a:cs typeface="Times New Roman" panose="02020603050405020304" pitchFamily="18" charset="0"/>
                <a:hlinkClick r:id="rId4"/>
              </a:rPr>
              <a:t>https://www.sciencedirect.com/science/article/pii/S1471489204001225</a:t>
            </a:r>
            <a:endParaRPr lang="fr-FR" sz="2000" dirty="0" smtClean="0">
              <a:latin typeface="Times New Roman" panose="02020603050405020304" pitchFamily="18" charset="0"/>
              <a:cs typeface="Times New Roman" panose="02020603050405020304" pitchFamily="18" charset="0"/>
            </a:endParaRPr>
          </a:p>
          <a:p>
            <a:r>
              <a:rPr lang="fr-FR" sz="2000" dirty="0" smtClean="0">
                <a:latin typeface="Times New Roman" panose="02020603050405020304" pitchFamily="18" charset="0"/>
                <a:cs typeface="Times New Roman" panose="02020603050405020304" pitchFamily="18" charset="0"/>
              </a:rPr>
              <a:t>Yuan Yao et al.(2019), </a:t>
            </a:r>
            <a:r>
              <a:rPr lang="fr-FR" sz="2000" dirty="0" err="1" smtClean="0">
                <a:latin typeface="Times New Roman" panose="02020603050405020304" pitchFamily="18" charset="0"/>
                <a:cs typeface="Times New Roman" panose="02020603050405020304" pitchFamily="18" charset="0"/>
                <a:hlinkClick r:id="rId5" tooltip="Discovery, X-ray Crystallography and Antiviral Activity of Allosteric Inhibitors of Flavivirus NS2B-NS3 Protease"/>
              </a:rPr>
              <a:t>Discovery</a:t>
            </a:r>
            <a:r>
              <a:rPr lang="fr-FR" sz="2000" dirty="0" smtClean="0">
                <a:latin typeface="Times New Roman" panose="02020603050405020304" pitchFamily="18" charset="0"/>
                <a:cs typeface="Times New Roman" panose="02020603050405020304" pitchFamily="18" charset="0"/>
                <a:hlinkClick r:id="rId5" tooltip="Discovery, X-ray Crystallography and Antiviral Activity of Allosteric Inhibitors of Flavivirus NS2B-NS3 Protease"/>
              </a:rPr>
              <a:t>, X-ray </a:t>
            </a:r>
            <a:r>
              <a:rPr lang="fr-FR" sz="2000" dirty="0" err="1" smtClean="0">
                <a:latin typeface="Times New Roman" panose="02020603050405020304" pitchFamily="18" charset="0"/>
                <a:cs typeface="Times New Roman" panose="02020603050405020304" pitchFamily="18" charset="0"/>
                <a:hlinkClick r:id="rId5" tooltip="Discovery, X-ray Crystallography and Antiviral Activity of Allosteric Inhibitors of Flavivirus NS2B-NS3 Protease"/>
              </a:rPr>
              <a:t>Crystallography</a:t>
            </a:r>
            <a:r>
              <a:rPr lang="fr-FR" sz="2000" dirty="0" smtClean="0">
                <a:latin typeface="Times New Roman" panose="02020603050405020304" pitchFamily="18" charset="0"/>
                <a:cs typeface="Times New Roman" panose="02020603050405020304" pitchFamily="18" charset="0"/>
                <a:hlinkClick r:id="rId5" tooltip="Discovery, X-ray Crystallography and Antiviral Activity of Allosteric Inhibitors of Flavivirus NS2B-NS3 Protease"/>
              </a:rPr>
              <a:t> and Antiviral </a:t>
            </a:r>
            <a:r>
              <a:rPr lang="fr-FR" sz="2000" dirty="0" err="1" smtClean="0">
                <a:latin typeface="Times New Roman" panose="02020603050405020304" pitchFamily="18" charset="0"/>
                <a:cs typeface="Times New Roman" panose="02020603050405020304" pitchFamily="18" charset="0"/>
                <a:hlinkClick r:id="rId5" tooltip="Discovery, X-ray Crystallography and Antiviral Activity of Allosteric Inhibitors of Flavivirus NS2B-NS3 Protease"/>
              </a:rPr>
              <a:t>Activity</a:t>
            </a:r>
            <a:r>
              <a:rPr lang="fr-FR" sz="2000" dirty="0" smtClean="0">
                <a:latin typeface="Times New Roman" panose="02020603050405020304" pitchFamily="18" charset="0"/>
                <a:cs typeface="Times New Roman" panose="02020603050405020304" pitchFamily="18" charset="0"/>
                <a:hlinkClick r:id="rId5" tooltip="Discovery, X-ray Crystallography and Antiviral Activity of Allosteric Inhibitors of Flavivirus NS2B-NS3 Protease"/>
              </a:rPr>
              <a:t> of </a:t>
            </a:r>
            <a:r>
              <a:rPr lang="fr-FR" sz="2000" dirty="0" err="1" smtClean="0">
                <a:latin typeface="Times New Roman" panose="02020603050405020304" pitchFamily="18" charset="0"/>
                <a:cs typeface="Times New Roman" panose="02020603050405020304" pitchFamily="18" charset="0"/>
                <a:hlinkClick r:id="rId5" tooltip="Discovery, X-ray Crystallography and Antiviral Activity of Allosteric Inhibitors of Flavivirus NS2B-NS3 Protease"/>
              </a:rPr>
              <a:t>Allosteric</a:t>
            </a:r>
            <a:r>
              <a:rPr lang="fr-FR" sz="2000" dirty="0" smtClean="0">
                <a:latin typeface="Times New Roman" panose="02020603050405020304" pitchFamily="18" charset="0"/>
                <a:cs typeface="Times New Roman" panose="02020603050405020304" pitchFamily="18" charset="0"/>
                <a:hlinkClick r:id="rId5" tooltip="Discovery, X-ray Crystallography and Antiviral Activity of Allosteric Inhibitors of Flavivirus NS2B-NS3 Protease"/>
              </a:rPr>
              <a:t> </a:t>
            </a:r>
            <a:r>
              <a:rPr lang="fr-FR" sz="2000" dirty="0" err="1" smtClean="0">
                <a:latin typeface="Times New Roman" panose="02020603050405020304" pitchFamily="18" charset="0"/>
                <a:cs typeface="Times New Roman" panose="02020603050405020304" pitchFamily="18" charset="0"/>
                <a:hlinkClick r:id="rId5" tooltip="Discovery, X-ray Crystallography and Antiviral Activity of Allosteric Inhibitors of Flavivirus NS2B-NS3 Protease"/>
              </a:rPr>
              <a:t>Inhibitors</a:t>
            </a:r>
            <a:r>
              <a:rPr lang="fr-FR" sz="2000" dirty="0" smtClean="0">
                <a:latin typeface="Times New Roman" panose="02020603050405020304" pitchFamily="18" charset="0"/>
                <a:cs typeface="Times New Roman" panose="02020603050405020304" pitchFamily="18" charset="0"/>
                <a:hlinkClick r:id="rId5" tooltip="Discovery, X-ray Crystallography and Antiviral Activity of Allosteric Inhibitors of Flavivirus NS2B-NS3 Protease"/>
              </a:rPr>
              <a:t> of </a:t>
            </a:r>
            <a:r>
              <a:rPr lang="fr-FR" sz="2000" dirty="0" err="1" smtClean="0">
                <a:latin typeface="Times New Roman" panose="02020603050405020304" pitchFamily="18" charset="0"/>
                <a:cs typeface="Times New Roman" panose="02020603050405020304" pitchFamily="18" charset="0"/>
                <a:hlinkClick r:id="rId5" tooltip="Discovery, X-ray Crystallography and Antiviral Activity of Allosteric Inhibitors of Flavivirus NS2B-NS3 Protease"/>
              </a:rPr>
              <a:t>Flavivirus</a:t>
            </a:r>
            <a:r>
              <a:rPr lang="fr-FR" sz="2000" dirty="0" smtClean="0">
                <a:latin typeface="Times New Roman" panose="02020603050405020304" pitchFamily="18" charset="0"/>
                <a:cs typeface="Times New Roman" panose="02020603050405020304" pitchFamily="18" charset="0"/>
                <a:hlinkClick r:id="rId5" tooltip="Discovery, X-ray Crystallography and Antiviral Activity of Allosteric Inhibitors of Flavivirus NS2B-NS3 Protease"/>
              </a:rPr>
              <a:t> NS2B-NS3 </a:t>
            </a:r>
            <a:r>
              <a:rPr lang="fr-FR" sz="2000" dirty="0" err="1" smtClean="0">
                <a:latin typeface="Times New Roman" panose="02020603050405020304" pitchFamily="18" charset="0"/>
                <a:cs typeface="Times New Roman" panose="02020603050405020304" pitchFamily="18" charset="0"/>
                <a:hlinkClick r:id="rId5" tooltip="Discovery, X-ray Crystallography and Antiviral Activity of Allosteric Inhibitors of Flavivirus NS2B-NS3 Protease"/>
              </a:rPr>
              <a:t>Protease</a:t>
            </a:r>
            <a:r>
              <a:rPr lang="fr-FR" sz="2000" dirty="0" smtClean="0">
                <a:latin typeface="Times New Roman" panose="02020603050405020304" pitchFamily="18" charset="0"/>
                <a:cs typeface="Times New Roman" panose="02020603050405020304" pitchFamily="18" charset="0"/>
              </a:rPr>
              <a:t>, </a:t>
            </a:r>
            <a:r>
              <a:rPr lang="fr-FR" sz="2000" i="1" dirty="0" smtClean="0">
                <a:latin typeface="Times New Roman" panose="02020603050405020304" pitchFamily="18" charset="0"/>
                <a:cs typeface="Times New Roman" panose="02020603050405020304" pitchFamily="18" charset="0"/>
              </a:rPr>
              <a:t>J. Am. </a:t>
            </a:r>
            <a:r>
              <a:rPr lang="fr-FR" sz="2000" i="1" dirty="0" err="1" smtClean="0">
                <a:latin typeface="Times New Roman" panose="02020603050405020304" pitchFamily="18" charset="0"/>
                <a:cs typeface="Times New Roman" panose="02020603050405020304" pitchFamily="18" charset="0"/>
              </a:rPr>
              <a:t>Chem</a:t>
            </a:r>
            <a:r>
              <a:rPr lang="fr-FR" sz="2000" i="1" dirty="0" smtClean="0">
                <a:latin typeface="Times New Roman" panose="02020603050405020304" pitchFamily="18" charset="0"/>
                <a:cs typeface="Times New Roman" panose="02020603050405020304" pitchFamily="18" charset="0"/>
              </a:rPr>
              <a:t>. Soc. </a:t>
            </a:r>
            <a:r>
              <a:rPr lang="fr-FR" sz="2000" dirty="0" smtClean="0">
                <a:latin typeface="Times New Roman" panose="02020603050405020304" pitchFamily="18" charset="0"/>
                <a:cs typeface="Times New Roman" panose="02020603050405020304" pitchFamily="18" charset="0"/>
              </a:rPr>
              <a:t>2019 141176832-6836 </a:t>
            </a:r>
            <a:r>
              <a:rPr lang="fr-FR" sz="2000" dirty="0" smtClean="0">
                <a:latin typeface="Times New Roman" panose="02020603050405020304" pitchFamily="18" charset="0"/>
                <a:cs typeface="Times New Roman" panose="02020603050405020304" pitchFamily="18" charset="0"/>
                <a:hlinkClick r:id="rId6"/>
              </a:rPr>
              <a:t>https://pubs.acs.org/doi/abs/10.1021/jacs.9b02505</a:t>
            </a:r>
            <a:endParaRPr lang="fr-FR" sz="2000" dirty="0" smtClean="0">
              <a:latin typeface="Times New Roman" panose="02020603050405020304" pitchFamily="18" charset="0"/>
              <a:cs typeface="Times New Roman" panose="02020603050405020304" pitchFamily="18" charset="0"/>
            </a:endParaRPr>
          </a:p>
          <a:p>
            <a:r>
              <a:rPr lang="fr-FR" sz="2000" dirty="0" smtClean="0">
                <a:latin typeface="Times New Roman" panose="02020603050405020304" pitchFamily="18" charset="0"/>
                <a:cs typeface="Times New Roman" panose="02020603050405020304" pitchFamily="18" charset="0"/>
              </a:rPr>
              <a:t>RSCB PDB: </a:t>
            </a:r>
            <a:r>
              <a:rPr lang="fr-FR" sz="2000" dirty="0" err="1" smtClean="0">
                <a:latin typeface="Times New Roman" panose="02020603050405020304" pitchFamily="18" charset="0"/>
                <a:cs typeface="Times New Roman" panose="02020603050405020304" pitchFamily="18" charset="0"/>
              </a:rPr>
              <a:t>Homepage</a:t>
            </a:r>
            <a:r>
              <a:rPr lang="fr-FR" sz="2000" dirty="0" smtClean="0">
                <a:latin typeface="Times New Roman" panose="02020603050405020304" pitchFamily="18" charset="0"/>
                <a:cs typeface="Times New Roman" panose="02020603050405020304" pitchFamily="18" charset="0"/>
              </a:rPr>
              <a:t> </a:t>
            </a:r>
            <a:r>
              <a:rPr lang="fr-FR" sz="2000" dirty="0" smtClean="0">
                <a:latin typeface="Times New Roman" panose="02020603050405020304" pitchFamily="18" charset="0"/>
                <a:cs typeface="Times New Roman" panose="02020603050405020304" pitchFamily="18" charset="0"/>
                <a:hlinkClick r:id="rId7"/>
              </a:rPr>
              <a:t>www.rcsb.org/</a:t>
            </a:r>
            <a:endParaRPr lang="fr-FR" sz="2000" dirty="0" smtClean="0">
              <a:latin typeface="Times New Roman" panose="02020603050405020304" pitchFamily="18" charset="0"/>
              <a:cs typeface="Times New Roman" panose="02020603050405020304" pitchFamily="18" charset="0"/>
            </a:endParaRPr>
          </a:p>
          <a:p>
            <a:endParaRPr lang="fr-FR"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5024622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2" name="Title 1"/>
          <p:cNvSpPr>
            <a:spLocks noGrp="1"/>
          </p:cNvSpPr>
          <p:nvPr>
            <p:ph type="ctrTitle"/>
          </p:nvPr>
        </p:nvSpPr>
        <p:spPr>
          <a:xfrm>
            <a:off x="0" y="0"/>
            <a:ext cx="10197253" cy="5951914"/>
          </a:xfrm>
        </p:spPr>
        <p:txBody>
          <a:bodyPr/>
          <a:lstStyle/>
          <a:p>
            <a:pPr algn="ctr"/>
            <a:r>
              <a:rPr lang="en-GB" sz="3200" dirty="0">
                <a:latin typeface="Times New Roman" panose="02020603050405020304" pitchFamily="18" charset="0"/>
                <a:cs typeface="Times New Roman" panose="02020603050405020304" pitchFamily="18" charset="0"/>
              </a:rPr>
              <a:t>PRESENTATION </a:t>
            </a:r>
            <a:br>
              <a:rPr lang="en-GB" sz="3200" dirty="0">
                <a:latin typeface="Times New Roman" panose="02020603050405020304" pitchFamily="18" charset="0"/>
                <a:cs typeface="Times New Roman" panose="02020603050405020304" pitchFamily="18" charset="0"/>
              </a:rPr>
            </a:br>
            <a:r>
              <a:rPr lang="en-GB" sz="3200" dirty="0">
                <a:latin typeface="Times New Roman" panose="02020603050405020304" pitchFamily="18" charset="0"/>
                <a:cs typeface="Times New Roman" panose="02020603050405020304" pitchFamily="18" charset="0"/>
              </a:rPr>
              <a:t>ON</a:t>
            </a:r>
            <a:br>
              <a:rPr lang="en-GB" sz="3200" dirty="0">
                <a:latin typeface="Times New Roman" panose="02020603050405020304" pitchFamily="18" charset="0"/>
                <a:cs typeface="Times New Roman" panose="02020603050405020304" pitchFamily="18" charset="0"/>
              </a:rPr>
            </a:br>
            <a:r>
              <a:rPr lang="en-GB" sz="3200" dirty="0">
                <a:latin typeface="Times New Roman" panose="02020603050405020304" pitchFamily="18" charset="0"/>
                <a:cs typeface="Times New Roman" panose="02020603050405020304" pitchFamily="18" charset="0"/>
              </a:rPr>
              <a:t>Application of Ultrasonography on drugs development</a:t>
            </a:r>
            <a:br>
              <a:rPr lang="en-GB" sz="3200" dirty="0">
                <a:latin typeface="Times New Roman" panose="02020603050405020304" pitchFamily="18" charset="0"/>
                <a:cs typeface="Times New Roman" panose="02020603050405020304" pitchFamily="18" charset="0"/>
              </a:rPr>
            </a:br>
            <a:r>
              <a:rPr lang="en-GB" sz="3200" dirty="0">
                <a:latin typeface="Times New Roman" panose="02020603050405020304" pitchFamily="18" charset="0"/>
                <a:cs typeface="Times New Roman" panose="02020603050405020304" pitchFamily="18" charset="0"/>
              </a:rPr>
              <a:t>BY</a:t>
            </a:r>
            <a:br>
              <a:rPr lang="en-GB" sz="3200" dirty="0">
                <a:latin typeface="Times New Roman" panose="02020603050405020304" pitchFamily="18" charset="0"/>
                <a:cs typeface="Times New Roman" panose="02020603050405020304" pitchFamily="18" charset="0"/>
              </a:rPr>
            </a:br>
            <a:r>
              <a:rPr lang="en-GB" sz="3200" dirty="0">
                <a:latin typeface="Times New Roman" panose="02020603050405020304" pitchFamily="18" charset="0"/>
                <a:cs typeface="Times New Roman" panose="02020603050405020304" pitchFamily="18" charset="0"/>
              </a:rPr>
              <a:t>BELLO AISHA </a:t>
            </a:r>
            <a:br>
              <a:rPr lang="en-GB" sz="3200" dirty="0">
                <a:latin typeface="Times New Roman" panose="02020603050405020304" pitchFamily="18" charset="0"/>
                <a:cs typeface="Times New Roman" panose="02020603050405020304" pitchFamily="18" charset="0"/>
              </a:rPr>
            </a:br>
            <a:r>
              <a:rPr lang="en-GB" sz="3200" dirty="0">
                <a:latin typeface="Times New Roman" panose="02020603050405020304" pitchFamily="18" charset="0"/>
                <a:cs typeface="Times New Roman" panose="02020603050405020304" pitchFamily="18" charset="0"/>
              </a:rPr>
              <a:t>17/MHS07/005 </a:t>
            </a:r>
            <a:br>
              <a:rPr lang="en-GB" sz="3200" dirty="0">
                <a:latin typeface="Times New Roman" panose="02020603050405020304" pitchFamily="18" charset="0"/>
                <a:cs typeface="Times New Roman" panose="02020603050405020304" pitchFamily="18" charset="0"/>
              </a:rPr>
            </a:br>
            <a:endParaRPr lang="en-GB"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4976838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4" name="Title 7"/>
          <p:cNvSpPr>
            <a:spLocks noGrp="1"/>
          </p:cNvSpPr>
          <p:nvPr>
            <p:ph type="title"/>
          </p:nvPr>
        </p:nvSpPr>
        <p:spPr>
          <a:xfrm>
            <a:off x="677333" y="609600"/>
            <a:ext cx="9868593" cy="1320800"/>
          </a:xfrm>
        </p:spPr>
        <p:txBody>
          <a:bodyPr/>
          <a:lstStyle/>
          <a:p>
            <a:pPr algn="ctr"/>
            <a:r>
              <a:rPr lang="en-GB" dirty="0">
                <a:latin typeface="Times New Roman" panose="02020603050405020304" pitchFamily="18" charset="0"/>
                <a:cs typeface="Times New Roman" panose="02020603050405020304" pitchFamily="18" charset="0"/>
              </a:rPr>
              <a:t>Application of Ultrasonography on drugs development</a:t>
            </a:r>
          </a:p>
        </p:txBody>
      </p:sp>
      <p:sp>
        <p:nvSpPr>
          <p:cNvPr id="1048595" name="Content Placeholder 8"/>
          <p:cNvSpPr>
            <a:spLocks noGrp="1"/>
          </p:cNvSpPr>
          <p:nvPr>
            <p:ph idx="1"/>
          </p:nvPr>
        </p:nvSpPr>
        <p:spPr>
          <a:xfrm>
            <a:off x="838200" y="1825625"/>
            <a:ext cx="9868593" cy="4351338"/>
          </a:xfrm>
        </p:spPr>
        <p:txBody>
          <a:bodyPr>
            <a:normAutofit/>
          </a:bodyPr>
          <a:lstStyle/>
          <a:p>
            <a:r>
              <a:rPr lang="en-GB" dirty="0">
                <a:latin typeface="Times New Roman" panose="02020603050405020304" pitchFamily="18" charset="0"/>
                <a:cs typeface="Times New Roman" panose="02020603050405020304" pitchFamily="18" charset="0"/>
              </a:rPr>
              <a:t>Diagnostic sonography (ultrasonography) is an ultrasound-based diagnostic imaging technique used to visualize subcutaneous body structures including tendons, muscles, joints, vessels and internal organs for possible pathology or lesions (Chowdhury et al., 2017)</a:t>
            </a:r>
          </a:p>
          <a:p>
            <a:r>
              <a:rPr lang="en-GB" dirty="0">
                <a:latin typeface="Times New Roman" panose="02020603050405020304" pitchFamily="18" charset="0"/>
                <a:cs typeface="Times New Roman" panose="02020603050405020304" pitchFamily="18" charset="0"/>
              </a:rPr>
              <a:t>ultrasound and microbubble (USMB) mediated cavitation generates transient or permanent pores in the walls of blood vessels and can significantly enhance extravascular delivery of therapeutics in the region of interest</a:t>
            </a:r>
            <a:r>
              <a:rPr lang="en-US" altLang="en" dirty="0">
                <a:latin typeface="Times New Roman" panose="02020603050405020304" pitchFamily="18" charset="0"/>
                <a:cs typeface="Times New Roman" panose="02020603050405020304" pitchFamily="18" charset="0"/>
              </a:rPr>
              <a:t> </a:t>
            </a:r>
            <a:r>
              <a:rPr lang="en-GB" dirty="0">
                <a:latin typeface="Times New Roman" panose="02020603050405020304" pitchFamily="18" charset="0"/>
                <a:cs typeface="Times New Roman" panose="02020603050405020304" pitchFamily="18" charset="0"/>
              </a:rPr>
              <a:t>(</a:t>
            </a:r>
            <a:r>
              <a:rPr lang="en-GB" dirty="0" err="1">
                <a:latin typeface="Times New Roman" panose="02020603050405020304" pitchFamily="18" charset="0"/>
                <a:cs typeface="Times New Roman" panose="02020603050405020304" pitchFamily="18" charset="0"/>
              </a:rPr>
              <a:t>Delalande</a:t>
            </a:r>
            <a:r>
              <a:rPr lang="en-GB" dirty="0">
                <a:latin typeface="Times New Roman" panose="02020603050405020304" pitchFamily="18" charset="0"/>
                <a:cs typeface="Times New Roman" panose="02020603050405020304" pitchFamily="18" charset="0"/>
              </a:rPr>
              <a:t> et al., 2013)</a:t>
            </a:r>
            <a:endParaRPr lang="zh-CN" altLang="en-US" dirty="0">
              <a:latin typeface="Times New Roman" panose="02020603050405020304" pitchFamily="18" charset="0"/>
              <a:cs typeface="Times New Roman" panose="02020603050405020304" pitchFamily="18" charset="0"/>
            </a:endParaRPr>
          </a:p>
          <a:p>
            <a:r>
              <a:rPr lang="en-GB" dirty="0">
                <a:latin typeface="Times New Roman" panose="02020603050405020304" pitchFamily="18" charset="0"/>
                <a:cs typeface="Times New Roman" panose="02020603050405020304" pitchFamily="18" charset="0"/>
              </a:rPr>
              <a:t>This paper is intended mainly to review the applications of ultrasound in the field of pharmaceutics, as drug dispensation, formulation, its delivery etc</a:t>
            </a:r>
          </a:p>
          <a:p>
            <a:r>
              <a:rPr lang="en-GB" dirty="0">
                <a:latin typeface="Times New Roman" panose="02020603050405020304" pitchFamily="18" charset="0"/>
                <a:cs typeface="Times New Roman" panose="02020603050405020304" pitchFamily="18" charset="0"/>
              </a:rPr>
              <a:t> Various areas have been identified for their great potential for future development e.g., removal, decomposition, irradiation, degradation, crystallization, drying, extraction, filtration, homogenization, synthesis, freezing etc (Farrah </a:t>
            </a:r>
            <a:r>
              <a:rPr lang="en-US" dirty="0">
                <a:latin typeface="Times New Roman" panose="02020603050405020304" pitchFamily="18" charset="0"/>
                <a:cs typeface="Times New Roman" panose="02020603050405020304" pitchFamily="18" charset="0"/>
              </a:rPr>
              <a:t>a</a:t>
            </a:r>
            <a:r>
              <a:rPr lang="en-US" altLang="en" dirty="0">
                <a:latin typeface="Times New Roman" panose="02020603050405020304" pitchFamily="18" charset="0"/>
                <a:cs typeface="Times New Roman" panose="02020603050405020304" pitchFamily="18" charset="0"/>
              </a:rPr>
              <a:t>nd Liang,</a:t>
            </a:r>
            <a:r>
              <a:rPr lang="en-GB" dirty="0">
                <a:latin typeface="Times New Roman" panose="02020603050405020304" pitchFamily="18" charset="0"/>
                <a:cs typeface="Times New Roman" panose="02020603050405020304" pitchFamily="18" charset="0"/>
              </a:rPr>
              <a:t> 2009)</a:t>
            </a:r>
            <a:endParaRPr lang="zh-CN"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398775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2618" y="440972"/>
            <a:ext cx="8596668" cy="3880773"/>
          </a:xfrm>
        </p:spPr>
        <p:txBody>
          <a:bodyPr>
            <a:noAutofit/>
          </a:bodyPr>
          <a:lstStyle/>
          <a:p>
            <a:r>
              <a:rPr lang="en-GB" sz="2400" dirty="0">
                <a:latin typeface="Times New Roman" panose="02020603050405020304" pitchFamily="18" charset="0"/>
                <a:cs typeface="Times New Roman" panose="02020603050405020304" pitchFamily="18" charset="0"/>
              </a:rPr>
              <a:t>Medical imaging can help answer key questions that arise during the drug development process. The role of medical imaging in new drug clinical trials includes identification of likely responders; detection and diagnosis of lesions and evaluation of their severity; and therapy monitoring and follow-up. Nuclear imaging techniques such as PET can be used to monitor drug pharmacokinetics and distribution and study specific molecular endpoints. In assessing drug efficacy, imaging biomarkers and imaging surrogate endpoints can be more objective and faster to measure than clinical outcomes, and allow small group sizes, quick results and good statistical power. Imaging also has important role in drug safety monitoring, particularly when there is no other suitable biomarkers available. Despite the long history of radiological sciences, its application to the drug development process is relatively recent. This review highlights the processes, opportunities, and challenges of medical imaging in new drug development.</a:t>
            </a:r>
          </a:p>
        </p:txBody>
      </p:sp>
    </p:spTree>
    <p:extLst>
      <p:ext uri="{BB962C8B-B14F-4D97-AF65-F5344CB8AC3E}">
        <p14:creationId xmlns:p14="http://schemas.microsoft.com/office/powerpoint/2010/main" val="275448285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4" name="Title 4"/>
          <p:cNvSpPr>
            <a:spLocks noGrp="1"/>
          </p:cNvSpPr>
          <p:nvPr>
            <p:ph type="title"/>
          </p:nvPr>
        </p:nvSpPr>
        <p:spPr>
          <a:xfrm>
            <a:off x="677333" y="526473"/>
            <a:ext cx="8596668" cy="1136073"/>
          </a:xfrm>
        </p:spPr>
        <p:txBody>
          <a:bodyPr>
            <a:normAutofit fontScale="90000"/>
          </a:bodyPr>
          <a:lstStyle/>
          <a:p>
            <a:pPr algn="ctr"/>
            <a:r>
              <a:rPr lang="en-GB" dirty="0">
                <a:latin typeface="Times New Roman" panose="02020603050405020304" pitchFamily="18" charset="0"/>
                <a:cs typeface="Times New Roman" panose="02020603050405020304" pitchFamily="18" charset="0"/>
              </a:rPr>
              <a:t>ROLE OF ULTRASOUND IN DIFFERENT PROCESSES OF EXTRACTION</a:t>
            </a:r>
          </a:p>
        </p:txBody>
      </p:sp>
      <p:sp>
        <p:nvSpPr>
          <p:cNvPr id="1048605" name="Text Placeholder 5"/>
          <p:cNvSpPr>
            <a:spLocks noGrp="1"/>
          </p:cNvSpPr>
          <p:nvPr>
            <p:ph type="body" idx="1"/>
          </p:nvPr>
        </p:nvSpPr>
        <p:spPr>
          <a:xfrm>
            <a:off x="675745" y="1662546"/>
            <a:ext cx="4185623" cy="806845"/>
          </a:xfrm>
        </p:spPr>
        <p:txBody>
          <a:bodyPr/>
          <a:lstStyle/>
          <a:p>
            <a:pPr algn="ctr"/>
            <a:r>
              <a:rPr lang="en-GB" dirty="0">
                <a:latin typeface="Times New Roman" panose="02020603050405020304" pitchFamily="18" charset="0"/>
                <a:cs typeface="Times New Roman" panose="02020603050405020304" pitchFamily="18" charset="0"/>
              </a:rPr>
              <a:t>Ultrasonic  Chemical  Extraction</a:t>
            </a:r>
          </a:p>
        </p:txBody>
      </p:sp>
      <p:sp>
        <p:nvSpPr>
          <p:cNvPr id="1048606" name="Content Placeholder 6"/>
          <p:cNvSpPr>
            <a:spLocks noGrp="1"/>
          </p:cNvSpPr>
          <p:nvPr>
            <p:ph sz="half" idx="2"/>
          </p:nvPr>
        </p:nvSpPr>
        <p:spPr>
          <a:xfrm>
            <a:off x="675745" y="2491559"/>
            <a:ext cx="4185623" cy="3594282"/>
          </a:xfrm>
        </p:spPr>
        <p:txBody>
          <a:bodyPr>
            <a:normAutofit fontScale="90833" lnSpcReduction="20000"/>
          </a:bodyPr>
          <a:lstStyle/>
          <a:p>
            <a:r>
              <a:rPr lang="en-GB" dirty="0">
                <a:latin typeface="Times New Roman" panose="02020603050405020304" pitchFamily="18" charset="0"/>
                <a:cs typeface="Times New Roman" panose="02020603050405020304" pitchFamily="18" charset="0"/>
              </a:rPr>
              <a:t>To extract nicotine from the pharmaceutical formulations, the ground chewing gum sample, or small pieces of transdermal patch was placed in 15mL glass vial containing  10mL  heptane  and  sonicated for 20, 40 and 60 min at 37°C in the ultrasonic bath. </a:t>
            </a:r>
          </a:p>
          <a:p>
            <a:r>
              <a:rPr lang="en-GB" dirty="0">
                <a:latin typeface="Times New Roman" panose="02020603050405020304" pitchFamily="18" charset="0"/>
                <a:cs typeface="Times New Roman" panose="02020603050405020304" pitchFamily="18" charset="0"/>
              </a:rPr>
              <a:t>The complete extraction of nicotine was obtained in less than 20 min from the transdermal patch and 60 min from the chewing gum.</a:t>
            </a:r>
          </a:p>
          <a:p>
            <a:r>
              <a:rPr lang="en-GB" dirty="0">
                <a:latin typeface="Times New Roman" panose="02020603050405020304" pitchFamily="18" charset="0"/>
                <a:cs typeface="Times New Roman" panose="02020603050405020304" pitchFamily="18" charset="0"/>
              </a:rPr>
              <a:t> Ultrasonic extraction reduced the extraction time from 24 h to less than 20 min. in comparison with the use of conventional cold extraction technique.</a:t>
            </a:r>
            <a:r>
              <a:rPr lang="en-US" altLang="en" dirty="0">
                <a:latin typeface="Times New Roman" panose="02020603050405020304" pitchFamily="18" charset="0"/>
                <a:cs typeface="Times New Roman" panose="02020603050405020304" pitchFamily="18" charset="0"/>
              </a:rPr>
              <a:t>(Yuegang et al., 2004)</a:t>
            </a:r>
            <a:endParaRPr lang="zh-CN" altLang="en-US" dirty="0">
              <a:latin typeface="Times New Roman" panose="02020603050405020304" pitchFamily="18" charset="0"/>
              <a:cs typeface="Times New Roman" panose="02020603050405020304" pitchFamily="18" charset="0"/>
            </a:endParaRPr>
          </a:p>
        </p:txBody>
      </p:sp>
      <p:sp>
        <p:nvSpPr>
          <p:cNvPr id="1048607" name="Text Placeholder 7"/>
          <p:cNvSpPr>
            <a:spLocks noGrp="1"/>
          </p:cNvSpPr>
          <p:nvPr>
            <p:ph type="body" sz="quarter" idx="3"/>
          </p:nvPr>
        </p:nvSpPr>
        <p:spPr>
          <a:xfrm>
            <a:off x="5088384" y="1684714"/>
            <a:ext cx="4185618" cy="806845"/>
          </a:xfrm>
        </p:spPr>
        <p:txBody>
          <a:bodyPr/>
          <a:lstStyle/>
          <a:p>
            <a:pPr algn="ctr"/>
            <a:r>
              <a:rPr lang="en-GB" dirty="0">
                <a:latin typeface="Times New Roman" panose="02020603050405020304" pitchFamily="18" charset="0"/>
                <a:cs typeface="Times New Roman" panose="02020603050405020304" pitchFamily="18" charset="0"/>
              </a:rPr>
              <a:t>Analyte Extraction Using Ultrasonic </a:t>
            </a:r>
            <a:r>
              <a:rPr lang="en-GB" dirty="0" err="1">
                <a:latin typeface="Times New Roman" panose="02020603050405020304" pitchFamily="18" charset="0"/>
                <a:cs typeface="Times New Roman" panose="02020603050405020304" pitchFamily="18" charset="0"/>
              </a:rPr>
              <a:t>Techniqu</a:t>
            </a:r>
            <a:endParaRPr lang="en-GB" dirty="0">
              <a:latin typeface="Times New Roman" panose="02020603050405020304" pitchFamily="18" charset="0"/>
              <a:cs typeface="Times New Roman" panose="02020603050405020304" pitchFamily="18" charset="0"/>
            </a:endParaRPr>
          </a:p>
        </p:txBody>
      </p:sp>
      <p:sp>
        <p:nvSpPr>
          <p:cNvPr id="1048608" name="Content Placeholder 8"/>
          <p:cNvSpPr>
            <a:spLocks noGrp="1"/>
          </p:cNvSpPr>
          <p:nvPr>
            <p:ph sz="quarter" idx="4"/>
          </p:nvPr>
        </p:nvSpPr>
        <p:spPr/>
        <p:txBody>
          <a:bodyPr>
            <a:normAutofit fontScale="98333"/>
          </a:bodyPr>
          <a:lstStyle/>
          <a:p>
            <a:r>
              <a:rPr lang="en-GB" dirty="0">
                <a:latin typeface="Times New Roman" panose="02020603050405020304" pitchFamily="18" charset="0"/>
                <a:cs typeface="Times New Roman" panose="02020603050405020304" pitchFamily="18" charset="0"/>
              </a:rPr>
              <a:t> In the conventional method each extraction step takes up to 24 h whereas with the ultrasonic extraction method, it took less than 20 min to achieve the same extraction efficiency.</a:t>
            </a:r>
            <a:r>
              <a:rPr lang="en-US" altLang="en" dirty="0">
                <a:latin typeface="Times New Roman" panose="02020603050405020304" pitchFamily="18" charset="0"/>
                <a:cs typeface="Times New Roman" panose="02020603050405020304" pitchFamily="18" charset="0"/>
              </a:rPr>
              <a:t> (Yuegang et al.,  2004)</a:t>
            </a:r>
            <a:endParaRPr lang="zh-CN" altLang="en-US" dirty="0">
              <a:latin typeface="Times New Roman" panose="02020603050405020304" pitchFamily="18" charset="0"/>
              <a:cs typeface="Times New Roman" panose="02020603050405020304" pitchFamily="18" charset="0"/>
            </a:endParaRPr>
          </a:p>
        </p:txBody>
      </p:sp>
      <p:pic>
        <p:nvPicPr>
          <p:cNvPr id="2097156" name="Picture 2097155"/>
          <p:cNvPicPr>
            <a:picLocks/>
          </p:cNvPicPr>
          <p:nvPr/>
        </p:nvPicPr>
        <p:blipFill>
          <a:blip r:embed="rId2"/>
          <a:stretch>
            <a:fillRect/>
          </a:stretch>
        </p:blipFill>
        <p:spPr>
          <a:xfrm>
            <a:off x="9274001" y="1662546"/>
            <a:ext cx="2567455" cy="4724292"/>
          </a:xfrm>
          <a:prstGeom prst="rect">
            <a:avLst/>
          </a:prstGeom>
        </p:spPr>
      </p:pic>
    </p:spTree>
    <p:extLst>
      <p:ext uri="{BB962C8B-B14F-4D97-AF65-F5344CB8AC3E}">
        <p14:creationId xmlns:p14="http://schemas.microsoft.com/office/powerpoint/2010/main" val="309888430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4" name="Title 1"/>
          <p:cNvSpPr>
            <a:spLocks noGrp="1"/>
          </p:cNvSpPr>
          <p:nvPr>
            <p:ph type="title"/>
          </p:nvPr>
        </p:nvSpPr>
        <p:spPr/>
        <p:txBody>
          <a:bodyPr/>
          <a:lstStyle/>
          <a:p>
            <a:pPr algn="ctr"/>
            <a:r>
              <a:rPr lang="en-GB" dirty="0">
                <a:latin typeface="Times New Roman" panose="02020603050405020304" pitchFamily="18" charset="0"/>
                <a:cs typeface="Times New Roman" panose="02020603050405020304" pitchFamily="18" charset="0"/>
              </a:rPr>
              <a:t>AN ULTRASONIC DRIVEN POWDER TRANSPORT SYSTEM</a:t>
            </a:r>
          </a:p>
        </p:txBody>
      </p:sp>
      <p:sp>
        <p:nvSpPr>
          <p:cNvPr id="1048625" name="Content Placeholder 2"/>
          <p:cNvSpPr>
            <a:spLocks noGrp="1"/>
          </p:cNvSpPr>
          <p:nvPr>
            <p:ph idx="1"/>
          </p:nvPr>
        </p:nvSpPr>
        <p:spPr/>
        <p:txBody>
          <a:bodyPr/>
          <a:lstStyle/>
          <a:p>
            <a:r>
              <a:rPr lang="en-GB" dirty="0">
                <a:latin typeface="Times New Roman" panose="02020603050405020304" pitchFamily="18" charset="0"/>
                <a:cs typeface="Times New Roman" panose="02020603050405020304" pitchFamily="18" charset="0"/>
              </a:rPr>
              <a:t>Very accurate mixing process in chemical, pharmaceutical and food industries demand for an exact control of powder feeding.</a:t>
            </a:r>
          </a:p>
          <a:p>
            <a:r>
              <a:rPr lang="en-GB" dirty="0">
                <a:latin typeface="Times New Roman" panose="02020603050405020304" pitchFamily="18" charset="0"/>
                <a:cs typeface="Times New Roman" panose="02020603050405020304" pitchFamily="18" charset="0"/>
              </a:rPr>
              <a:t>An ultrasonic driven powder transport system was developed; in which the wave stimulation and expansion in pipes, constructed from relatively strongly absorbing materials, are used.</a:t>
            </a:r>
          </a:p>
          <a:p>
            <a:r>
              <a:rPr lang="en-GB" dirty="0">
                <a:latin typeface="Times New Roman" panose="02020603050405020304" pitchFamily="18" charset="0"/>
                <a:cs typeface="Times New Roman" panose="02020603050405020304" pitchFamily="18" charset="0"/>
              </a:rPr>
              <a:t>The experimental investigations of this prototype for ultrasonic powder feeding showed that it is possible to feed small amounts of powder with extremely high quantitative accuracy</a:t>
            </a:r>
            <a:r>
              <a:rPr lang="en-US" altLang="en" dirty="0">
                <a:latin typeface="Times New Roman" panose="02020603050405020304" pitchFamily="18" charset="0"/>
                <a:cs typeface="Times New Roman" panose="02020603050405020304" pitchFamily="18" charset="0"/>
              </a:rPr>
              <a:t> (Kanbe et al., 1993)</a:t>
            </a:r>
            <a:endParaRPr lang="zh-CN"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044267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6" name="Title 1"/>
          <p:cNvSpPr>
            <a:spLocks noGrp="1"/>
          </p:cNvSpPr>
          <p:nvPr>
            <p:ph type="title"/>
          </p:nvPr>
        </p:nvSpPr>
        <p:spPr/>
        <p:txBody>
          <a:bodyPr/>
          <a:lstStyle/>
          <a:p>
            <a:pPr algn="ctr"/>
            <a:r>
              <a:rPr lang="en-GB" dirty="0">
                <a:latin typeface="Times New Roman" panose="02020603050405020304" pitchFamily="18" charset="0"/>
                <a:cs typeface="Times New Roman" panose="02020603050405020304" pitchFamily="18" charset="0"/>
              </a:rPr>
              <a:t>APPLICATION OF ULTRASOUND IN TRANSDERMAL DRUG DELIVERY</a:t>
            </a:r>
          </a:p>
        </p:txBody>
      </p:sp>
      <p:sp>
        <p:nvSpPr>
          <p:cNvPr id="1048627" name="Content Placeholder 2"/>
          <p:cNvSpPr>
            <a:spLocks noGrp="1"/>
          </p:cNvSpPr>
          <p:nvPr>
            <p:ph idx="1"/>
          </p:nvPr>
        </p:nvSpPr>
        <p:spPr/>
        <p:txBody>
          <a:bodyPr/>
          <a:lstStyle/>
          <a:p>
            <a:r>
              <a:rPr lang="en-GB" dirty="0">
                <a:latin typeface="Times New Roman" panose="02020603050405020304" pitchFamily="18" charset="0"/>
                <a:cs typeface="Times New Roman" panose="02020603050405020304" pitchFamily="18" charset="0"/>
              </a:rPr>
              <a:t>Transdermal drug delivery offers several advantages over traditional drug delivery systems such as oral delivery and injections.</a:t>
            </a:r>
          </a:p>
          <a:p>
            <a:r>
              <a:rPr lang="en-US" altLang="en" dirty="0">
                <a:latin typeface="Times New Roman" panose="02020603050405020304" pitchFamily="18" charset="0"/>
                <a:cs typeface="Times New Roman" panose="02020603050405020304" pitchFamily="18" charset="0"/>
              </a:rPr>
              <a:t>(</a:t>
            </a:r>
            <a:r>
              <a:rPr lang="it-IT" dirty="0">
                <a:latin typeface="Times New Roman" panose="02020603050405020304" pitchFamily="18" charset="0"/>
                <a:cs typeface="Times New Roman" panose="02020603050405020304" pitchFamily="18" charset="0"/>
              </a:rPr>
              <a:t> Mitragotri et al.</a:t>
            </a:r>
            <a:r>
              <a:rPr lang="en-US" altLang="en" dirty="0">
                <a:latin typeface="Times New Roman" panose="02020603050405020304" pitchFamily="18" charset="0"/>
                <a:cs typeface="Times New Roman" panose="02020603050405020304" pitchFamily="18" charset="0"/>
              </a:rPr>
              <a:t>, 1995)</a:t>
            </a:r>
            <a:r>
              <a:rPr lang="it-IT" dirty="0">
                <a:latin typeface="Times New Roman" panose="02020603050405020304" pitchFamily="18" charset="0"/>
                <a:cs typeface="Times New Roman" panose="02020603050405020304" pitchFamily="18" charset="0"/>
              </a:rPr>
              <a:t> reported in </a:t>
            </a:r>
            <a:r>
              <a:rPr lang="en-GB" dirty="0">
                <a:latin typeface="Times New Roman" panose="02020603050405020304" pitchFamily="18" charset="0"/>
                <a:cs typeface="Times New Roman" panose="02020603050405020304" pitchFamily="18" charset="0"/>
              </a:rPr>
              <a:t>vitro permeation enhancement of several low-molecular weight drugs under the same ultrasound conditions</a:t>
            </a:r>
            <a:endParaRPr lang="zh-CN"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2938938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2" name="Title 1"/>
          <p:cNvSpPr>
            <a:spLocks noGrp="1"/>
          </p:cNvSpPr>
          <p:nvPr>
            <p:ph type="title"/>
          </p:nvPr>
        </p:nvSpPr>
        <p:spPr>
          <a:xfrm>
            <a:off x="1797666" y="2388523"/>
            <a:ext cx="8596668" cy="1320800"/>
          </a:xfrm>
        </p:spPr>
        <p:txBody>
          <a:bodyPr/>
          <a:lstStyle/>
          <a:p>
            <a:r>
              <a:rPr lang="en-GB" dirty="0">
                <a:latin typeface="Times New Roman" panose="02020603050405020304" pitchFamily="18" charset="0"/>
                <a:cs typeface="Times New Roman" panose="02020603050405020304" pitchFamily="18" charset="0"/>
              </a:rPr>
              <a:t>Clinical applications of therapeutic microbubble delivery systems.</a:t>
            </a:r>
          </a:p>
        </p:txBody>
      </p:sp>
    </p:spTree>
    <p:extLst>
      <p:ext uri="{BB962C8B-B14F-4D97-AF65-F5344CB8AC3E}">
        <p14:creationId xmlns:p14="http://schemas.microsoft.com/office/powerpoint/2010/main" val="323602699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3" name="Title 2"/>
          <p:cNvSpPr>
            <a:spLocks noGrp="1"/>
          </p:cNvSpPr>
          <p:nvPr>
            <p:ph type="title"/>
          </p:nvPr>
        </p:nvSpPr>
        <p:spPr/>
        <p:txBody>
          <a:bodyPr/>
          <a:lstStyle/>
          <a:p>
            <a:r>
              <a:rPr lang="en-GB" dirty="0">
                <a:latin typeface="Times New Roman" panose="02020603050405020304" pitchFamily="18" charset="0"/>
                <a:cs typeface="Times New Roman" panose="02020603050405020304" pitchFamily="18" charset="0"/>
              </a:rPr>
              <a:t>Thrombolysis.</a:t>
            </a:r>
          </a:p>
        </p:txBody>
      </p:sp>
      <p:sp>
        <p:nvSpPr>
          <p:cNvPr id="1048634" name="Content Placeholder 3"/>
          <p:cNvSpPr>
            <a:spLocks noGrp="1"/>
          </p:cNvSpPr>
          <p:nvPr>
            <p:ph idx="1"/>
          </p:nvPr>
        </p:nvSpPr>
        <p:spPr>
          <a:xfrm>
            <a:off x="201827" y="1679343"/>
            <a:ext cx="8147579" cy="4832651"/>
          </a:xfrm>
        </p:spPr>
        <p:txBody>
          <a:bodyPr>
            <a:normAutofit/>
          </a:bodyPr>
          <a:lstStyle/>
          <a:p>
            <a:r>
              <a:rPr lang="en-GB" dirty="0">
                <a:latin typeface="Times New Roman" panose="02020603050405020304" pitchFamily="18" charset="0"/>
                <a:cs typeface="Times New Roman" panose="02020603050405020304" pitchFamily="18" charset="0"/>
              </a:rPr>
              <a:t> A persistent target for therapeutic ultrasound is that of thrombolysis. </a:t>
            </a:r>
            <a:r>
              <a:rPr lang="en-US" altLang="en" dirty="0">
                <a:latin typeface="Times New Roman" panose="02020603050405020304" pitchFamily="18" charset="0"/>
                <a:cs typeface="Times New Roman" panose="02020603050405020304" pitchFamily="18" charset="0"/>
              </a:rPr>
              <a:t>(</a:t>
            </a:r>
            <a:r>
              <a:rPr lang="en-GB" dirty="0">
                <a:latin typeface="Times New Roman" panose="02020603050405020304" pitchFamily="18" charset="0"/>
                <a:cs typeface="Times New Roman" panose="02020603050405020304" pitchFamily="18" charset="0"/>
              </a:rPr>
              <a:t>Birnbaum et al.</a:t>
            </a:r>
            <a:r>
              <a:rPr lang="en-US" altLang="en" dirty="0">
                <a:latin typeface="Times New Roman" panose="02020603050405020304" pitchFamily="18" charset="0"/>
                <a:cs typeface="Times New Roman" panose="02020603050405020304" pitchFamily="18" charset="0"/>
              </a:rPr>
              <a:t>, 1998</a:t>
            </a:r>
            <a:r>
              <a:rPr lang="en-GB" dirty="0">
                <a:latin typeface="Times New Roman" panose="02020603050405020304" pitchFamily="18" charset="0"/>
                <a:cs typeface="Times New Roman" panose="02020603050405020304" pitchFamily="18" charset="0"/>
              </a:rPr>
              <a:t>) demonstrated the administration of albumin microbubbles associated with transcutaneous ultrasound potentiated arterial thrombolysis without the additional use of tissue plasminogen activator (</a:t>
            </a:r>
            <a:r>
              <a:rPr lang="en-GB" dirty="0" err="1">
                <a:latin typeface="Times New Roman" panose="02020603050405020304" pitchFamily="18" charset="0"/>
                <a:cs typeface="Times New Roman" panose="02020603050405020304" pitchFamily="18" charset="0"/>
              </a:rPr>
              <a:t>tPA</a:t>
            </a:r>
            <a:r>
              <a:rPr lang="en-GB" dirty="0">
                <a:latin typeface="Times New Roman" panose="02020603050405020304" pitchFamily="18" charset="0"/>
                <a:cs typeface="Times New Roman" panose="02020603050405020304" pitchFamily="18" charset="0"/>
              </a:rPr>
              <a:t>).</a:t>
            </a:r>
            <a:endParaRPr lang="zh-CN" altLang="en-US" dirty="0">
              <a:latin typeface="Times New Roman" panose="02020603050405020304" pitchFamily="18" charset="0"/>
              <a:cs typeface="Times New Roman" panose="02020603050405020304" pitchFamily="18" charset="0"/>
            </a:endParaRPr>
          </a:p>
          <a:p>
            <a:r>
              <a:rPr lang="en-GB" dirty="0">
                <a:latin typeface="Times New Roman" panose="02020603050405020304" pitchFamily="18" charset="0"/>
                <a:cs typeface="Times New Roman" panose="02020603050405020304" pitchFamily="18" charset="0"/>
              </a:rPr>
              <a:t>In a subsequent study, the authors reported the use of therapeutic ultrasound for thrombolysis using nontargeted versus platelet-targeted microbubbles (platelet targeting ligand in the shell of the microbubble) in combination with brief, high mechanical index power to induce thrombolysis within the left anterior descending artery.</a:t>
            </a:r>
          </a:p>
          <a:p>
            <a:r>
              <a:rPr lang="en-GB" dirty="0">
                <a:latin typeface="Times New Roman" panose="02020603050405020304" pitchFamily="18" charset="0"/>
                <a:cs typeface="Times New Roman" panose="02020603050405020304" pitchFamily="18" charset="0"/>
              </a:rPr>
              <a:t>. In addition, using a ﬁbrinolytic agent, </a:t>
            </a:r>
            <a:r>
              <a:rPr lang="en-US" altLang="en" dirty="0">
                <a:latin typeface="Times New Roman" panose="02020603050405020304" pitchFamily="18" charset="0"/>
                <a:cs typeface="Times New Roman" panose="02020603050405020304" pitchFamily="18" charset="0"/>
              </a:rPr>
              <a:t>(</a:t>
            </a:r>
            <a:r>
              <a:rPr lang="en-GB" dirty="0" err="1">
                <a:latin typeface="Times New Roman" panose="02020603050405020304" pitchFamily="18" charset="0"/>
                <a:cs typeface="Times New Roman" panose="02020603050405020304" pitchFamily="18" charset="0"/>
              </a:rPr>
              <a:t>Lainga</a:t>
            </a:r>
            <a:r>
              <a:rPr lang="en-GB" dirty="0">
                <a:latin typeface="Times New Roman" panose="02020603050405020304" pitchFamily="18" charset="0"/>
                <a:cs typeface="Times New Roman" panose="02020603050405020304" pitchFamily="18" charset="0"/>
              </a:rPr>
              <a:t> et al.</a:t>
            </a:r>
            <a:r>
              <a:rPr lang="en-US" altLang="en" dirty="0">
                <a:latin typeface="Times New Roman" panose="02020603050405020304" pitchFamily="18" charset="0"/>
                <a:cs typeface="Times New Roman" panose="02020603050405020304" pitchFamily="18" charset="0"/>
              </a:rPr>
              <a:t>, 2012</a:t>
            </a:r>
            <a:r>
              <a:rPr lang="en-GB" dirty="0">
                <a:latin typeface="Times New Roman" panose="02020603050405020304" pitchFamily="18" charset="0"/>
                <a:cs typeface="Times New Roman" panose="02020603050405020304" pitchFamily="18" charset="0"/>
              </a:rPr>
              <a:t>) compared the administration of Alteplase, a </a:t>
            </a:r>
            <a:r>
              <a:rPr lang="en-GB" dirty="0" err="1">
                <a:latin typeface="Times New Roman" panose="02020603050405020304" pitchFamily="18" charset="0"/>
                <a:cs typeface="Times New Roman" panose="02020603050405020304" pitchFamily="18" charset="0"/>
              </a:rPr>
              <a:t>tPA</a:t>
            </a:r>
            <a:r>
              <a:rPr lang="en-GB" dirty="0">
                <a:latin typeface="Times New Roman" panose="02020603050405020304" pitchFamily="18" charset="0"/>
                <a:cs typeface="Times New Roman" panose="02020603050405020304" pitchFamily="18" charset="0"/>
              </a:rPr>
              <a:t>, alone or mixed with a phospholipid-shelled UCA versus a similarly loaded liposome.  </a:t>
            </a:r>
            <a:endParaRPr lang="zh-CN" altLang="en-US" dirty="0">
              <a:latin typeface="Times New Roman" panose="02020603050405020304" pitchFamily="18" charset="0"/>
              <a:cs typeface="Times New Roman" panose="02020603050405020304" pitchFamily="18" charset="0"/>
            </a:endParaRPr>
          </a:p>
        </p:txBody>
      </p:sp>
      <p:pic>
        <p:nvPicPr>
          <p:cNvPr id="2097152" name="Picture 2097151"/>
          <p:cNvPicPr>
            <a:picLocks/>
          </p:cNvPicPr>
          <p:nvPr/>
        </p:nvPicPr>
        <p:blipFill>
          <a:blip r:embed="rId2"/>
          <a:stretch>
            <a:fillRect/>
          </a:stretch>
        </p:blipFill>
        <p:spPr>
          <a:xfrm>
            <a:off x="8349406" y="2610344"/>
            <a:ext cx="4224025" cy="2429416"/>
          </a:xfrm>
          <a:prstGeom prst="rect">
            <a:avLst/>
          </a:prstGeom>
        </p:spPr>
      </p:pic>
    </p:spTree>
    <p:extLst>
      <p:ext uri="{BB962C8B-B14F-4D97-AF65-F5344CB8AC3E}">
        <p14:creationId xmlns:p14="http://schemas.microsoft.com/office/powerpoint/2010/main" val="354503363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5" name="Title 1"/>
          <p:cNvSpPr>
            <a:spLocks noGrp="1"/>
          </p:cNvSpPr>
          <p:nvPr>
            <p:ph type="title"/>
          </p:nvPr>
        </p:nvSpPr>
        <p:spPr/>
        <p:txBody>
          <a:bodyPr/>
          <a:lstStyle/>
          <a:p>
            <a:r>
              <a:rPr lang="en-GB" dirty="0">
                <a:latin typeface="Times New Roman" panose="02020603050405020304" pitchFamily="18" charset="0"/>
                <a:cs typeface="Times New Roman" panose="02020603050405020304" pitchFamily="18" charset="0"/>
              </a:rPr>
              <a:t>Chemotherapy</a:t>
            </a:r>
          </a:p>
        </p:txBody>
      </p:sp>
      <p:sp>
        <p:nvSpPr>
          <p:cNvPr id="1048636" name="Content Placeholder 2"/>
          <p:cNvSpPr>
            <a:spLocks noGrp="1"/>
          </p:cNvSpPr>
          <p:nvPr>
            <p:ph idx="1"/>
          </p:nvPr>
        </p:nvSpPr>
        <p:spPr>
          <a:xfrm>
            <a:off x="677334" y="2160589"/>
            <a:ext cx="7374803" cy="3880773"/>
          </a:xfrm>
        </p:spPr>
        <p:txBody>
          <a:bodyPr>
            <a:normAutofit fontScale="94444"/>
          </a:bodyPr>
          <a:lstStyle/>
          <a:p>
            <a:r>
              <a:rPr lang="en-GB" dirty="0">
                <a:latin typeface="Times New Roman" panose="02020603050405020304" pitchFamily="18" charset="0"/>
                <a:cs typeface="Times New Roman" panose="02020603050405020304" pitchFamily="18" charset="0"/>
              </a:rPr>
              <a:t>While a signiﬁcant focus of </a:t>
            </a:r>
            <a:r>
              <a:rPr lang="en-GB" dirty="0" err="1">
                <a:latin typeface="Times New Roman" panose="02020603050405020304" pitchFamily="18" charset="0"/>
                <a:cs typeface="Times New Roman" panose="02020603050405020304" pitchFamily="18" charset="0"/>
              </a:rPr>
              <a:t>ultrasounddirected</a:t>
            </a:r>
            <a:r>
              <a:rPr lang="en-GB" dirty="0">
                <a:latin typeface="Times New Roman" panose="02020603050405020304" pitchFamily="18" charset="0"/>
                <a:cs typeface="Times New Roman" panose="02020603050405020304" pitchFamily="18" charset="0"/>
              </a:rPr>
              <a:t> therapy has been on applications for cardiovascular diseases, numerous studies have emerged for the treatment of cancer.</a:t>
            </a:r>
          </a:p>
          <a:p>
            <a:r>
              <a:rPr lang="en-GB" dirty="0">
                <a:latin typeface="Times New Roman" panose="02020603050405020304" pitchFamily="18" charset="0"/>
                <a:cs typeface="Times New Roman" panose="02020603050405020304" pitchFamily="18" charset="0"/>
              </a:rPr>
              <a:t> The well-recognized adverse systemic effects associated with the use of chemotherapeutic agents presents an ideal opportunity for the introduction of ultrasound-directed therapies. </a:t>
            </a:r>
          </a:p>
          <a:p>
            <a:r>
              <a:rPr lang="en-GB" dirty="0">
                <a:latin typeface="Times New Roman" panose="02020603050405020304" pitchFamily="18" charset="0"/>
                <a:cs typeface="Times New Roman" panose="02020603050405020304" pitchFamily="18" charset="0"/>
              </a:rPr>
              <a:t>Consistent with this concept, </a:t>
            </a:r>
            <a:r>
              <a:rPr lang="en-US" altLang="en" dirty="0">
                <a:latin typeface="Times New Roman" panose="02020603050405020304" pitchFamily="18" charset="0"/>
                <a:cs typeface="Times New Roman" panose="02020603050405020304" pitchFamily="18" charset="0"/>
              </a:rPr>
              <a:t>(</a:t>
            </a:r>
            <a:r>
              <a:rPr lang="en-GB" dirty="0">
                <a:latin typeface="Times New Roman" panose="02020603050405020304" pitchFamily="18" charset="0"/>
                <a:cs typeface="Times New Roman" panose="02020603050405020304" pitchFamily="18" charset="0"/>
              </a:rPr>
              <a:t>Heath et al</a:t>
            </a:r>
            <a:r>
              <a:rPr lang="en-US" altLang="en" dirty="0">
                <a:latin typeface="Times New Roman" panose="02020603050405020304" pitchFamily="18" charset="0"/>
                <a:cs typeface="Times New Roman" panose="02020603050405020304" pitchFamily="18" charset="0"/>
              </a:rPr>
              <a:t>.,2012</a:t>
            </a:r>
            <a:r>
              <a:rPr lang="en-GB" dirty="0">
                <a:latin typeface="Times New Roman" panose="02020603050405020304" pitchFamily="18" charset="0"/>
                <a:cs typeface="Times New Roman" panose="02020603050405020304" pitchFamily="18" charset="0"/>
              </a:rPr>
              <a:t>) delivered cisplatin and cetuximab coupled with microbubbles to xenografts in immunodeﬁcient mice.</a:t>
            </a:r>
            <a:endParaRPr lang="zh-CN" altLang="en-US" dirty="0">
              <a:latin typeface="Times New Roman" panose="02020603050405020304" pitchFamily="18" charset="0"/>
              <a:cs typeface="Times New Roman" panose="02020603050405020304" pitchFamily="18" charset="0"/>
            </a:endParaRPr>
          </a:p>
          <a:p>
            <a:r>
              <a:rPr lang="en-GB" dirty="0">
                <a:latin typeface="Times New Roman" panose="02020603050405020304" pitchFamily="18" charset="0"/>
                <a:cs typeface="Times New Roman" panose="02020603050405020304" pitchFamily="18" charset="0"/>
              </a:rPr>
              <a:t>They reported a signiﬁcant reduction in </a:t>
            </a:r>
            <a:r>
              <a:rPr lang="en-GB" dirty="0" err="1">
                <a:latin typeface="Times New Roman" panose="02020603050405020304" pitchFamily="18" charset="0"/>
                <a:cs typeface="Times New Roman" panose="02020603050405020304" pitchFamily="18" charset="0"/>
              </a:rPr>
              <a:t>tumor</a:t>
            </a:r>
            <a:r>
              <a:rPr lang="en-GB" dirty="0">
                <a:latin typeface="Times New Roman" panose="02020603050405020304" pitchFamily="18" charset="0"/>
                <a:cs typeface="Times New Roman" panose="02020603050405020304" pitchFamily="18" charset="0"/>
              </a:rPr>
              <a:t> size compared with the controls; histological analysis conﬁrmed increased numbers of apoptotic cells following treatment with ultrasound-directed therapies and microbubbles compared with chemotherapeutic agents used alone.</a:t>
            </a:r>
          </a:p>
        </p:txBody>
      </p:sp>
      <p:pic>
        <p:nvPicPr>
          <p:cNvPr id="2097153" name="Picture 2097152"/>
          <p:cNvPicPr>
            <a:picLocks/>
          </p:cNvPicPr>
          <p:nvPr/>
        </p:nvPicPr>
        <p:blipFill>
          <a:blip r:embed="rId2"/>
          <a:stretch>
            <a:fillRect/>
          </a:stretch>
        </p:blipFill>
        <p:spPr>
          <a:xfrm>
            <a:off x="8052137" y="1930399"/>
            <a:ext cx="4426240" cy="3813564"/>
          </a:xfrm>
          <a:prstGeom prst="rect">
            <a:avLst/>
          </a:prstGeom>
        </p:spPr>
      </p:pic>
    </p:spTree>
    <p:extLst>
      <p:ext uri="{BB962C8B-B14F-4D97-AF65-F5344CB8AC3E}">
        <p14:creationId xmlns:p14="http://schemas.microsoft.com/office/powerpoint/2010/main" val="4276029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7" name="Title 1"/>
          <p:cNvSpPr>
            <a:spLocks noGrp="1"/>
          </p:cNvSpPr>
          <p:nvPr>
            <p:ph type="title"/>
          </p:nvPr>
        </p:nvSpPr>
        <p:spPr/>
        <p:txBody>
          <a:bodyPr/>
          <a:lstStyle/>
          <a:p>
            <a:r>
              <a:rPr lang="en-GB" dirty="0">
                <a:latin typeface="Times New Roman" panose="02020603050405020304" pitchFamily="18" charset="0"/>
                <a:cs typeface="Times New Roman" panose="02020603050405020304" pitchFamily="18" charset="0"/>
              </a:rPr>
              <a:t>Renal therapy</a:t>
            </a:r>
          </a:p>
        </p:txBody>
      </p:sp>
      <p:sp>
        <p:nvSpPr>
          <p:cNvPr id="1048638" name="Content Placeholder 2"/>
          <p:cNvSpPr>
            <a:spLocks noGrp="1"/>
          </p:cNvSpPr>
          <p:nvPr>
            <p:ph idx="1"/>
          </p:nvPr>
        </p:nvSpPr>
        <p:spPr>
          <a:xfrm>
            <a:off x="677334" y="2160589"/>
            <a:ext cx="7140829" cy="3880773"/>
          </a:xfrm>
        </p:spPr>
        <p:txBody>
          <a:bodyPr>
            <a:normAutofit fontScale="94444"/>
          </a:bodyPr>
          <a:lstStyle/>
          <a:p>
            <a:r>
              <a:rPr lang="en-GB" dirty="0">
                <a:latin typeface="Times New Roman" panose="02020603050405020304" pitchFamily="18" charset="0"/>
                <a:cs typeface="Times New Roman" panose="02020603050405020304" pitchFamily="18" charset="0"/>
              </a:rPr>
              <a:t> Renal function is often a target of end-organ damage associated with diabetes and hypertension. </a:t>
            </a:r>
          </a:p>
          <a:p>
            <a:r>
              <a:rPr lang="en-GB" dirty="0">
                <a:latin typeface="Times New Roman" panose="02020603050405020304" pitchFamily="18" charset="0"/>
                <a:cs typeface="Times New Roman" panose="02020603050405020304" pitchFamily="18" charset="0"/>
              </a:rPr>
              <a:t>Previous work has demonstrated that microbubbles bind to activated leukocytes (</a:t>
            </a:r>
            <a:r>
              <a:rPr lang="en-US" altLang="en" dirty="0">
                <a:latin typeface="Times New Roman" panose="02020603050405020304" pitchFamily="18" charset="0"/>
                <a:cs typeface="Times New Roman" panose="02020603050405020304" pitchFamily="18" charset="0"/>
              </a:rPr>
              <a:t>senior et al., 2009)</a:t>
            </a:r>
            <a:r>
              <a:rPr lang="en-GB" dirty="0">
                <a:latin typeface="Times New Roman" panose="02020603050405020304" pitchFamily="18" charset="0"/>
                <a:cs typeface="Times New Roman" panose="02020603050405020304" pitchFamily="18" charset="0"/>
              </a:rPr>
              <a:t>. </a:t>
            </a:r>
            <a:endParaRPr lang="zh-CN" altLang="en-US" dirty="0">
              <a:latin typeface="Times New Roman" panose="02020603050405020304" pitchFamily="18" charset="0"/>
              <a:cs typeface="Times New Roman" panose="02020603050405020304" pitchFamily="18" charset="0"/>
            </a:endParaRPr>
          </a:p>
          <a:p>
            <a:r>
              <a:rPr lang="en-GB" dirty="0">
                <a:latin typeface="Times New Roman" panose="02020603050405020304" pitchFamily="18" charset="0"/>
                <a:cs typeface="Times New Roman" panose="02020603050405020304" pitchFamily="18" charset="0"/>
              </a:rPr>
              <a:t>While interactions between lipid shells and leukocytes are mediated by serum compliment, albumin shell interaction is the result of leukocyte 2-integrins (</a:t>
            </a:r>
            <a:r>
              <a:rPr lang="en-US" altLang="en" dirty="0">
                <a:latin typeface="Times New Roman" panose="02020603050405020304" pitchFamily="18" charset="0"/>
                <a:cs typeface="Times New Roman" panose="02020603050405020304" pitchFamily="18" charset="0"/>
              </a:rPr>
              <a:t>Lindner et al., 2000).</a:t>
            </a:r>
            <a:endParaRPr lang="zh-CN" altLang="en-US" dirty="0">
              <a:latin typeface="Times New Roman" panose="02020603050405020304" pitchFamily="18" charset="0"/>
              <a:cs typeface="Times New Roman" panose="02020603050405020304" pitchFamily="18" charset="0"/>
            </a:endParaRPr>
          </a:p>
          <a:p>
            <a:r>
              <a:rPr lang="en-GB" dirty="0">
                <a:latin typeface="Times New Roman" panose="02020603050405020304" pitchFamily="18" charset="0"/>
                <a:cs typeface="Times New Roman" panose="02020603050405020304" pitchFamily="18" charset="0"/>
              </a:rPr>
              <a:t> These differences may provide an advantage for renal therapeutics. If the microbubble and associated drug/gene payloads are preferentially retained within the kidney, perhaps vasodilators and related anti-inﬂammatory agents will provide a novel therapeutic approach while reducing systemic effects of therapy. </a:t>
            </a:r>
          </a:p>
        </p:txBody>
      </p:sp>
      <p:pic>
        <p:nvPicPr>
          <p:cNvPr id="2097154" name="Picture 2097153"/>
          <p:cNvPicPr>
            <a:picLocks/>
          </p:cNvPicPr>
          <p:nvPr/>
        </p:nvPicPr>
        <p:blipFill>
          <a:blip r:embed="rId2"/>
          <a:stretch>
            <a:fillRect/>
          </a:stretch>
        </p:blipFill>
        <p:spPr>
          <a:xfrm>
            <a:off x="7818163" y="2160588"/>
            <a:ext cx="4262878" cy="3003080"/>
          </a:xfrm>
          <a:prstGeom prst="rect">
            <a:avLst/>
          </a:prstGeom>
        </p:spPr>
      </p:pic>
    </p:spTree>
    <p:extLst>
      <p:ext uri="{BB962C8B-B14F-4D97-AF65-F5344CB8AC3E}">
        <p14:creationId xmlns:p14="http://schemas.microsoft.com/office/powerpoint/2010/main" val="28436129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9" name="Title 1"/>
          <p:cNvSpPr>
            <a:spLocks noGrp="1"/>
          </p:cNvSpPr>
          <p:nvPr>
            <p:ph type="title"/>
          </p:nvPr>
        </p:nvSpPr>
        <p:spPr/>
        <p:txBody>
          <a:bodyPr/>
          <a:lstStyle/>
          <a:p>
            <a:r>
              <a:rPr lang="en-GB" dirty="0">
                <a:latin typeface="Times New Roman" panose="02020603050405020304" pitchFamily="18" charset="0"/>
                <a:cs typeface="Times New Roman" panose="02020603050405020304" pitchFamily="18" charset="0"/>
              </a:rPr>
              <a:t>Blood-brain barrier</a:t>
            </a:r>
          </a:p>
        </p:txBody>
      </p:sp>
      <p:sp>
        <p:nvSpPr>
          <p:cNvPr id="1048640" name="Content Placeholder 2"/>
          <p:cNvSpPr>
            <a:spLocks noGrp="1"/>
          </p:cNvSpPr>
          <p:nvPr>
            <p:ph idx="1"/>
          </p:nvPr>
        </p:nvSpPr>
        <p:spPr/>
        <p:txBody>
          <a:bodyPr/>
          <a:lstStyle/>
          <a:p>
            <a:r>
              <a:rPr lang="en-GB" dirty="0">
                <a:latin typeface="Times New Roman" panose="02020603050405020304" pitchFamily="18" charset="0"/>
                <a:cs typeface="Times New Roman" panose="02020603050405020304" pitchFamily="18" charset="0"/>
              </a:rPr>
              <a:t>Successful treatment of brain glioma is limited because of the difﬁculty of providing a therapy that is capable of crossing the blood-brain barrier (BBB). </a:t>
            </a:r>
          </a:p>
          <a:p>
            <a:r>
              <a:rPr lang="en-GB" dirty="0">
                <a:latin typeface="Times New Roman" panose="02020603050405020304" pitchFamily="18" charset="0"/>
                <a:cs typeface="Times New Roman" panose="02020603050405020304" pitchFamily="18" charset="0"/>
              </a:rPr>
              <a:t>Ultrasound-directed therapies have the potential to achieve increased brain tissue delivery yields. </a:t>
            </a:r>
          </a:p>
          <a:p>
            <a:r>
              <a:rPr lang="en-GB" dirty="0">
                <a:latin typeface="Times New Roman" panose="02020603050405020304" pitchFamily="18" charset="0"/>
                <a:cs typeface="Times New Roman" panose="02020603050405020304" pitchFamily="18" charset="0"/>
              </a:rPr>
              <a:t>successfully delivered the chemotherapeutic 1,3-bis(2-chloroethyl)-1-nitrosourea using microbubbles and focused ultrasound (FUS) to successfully cross the BBB</a:t>
            </a:r>
            <a:r>
              <a:rPr lang="en-US" altLang="en" dirty="0">
                <a:latin typeface="Times New Roman" panose="02020603050405020304" pitchFamily="18" charset="0"/>
                <a:cs typeface="Times New Roman" panose="02020603050405020304" pitchFamily="18" charset="0"/>
              </a:rPr>
              <a:t> (Ting et al.,  2012).</a:t>
            </a:r>
            <a:endParaRPr lang="zh-CN"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0065733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1" name="Title 1"/>
          <p:cNvSpPr>
            <a:spLocks noGrp="1"/>
          </p:cNvSpPr>
          <p:nvPr>
            <p:ph type="title"/>
          </p:nvPr>
        </p:nvSpPr>
        <p:spPr/>
        <p:txBody>
          <a:bodyPr/>
          <a:lstStyle/>
          <a:p>
            <a:r>
              <a:rPr lang="en-GB" dirty="0">
                <a:latin typeface="Times New Roman" panose="02020603050405020304" pitchFamily="18" charset="0"/>
                <a:cs typeface="Times New Roman" panose="02020603050405020304" pitchFamily="18" charset="0"/>
              </a:rPr>
              <a:t>Gene therapy</a:t>
            </a:r>
          </a:p>
        </p:txBody>
      </p:sp>
      <p:sp>
        <p:nvSpPr>
          <p:cNvPr id="1048642" name="Content Placeholder 2"/>
          <p:cNvSpPr>
            <a:spLocks noGrp="1"/>
          </p:cNvSpPr>
          <p:nvPr>
            <p:ph idx="1"/>
          </p:nvPr>
        </p:nvSpPr>
        <p:spPr>
          <a:xfrm>
            <a:off x="859889" y="1921359"/>
            <a:ext cx="6465943" cy="4327041"/>
          </a:xfrm>
        </p:spPr>
        <p:txBody>
          <a:bodyPr>
            <a:normAutofit fontScale="94444" lnSpcReduction="10000"/>
          </a:bodyPr>
          <a:lstStyle/>
          <a:p>
            <a:r>
              <a:rPr lang="en-GB" dirty="0">
                <a:latin typeface="Times New Roman" panose="02020603050405020304" pitchFamily="18" charset="0"/>
                <a:cs typeface="Times New Roman" panose="02020603050405020304" pitchFamily="18" charset="0"/>
              </a:rPr>
              <a:t> In addition to delivering small molecules via ultrasound-directed therapies, signiﬁcant progress has been made in delivering plasmid DNA products.</a:t>
            </a:r>
          </a:p>
          <a:p>
            <a:r>
              <a:rPr lang="en-GB" dirty="0">
                <a:latin typeface="Times New Roman" panose="02020603050405020304" pitchFamily="18" charset="0"/>
                <a:cs typeface="Times New Roman" panose="02020603050405020304" pitchFamily="18" charset="0"/>
              </a:rPr>
              <a:t> Because of insertional genome issues associated with viral-mediated plasmid therapies (Atkinson </a:t>
            </a:r>
            <a:r>
              <a:rPr lang="en-US" altLang="en" dirty="0">
                <a:latin typeface="Times New Roman" panose="02020603050405020304" pitchFamily="18" charset="0"/>
                <a:cs typeface="Times New Roman" panose="02020603050405020304" pitchFamily="18" charset="0"/>
              </a:rPr>
              <a:t>and </a:t>
            </a:r>
            <a:r>
              <a:rPr lang="en-GB" dirty="0">
                <a:latin typeface="Times New Roman" panose="02020603050405020304" pitchFamily="18" charset="0"/>
                <a:cs typeface="Times New Roman" panose="02020603050405020304" pitchFamily="18" charset="0"/>
              </a:rPr>
              <a:t>Chalmers</a:t>
            </a:r>
            <a:r>
              <a:rPr lang="en-US" altLang="en" dirty="0">
                <a:latin typeface="Times New Roman" panose="02020603050405020304" pitchFamily="18" charset="0"/>
                <a:cs typeface="Times New Roman" panose="02020603050405020304" pitchFamily="18" charset="0"/>
              </a:rPr>
              <a:t>, 2010)</a:t>
            </a:r>
            <a:r>
              <a:rPr lang="en-GB" dirty="0">
                <a:latin typeface="Times New Roman" panose="02020603050405020304" pitchFamily="18" charset="0"/>
                <a:cs typeface="Times New Roman" panose="02020603050405020304" pitchFamily="18" charset="0"/>
              </a:rPr>
              <a:t>delivery of naked plasmids using ultrasound directed therapy appears to be promising without the accompanying limitations associated in earlier viral methods. </a:t>
            </a:r>
            <a:r>
              <a:rPr lang="en-US" altLang="en" dirty="0">
                <a:latin typeface="Times New Roman" panose="02020603050405020304" pitchFamily="18" charset="0"/>
                <a:cs typeface="Times New Roman" panose="02020603050405020304" pitchFamily="18" charset="0"/>
              </a:rPr>
              <a:t>(</a:t>
            </a:r>
            <a:r>
              <a:rPr lang="en-GB" dirty="0" err="1">
                <a:latin typeface="Times New Roman" panose="02020603050405020304" pitchFamily="18" charset="0"/>
                <a:cs typeface="Times New Roman" panose="02020603050405020304" pitchFamily="18" charset="0"/>
              </a:rPr>
              <a:t>Danialou</a:t>
            </a:r>
            <a:r>
              <a:rPr lang="en-GB" dirty="0">
                <a:latin typeface="Times New Roman" panose="02020603050405020304" pitchFamily="18" charset="0"/>
                <a:cs typeface="Times New Roman" panose="02020603050405020304" pitchFamily="18" charset="0"/>
              </a:rPr>
              <a:t> et al.</a:t>
            </a:r>
            <a:r>
              <a:rPr lang="en-US" altLang="en" dirty="0">
                <a:latin typeface="Times New Roman" panose="02020603050405020304" pitchFamily="18" charset="0"/>
                <a:cs typeface="Times New Roman" panose="02020603050405020304" pitchFamily="18" charset="0"/>
              </a:rPr>
              <a:t>, 2002)</a:t>
            </a:r>
            <a:r>
              <a:rPr lang="en-GB" dirty="0">
                <a:latin typeface="Times New Roman" panose="02020603050405020304" pitchFamily="18" charset="0"/>
                <a:cs typeface="Times New Roman" panose="02020603050405020304" pitchFamily="18" charset="0"/>
              </a:rPr>
              <a:t> </a:t>
            </a:r>
            <a:endParaRPr lang="zh-CN" altLang="en-US" dirty="0">
              <a:latin typeface="Times New Roman" panose="02020603050405020304" pitchFamily="18" charset="0"/>
              <a:cs typeface="Times New Roman" panose="02020603050405020304" pitchFamily="18" charset="0"/>
            </a:endParaRPr>
          </a:p>
          <a:p>
            <a:r>
              <a:rPr lang="en-GB" dirty="0">
                <a:latin typeface="Times New Roman" panose="02020603050405020304" pitchFamily="18" charset="0"/>
                <a:cs typeface="Times New Roman" panose="02020603050405020304" pitchFamily="18" charset="0"/>
              </a:rPr>
              <a:t> investigated the use of external ultrasound therapy without microbubbles to increase uptake of plasmid DNA coded for LacZ in wild-type and dystrophic mice. </a:t>
            </a:r>
          </a:p>
          <a:p>
            <a:r>
              <a:rPr lang="en-GB" dirty="0">
                <a:latin typeface="Times New Roman" panose="02020603050405020304" pitchFamily="18" charset="0"/>
                <a:cs typeface="Times New Roman" panose="02020603050405020304" pitchFamily="18" charset="0"/>
              </a:rPr>
              <a:t>No response was observed in the ultrasound-only treatment group; however, a 3-fold transfection of the gene and a 22-fold increase in level of expression was noted in animals treated using ultrasound and microbubble therapies. </a:t>
            </a:r>
          </a:p>
        </p:txBody>
      </p:sp>
      <p:pic>
        <p:nvPicPr>
          <p:cNvPr id="2097155" name="Picture 2097154"/>
          <p:cNvPicPr>
            <a:picLocks/>
          </p:cNvPicPr>
          <p:nvPr/>
        </p:nvPicPr>
        <p:blipFill>
          <a:blip r:embed="rId2"/>
          <a:stretch>
            <a:fillRect/>
          </a:stretch>
        </p:blipFill>
        <p:spPr>
          <a:xfrm>
            <a:off x="7532388" y="2160587"/>
            <a:ext cx="4236543" cy="3609352"/>
          </a:xfrm>
          <a:prstGeom prst="rect">
            <a:avLst/>
          </a:prstGeom>
        </p:spPr>
      </p:pic>
    </p:spTree>
    <p:extLst>
      <p:ext uri="{BB962C8B-B14F-4D97-AF65-F5344CB8AC3E}">
        <p14:creationId xmlns:p14="http://schemas.microsoft.com/office/powerpoint/2010/main" val="47465102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3" name="Title 1"/>
          <p:cNvSpPr>
            <a:spLocks noGrp="1"/>
          </p:cNvSpPr>
          <p:nvPr>
            <p:ph type="title"/>
          </p:nvPr>
        </p:nvSpPr>
        <p:spPr/>
        <p:txBody>
          <a:bodyPr/>
          <a:lstStyle/>
          <a:p>
            <a:pPr algn="ctr"/>
            <a:r>
              <a:rPr lang="en-GB" dirty="0">
                <a:latin typeface="Times New Roman" panose="02020603050405020304" pitchFamily="18" charset="0"/>
                <a:cs typeface="Times New Roman" panose="02020603050405020304" pitchFamily="18" charset="0"/>
              </a:rPr>
              <a:t>CONCLUSION</a:t>
            </a:r>
          </a:p>
        </p:txBody>
      </p:sp>
      <p:sp>
        <p:nvSpPr>
          <p:cNvPr id="1048644" name="Content Placeholder 2"/>
          <p:cNvSpPr>
            <a:spLocks noGrp="1"/>
          </p:cNvSpPr>
          <p:nvPr>
            <p:ph idx="1"/>
          </p:nvPr>
        </p:nvSpPr>
        <p:spPr/>
        <p:txBody>
          <a:bodyPr/>
          <a:lstStyle/>
          <a:p>
            <a:pPr marL="0" indent="0">
              <a:buNone/>
            </a:pPr>
            <a:r>
              <a:rPr lang="en-GB" dirty="0">
                <a:latin typeface="Times New Roman" panose="02020603050405020304" pitchFamily="18" charset="0"/>
                <a:cs typeface="Times New Roman" panose="02020603050405020304" pitchFamily="18" charset="0"/>
              </a:rPr>
              <a:t> There is ample evidence that ultrasound-mediated gene delivery in the presence of microbubbles is effective; however, there is much work to be done in demonstrating mechanisms of action. If </a:t>
            </a:r>
            <a:r>
              <a:rPr lang="en-GB" dirty="0" err="1">
                <a:latin typeface="Times New Roman" panose="02020603050405020304" pitchFamily="18" charset="0"/>
                <a:cs typeface="Times New Roman" panose="02020603050405020304" pitchFamily="18" charset="0"/>
              </a:rPr>
              <a:t>sonoporation</a:t>
            </a:r>
            <a:r>
              <a:rPr lang="en-GB" dirty="0">
                <a:latin typeface="Times New Roman" panose="02020603050405020304" pitchFamily="18" charset="0"/>
                <a:cs typeface="Times New Roman" panose="02020603050405020304" pitchFamily="18" charset="0"/>
              </a:rPr>
              <a:t> were the only means of gene delivery, only the cells of the vessel endothelium in close proximity to the microbubbles would be transfected. Unlike the case of </a:t>
            </a:r>
            <a:r>
              <a:rPr lang="en-GB" dirty="0" err="1">
                <a:latin typeface="Times New Roman" panose="02020603050405020304" pitchFamily="18" charset="0"/>
                <a:cs typeface="Times New Roman" panose="02020603050405020304" pitchFamily="18" charset="0"/>
              </a:rPr>
              <a:t>sonothrombolysis</a:t>
            </a:r>
            <a:r>
              <a:rPr lang="en-GB" dirty="0">
                <a:latin typeface="Times New Roman" panose="02020603050405020304" pitchFamily="18" charset="0"/>
                <a:cs typeface="Times New Roman" panose="02020603050405020304" pitchFamily="18" charset="0"/>
              </a:rPr>
              <a:t>, therapeutic effects requiring transfection following vascular administration would seemingly require the participation of delivery mechanisms other than, or in addition to, mechanical perturbation. </a:t>
            </a:r>
          </a:p>
        </p:txBody>
      </p:sp>
    </p:spTree>
    <p:extLst>
      <p:ext uri="{BB962C8B-B14F-4D97-AF65-F5344CB8AC3E}">
        <p14:creationId xmlns:p14="http://schemas.microsoft.com/office/powerpoint/2010/main" val="31113504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4379" y="713927"/>
            <a:ext cx="8596668" cy="5604987"/>
          </a:xfrm>
        </p:spPr>
        <p:txBody>
          <a:bodyPr>
            <a:noAutofit/>
          </a:bodyPr>
          <a:lstStyle/>
          <a:p>
            <a:r>
              <a:rPr lang="en-GB" sz="2400" dirty="0">
                <a:latin typeface="Times New Roman" panose="02020603050405020304" pitchFamily="18" charset="0"/>
                <a:cs typeface="Times New Roman" panose="02020603050405020304" pitchFamily="18" charset="0"/>
              </a:rPr>
              <a:t>Müller, H., </a:t>
            </a:r>
            <a:r>
              <a:rPr lang="en-GB" sz="2400" dirty="0" err="1">
                <a:latin typeface="Times New Roman" panose="02020603050405020304" pitchFamily="18" charset="0"/>
                <a:cs typeface="Times New Roman" panose="02020603050405020304" pitchFamily="18" charset="0"/>
              </a:rPr>
              <a:t>Kalpathy</a:t>
            </a:r>
            <a:r>
              <a:rPr lang="en-GB" sz="2400" dirty="0">
                <a:latin typeface="Times New Roman" panose="02020603050405020304" pitchFamily="18" charset="0"/>
                <a:cs typeface="Times New Roman" panose="02020603050405020304" pitchFamily="18" charset="0"/>
              </a:rPr>
              <a:t>-Cramer, J., </a:t>
            </a:r>
            <a:r>
              <a:rPr lang="en-GB" sz="2400" dirty="0" err="1">
                <a:latin typeface="Times New Roman" panose="02020603050405020304" pitchFamily="18" charset="0"/>
                <a:cs typeface="Times New Roman" panose="02020603050405020304" pitchFamily="18" charset="0"/>
              </a:rPr>
              <a:t>Demner-Fushman</a:t>
            </a:r>
            <a:r>
              <a:rPr lang="en-GB" sz="2400" dirty="0">
                <a:latin typeface="Times New Roman" panose="02020603050405020304" pitchFamily="18" charset="0"/>
                <a:cs typeface="Times New Roman" panose="02020603050405020304" pitchFamily="18" charset="0"/>
              </a:rPr>
              <a:t>, D., &amp; </a:t>
            </a:r>
            <a:r>
              <a:rPr lang="en-GB" sz="2400" dirty="0" err="1">
                <a:latin typeface="Times New Roman" panose="02020603050405020304" pitchFamily="18" charset="0"/>
                <a:cs typeface="Times New Roman" panose="02020603050405020304" pitchFamily="18" charset="0"/>
              </a:rPr>
              <a:t>Antani</a:t>
            </a:r>
            <a:r>
              <a:rPr lang="en-GB" sz="2400" dirty="0">
                <a:latin typeface="Times New Roman" panose="02020603050405020304" pitchFamily="18" charset="0"/>
                <a:cs typeface="Times New Roman" panose="02020603050405020304" pitchFamily="18" charset="0"/>
              </a:rPr>
              <a:t>, S. (2012, February). Creating a classification of image types in the medical literature for visual categorization. In </a:t>
            </a:r>
            <a:r>
              <a:rPr lang="en-GB" sz="2400" i="1" dirty="0">
                <a:latin typeface="Times New Roman" panose="02020603050405020304" pitchFamily="18" charset="0"/>
                <a:cs typeface="Times New Roman" panose="02020603050405020304" pitchFamily="18" charset="0"/>
              </a:rPr>
              <a:t>Medical Imaging 2012: </a:t>
            </a:r>
            <a:r>
              <a:rPr lang="en-GB" sz="2400" dirty="0">
                <a:latin typeface="Times New Roman" panose="02020603050405020304" pitchFamily="18" charset="0"/>
                <a:cs typeface="Times New Roman" panose="02020603050405020304" pitchFamily="18" charset="0"/>
              </a:rPr>
              <a:t>Advanced PACS-based Imaging Informatics and Therapeutic Applications (Vol. 8319, p. 83190P). International Society for Optics and Photonics</a:t>
            </a:r>
            <a:r>
              <a:rPr lang="en-GB" sz="2400" dirty="0" smtClean="0">
                <a:latin typeface="Times New Roman" panose="02020603050405020304" pitchFamily="18" charset="0"/>
                <a:cs typeface="Times New Roman" panose="02020603050405020304" pitchFamily="18" charset="0"/>
              </a:rPr>
              <a:t>.</a:t>
            </a:r>
          </a:p>
          <a:p>
            <a:r>
              <a:rPr lang="en-GB" sz="2400" dirty="0">
                <a:latin typeface="Times New Roman" panose="02020603050405020304" pitchFamily="18" charset="0"/>
                <a:cs typeface="Times New Roman" panose="02020603050405020304" pitchFamily="18" charset="0"/>
              </a:rPr>
              <a:t>Mahesh, M. (2001). Fluoroscopy: patient radiation exposure issues. </a:t>
            </a:r>
            <a:r>
              <a:rPr lang="en-GB" sz="2400" dirty="0" err="1">
                <a:latin typeface="Times New Roman" panose="02020603050405020304" pitchFamily="18" charset="0"/>
                <a:cs typeface="Times New Roman" panose="02020603050405020304" pitchFamily="18" charset="0"/>
              </a:rPr>
              <a:t>Radiographics</a:t>
            </a:r>
            <a:r>
              <a:rPr lang="en-GB" sz="2400" dirty="0">
                <a:latin typeface="Times New Roman" panose="02020603050405020304" pitchFamily="18" charset="0"/>
                <a:cs typeface="Times New Roman" panose="02020603050405020304" pitchFamily="18" charset="0"/>
              </a:rPr>
              <a:t>, </a:t>
            </a:r>
            <a:r>
              <a:rPr lang="en-GB" sz="2400" i="1" dirty="0">
                <a:latin typeface="Times New Roman" panose="02020603050405020304" pitchFamily="18" charset="0"/>
                <a:cs typeface="Times New Roman" panose="02020603050405020304" pitchFamily="18" charset="0"/>
              </a:rPr>
              <a:t>21</a:t>
            </a:r>
            <a:r>
              <a:rPr lang="en-GB" sz="2400" dirty="0">
                <a:latin typeface="Times New Roman" panose="02020603050405020304" pitchFamily="18" charset="0"/>
                <a:cs typeface="Times New Roman" panose="02020603050405020304" pitchFamily="18" charset="0"/>
              </a:rPr>
              <a:t>(4), 1033-1045.</a:t>
            </a:r>
            <a:endParaRPr lang="en-GB" sz="2400" dirty="0" smtClean="0">
              <a:latin typeface="Times New Roman" panose="02020603050405020304" pitchFamily="18" charset="0"/>
              <a:cs typeface="Times New Roman" panose="02020603050405020304" pitchFamily="18" charset="0"/>
            </a:endParaRPr>
          </a:p>
          <a:p>
            <a:r>
              <a:rPr lang="en-GB" sz="2400" dirty="0">
                <a:latin typeface="Times New Roman" panose="02020603050405020304" pitchFamily="18" charset="0"/>
                <a:cs typeface="Times New Roman" panose="02020603050405020304" pitchFamily="18" charset="0"/>
              </a:rPr>
              <a:t>Rowland, D. J., &amp; Cherry, S. R. (2008, May). Small-animal preclinical nuclear medicine instrumentation and methodology. In Seminars in nuclear medicine (Vol. 38, No. 3, pp. 209-222). WB </a:t>
            </a:r>
            <a:r>
              <a:rPr lang="en-GB" sz="2400" dirty="0" smtClean="0">
                <a:latin typeface="Times New Roman" panose="02020603050405020304" pitchFamily="18" charset="0"/>
                <a:cs typeface="Times New Roman" panose="02020603050405020304" pitchFamily="18" charset="0"/>
              </a:rPr>
              <a:t>Saunders</a:t>
            </a:r>
          </a:p>
          <a:p>
            <a:r>
              <a:rPr lang="en-GB" sz="2400" dirty="0">
                <a:latin typeface="Times New Roman" panose="02020603050405020304" pitchFamily="18" charset="0"/>
                <a:cs typeface="Times New Roman" panose="02020603050405020304" pitchFamily="18" charset="0"/>
              </a:rPr>
              <a:t>Wang, Y. X., &amp; Deng, M. (2010). Medical imaging in new drug clinical development. Journal of thoracic disease, 2(4), 245.</a:t>
            </a:r>
          </a:p>
        </p:txBody>
      </p:sp>
    </p:spTree>
    <p:extLst>
      <p:ext uri="{BB962C8B-B14F-4D97-AF65-F5344CB8AC3E}">
        <p14:creationId xmlns:p14="http://schemas.microsoft.com/office/powerpoint/2010/main" val="210222865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5" name="Title 1"/>
          <p:cNvSpPr>
            <a:spLocks noGrp="1"/>
          </p:cNvSpPr>
          <p:nvPr>
            <p:ph type="title"/>
          </p:nvPr>
        </p:nvSpPr>
        <p:spPr/>
        <p:txBody>
          <a:bodyPr/>
          <a:lstStyle/>
          <a:p>
            <a:pPr algn="ctr"/>
            <a:r>
              <a:rPr lang="en-GB" dirty="0">
                <a:latin typeface="Times New Roman" panose="02020603050405020304" pitchFamily="18" charset="0"/>
                <a:cs typeface="Times New Roman" panose="02020603050405020304" pitchFamily="18" charset="0"/>
              </a:rPr>
              <a:t>REFERENCES</a:t>
            </a:r>
          </a:p>
        </p:txBody>
      </p:sp>
      <p:sp>
        <p:nvSpPr>
          <p:cNvPr id="1048646" name="Content Placeholder 2"/>
          <p:cNvSpPr>
            <a:spLocks noGrp="1"/>
          </p:cNvSpPr>
          <p:nvPr>
            <p:ph idx="1"/>
          </p:nvPr>
        </p:nvSpPr>
        <p:spPr/>
        <p:txBody>
          <a:bodyPr>
            <a:normAutofit fontScale="70000" lnSpcReduction="20000"/>
          </a:bodyPr>
          <a:lstStyle/>
          <a:p>
            <a:endParaRPr lang="en-GB"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Atkinson H, Chalmers R (2010). Delivering the goods: viral and non-viral gene therapy systems and the inherent limits on cargo DNA and internal sequences. </a:t>
            </a:r>
            <a:r>
              <a:rPr lang="en-US" dirty="0" err="1">
                <a:latin typeface="Times New Roman" panose="02020603050405020304" pitchFamily="18" charset="0"/>
                <a:cs typeface="Times New Roman" panose="02020603050405020304" pitchFamily="18" charset="0"/>
              </a:rPr>
              <a:t>Genetica</a:t>
            </a:r>
            <a:r>
              <a:rPr lang="en-US" dirty="0">
                <a:latin typeface="Times New Roman" panose="02020603050405020304" pitchFamily="18" charset="0"/>
                <a:cs typeface="Times New Roman" panose="02020603050405020304" pitchFamily="18" charset="0"/>
              </a:rPr>
              <a:t> 138: 485–498.</a:t>
            </a:r>
            <a:endParaRPr lang="en-GB"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Birnbaum Y, Luo H, Nagai T, Fishbein MC, Peterson TM, Li S, </a:t>
            </a:r>
            <a:r>
              <a:rPr lang="en-US" dirty="0" err="1">
                <a:latin typeface="Times New Roman" panose="02020603050405020304" pitchFamily="18" charset="0"/>
                <a:cs typeface="Times New Roman" panose="02020603050405020304" pitchFamily="18" charset="0"/>
              </a:rPr>
              <a:t>Kricsfeld</a:t>
            </a:r>
            <a:r>
              <a:rPr lang="en-US" dirty="0">
                <a:latin typeface="Times New Roman" panose="02020603050405020304" pitchFamily="18" charset="0"/>
                <a:cs typeface="Times New Roman" panose="02020603050405020304" pitchFamily="18" charset="0"/>
              </a:rPr>
              <a:t> D, Porter TR, Siegel RJ (1998). Noninvasive in vivo clot dissolution without a thrombolytic drug recanalization of thrombosed iliofemoral arteries by transcutaneous ultrasound combined with intravenous infusion of microbubbles. Circulation 97: 130–134, .</a:t>
            </a:r>
            <a:endParaRPr lang="en-GB"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Chowdhury SM,  Lee  T,  </a:t>
            </a:r>
            <a:r>
              <a:rPr lang="en-US" dirty="0" err="1">
                <a:latin typeface="Times New Roman" panose="02020603050405020304" pitchFamily="18" charset="0"/>
                <a:cs typeface="Times New Roman" panose="02020603050405020304" pitchFamily="18" charset="0"/>
              </a:rPr>
              <a:t>Willmann</a:t>
            </a:r>
            <a:r>
              <a:rPr lang="en-US" dirty="0">
                <a:latin typeface="Times New Roman" panose="02020603050405020304" pitchFamily="18" charset="0"/>
                <a:cs typeface="Times New Roman" panose="02020603050405020304" pitchFamily="18" charset="0"/>
              </a:rPr>
              <a:t> JK (2017). Ultrasound-guided  drug  delivery  in  cancer. Ultrasonography.;36(3):171-184.</a:t>
            </a:r>
            <a:endParaRPr lang="en-GB" dirty="0">
              <a:latin typeface="Times New Roman" panose="02020603050405020304" pitchFamily="18" charset="0"/>
              <a:cs typeface="Times New Roman" panose="02020603050405020304" pitchFamily="18" charset="0"/>
            </a:endParaRPr>
          </a:p>
          <a:p>
            <a:r>
              <a:rPr lang="en-US" dirty="0" err="1">
                <a:latin typeface="Times New Roman" panose="02020603050405020304" pitchFamily="18" charset="0"/>
                <a:cs typeface="Times New Roman" panose="02020603050405020304" pitchFamily="18" charset="0"/>
              </a:rPr>
              <a:t>Danialou</a:t>
            </a:r>
            <a:r>
              <a:rPr lang="en-US" dirty="0">
                <a:latin typeface="Times New Roman" panose="02020603050405020304" pitchFamily="18" charset="0"/>
                <a:cs typeface="Times New Roman" panose="02020603050405020304" pitchFamily="18" charset="0"/>
              </a:rPr>
              <a:t> G, </a:t>
            </a:r>
            <a:r>
              <a:rPr lang="en-US" dirty="0" err="1">
                <a:latin typeface="Times New Roman" panose="02020603050405020304" pitchFamily="18" charset="0"/>
                <a:cs typeface="Times New Roman" panose="02020603050405020304" pitchFamily="18" charset="0"/>
              </a:rPr>
              <a:t>Comtois</a:t>
            </a:r>
            <a:r>
              <a:rPr lang="en-US" dirty="0">
                <a:latin typeface="Times New Roman" panose="02020603050405020304" pitchFamily="18" charset="0"/>
                <a:cs typeface="Times New Roman" panose="02020603050405020304" pitchFamily="18" charset="0"/>
              </a:rPr>
              <a:t> Dudley RW, </a:t>
            </a:r>
            <a:r>
              <a:rPr lang="en-US" dirty="0" err="1">
                <a:latin typeface="Times New Roman" panose="02020603050405020304" pitchFamily="18" charset="0"/>
                <a:cs typeface="Times New Roman" panose="02020603050405020304" pitchFamily="18" charset="0"/>
              </a:rPr>
              <a:t>Nalbantoglu</a:t>
            </a:r>
            <a:r>
              <a:rPr lang="en-US" dirty="0">
                <a:latin typeface="Times New Roman" panose="02020603050405020304" pitchFamily="18" charset="0"/>
                <a:cs typeface="Times New Roman" panose="02020603050405020304" pitchFamily="18" charset="0"/>
              </a:rPr>
              <a:t> J, Gilbert R, </a:t>
            </a:r>
            <a:r>
              <a:rPr lang="en-US" dirty="0" err="1">
                <a:latin typeface="Times New Roman" panose="02020603050405020304" pitchFamily="18" charset="0"/>
                <a:cs typeface="Times New Roman" panose="02020603050405020304" pitchFamily="18" charset="0"/>
              </a:rPr>
              <a:t>Karpati</a:t>
            </a:r>
            <a:r>
              <a:rPr lang="en-US" dirty="0">
                <a:latin typeface="Times New Roman" panose="02020603050405020304" pitchFamily="18" charset="0"/>
                <a:cs typeface="Times New Roman" panose="02020603050405020304" pitchFamily="18" charset="0"/>
              </a:rPr>
              <a:t> G, Jones DH, </a:t>
            </a:r>
            <a:r>
              <a:rPr lang="en-US" dirty="0" err="1">
                <a:latin typeface="Times New Roman" panose="02020603050405020304" pitchFamily="18" charset="0"/>
                <a:cs typeface="Times New Roman" panose="02020603050405020304" pitchFamily="18" charset="0"/>
              </a:rPr>
              <a:t>Petrof</a:t>
            </a:r>
            <a:r>
              <a:rPr lang="en-US" dirty="0">
                <a:latin typeface="Times New Roman" panose="02020603050405020304" pitchFamily="18" charset="0"/>
                <a:cs typeface="Times New Roman" panose="02020603050405020304" pitchFamily="18" charset="0"/>
              </a:rPr>
              <a:t> BJ (2002). Ultrasound increases plasmid-mediated gene transfer to dystrophic muscles without collateral damage. Mol </a:t>
            </a:r>
            <a:r>
              <a:rPr lang="en-US" dirty="0" err="1">
                <a:latin typeface="Times New Roman" panose="02020603050405020304" pitchFamily="18" charset="0"/>
                <a:cs typeface="Times New Roman" panose="02020603050405020304" pitchFamily="18" charset="0"/>
              </a:rPr>
              <a:t>Ther</a:t>
            </a:r>
            <a:r>
              <a:rPr lang="en-US" dirty="0">
                <a:latin typeface="Times New Roman" panose="02020603050405020304" pitchFamily="18" charset="0"/>
                <a:cs typeface="Times New Roman" panose="02020603050405020304" pitchFamily="18" charset="0"/>
              </a:rPr>
              <a:t> 6: 687–693.</a:t>
            </a:r>
            <a:endParaRPr lang="en-GB" dirty="0">
              <a:latin typeface="Times New Roman" panose="02020603050405020304" pitchFamily="18" charset="0"/>
              <a:cs typeface="Times New Roman" panose="02020603050405020304" pitchFamily="18" charset="0"/>
            </a:endParaRPr>
          </a:p>
          <a:p>
            <a:r>
              <a:rPr lang="en-US" dirty="0" err="1">
                <a:latin typeface="Times New Roman" panose="02020603050405020304" pitchFamily="18" charset="0"/>
                <a:cs typeface="Times New Roman" panose="02020603050405020304" pitchFamily="18" charset="0"/>
              </a:rPr>
              <a:t>Delalande</a:t>
            </a:r>
            <a:r>
              <a:rPr lang="en-US" dirty="0">
                <a:latin typeface="Times New Roman" panose="02020603050405020304" pitchFamily="18" charset="0"/>
                <a:cs typeface="Times New Roman" panose="02020603050405020304" pitchFamily="18" charset="0"/>
              </a:rPr>
              <a:t>  A,  </a:t>
            </a:r>
            <a:r>
              <a:rPr lang="en-US" dirty="0" err="1">
                <a:latin typeface="Times New Roman" panose="02020603050405020304" pitchFamily="18" charset="0"/>
                <a:cs typeface="Times New Roman" panose="02020603050405020304" pitchFamily="18" charset="0"/>
              </a:rPr>
              <a:t>Kotopoulis</a:t>
            </a:r>
            <a:r>
              <a:rPr lang="en-US" dirty="0">
                <a:latin typeface="Times New Roman" panose="02020603050405020304" pitchFamily="18" charset="0"/>
                <a:cs typeface="Times New Roman" panose="02020603050405020304" pitchFamily="18" charset="0"/>
              </a:rPr>
              <a:t> S,  </a:t>
            </a:r>
            <a:r>
              <a:rPr lang="en-US" dirty="0" err="1">
                <a:latin typeface="Times New Roman" panose="02020603050405020304" pitchFamily="18" charset="0"/>
                <a:cs typeface="Times New Roman" panose="02020603050405020304" pitchFamily="18" charset="0"/>
              </a:rPr>
              <a:t>Postema</a:t>
            </a:r>
            <a:r>
              <a:rPr lang="en-US" dirty="0">
                <a:latin typeface="Times New Roman" panose="02020603050405020304" pitchFamily="18" charset="0"/>
                <a:cs typeface="Times New Roman" panose="02020603050405020304" pitchFamily="18" charset="0"/>
              </a:rPr>
              <a:t> M,  </a:t>
            </a:r>
            <a:r>
              <a:rPr lang="en-US" dirty="0" err="1">
                <a:latin typeface="Times New Roman" panose="02020603050405020304" pitchFamily="18" charset="0"/>
                <a:cs typeface="Times New Roman" panose="02020603050405020304" pitchFamily="18" charset="0"/>
              </a:rPr>
              <a:t>Midoux</a:t>
            </a:r>
            <a:r>
              <a:rPr lang="en-US" dirty="0">
                <a:latin typeface="Times New Roman" panose="02020603050405020304" pitchFamily="18" charset="0"/>
                <a:cs typeface="Times New Roman" panose="02020603050405020304" pitchFamily="18" charset="0"/>
              </a:rPr>
              <a:t> P,  Pichon C(2013). </a:t>
            </a:r>
            <a:r>
              <a:rPr lang="en-US" dirty="0" err="1">
                <a:latin typeface="Times New Roman" panose="02020603050405020304" pitchFamily="18" charset="0"/>
                <a:cs typeface="Times New Roman" panose="02020603050405020304" pitchFamily="18" charset="0"/>
              </a:rPr>
              <a:t>Sonoporation</a:t>
            </a:r>
            <a:r>
              <a:rPr lang="en-US" dirty="0">
                <a:latin typeface="Times New Roman" panose="02020603050405020304" pitchFamily="18" charset="0"/>
                <a:cs typeface="Times New Roman" panose="02020603050405020304" pitchFamily="18" charset="0"/>
              </a:rPr>
              <a:t>:  mechanistic insights and ongoing challenges for gene transfer.  Gene ;525:191-199.</a:t>
            </a:r>
            <a:endParaRPr lang="en-GB" dirty="0">
              <a:latin typeface="Times New Roman" panose="02020603050405020304" pitchFamily="18" charset="0"/>
              <a:cs typeface="Times New Roman" panose="02020603050405020304" pitchFamily="18" charset="0"/>
            </a:endParaRPr>
          </a:p>
          <a:p>
            <a:r>
              <a:rPr lang="en-US" dirty="0" err="1">
                <a:latin typeface="Times New Roman" panose="02020603050405020304" pitchFamily="18" charset="0"/>
                <a:cs typeface="Times New Roman" panose="02020603050405020304" pitchFamily="18" charset="0"/>
              </a:rPr>
              <a:t>Floros</a:t>
            </a:r>
            <a:r>
              <a:rPr lang="en-US" dirty="0">
                <a:latin typeface="Times New Roman" panose="02020603050405020304" pitchFamily="18" charset="0"/>
                <a:cs typeface="Times New Roman" panose="02020603050405020304" pitchFamily="18" charset="0"/>
              </a:rPr>
              <a:t>, J.D.  and  H.H  Liang,  1994.  Acoustically assisted diffusion  through  membranes.  Food Technol.,  pp:  79-84.</a:t>
            </a:r>
            <a:endParaRPr lang="en-GB"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Heath CH, </a:t>
            </a:r>
            <a:r>
              <a:rPr lang="en-US" dirty="0" err="1">
                <a:latin typeface="Times New Roman" panose="02020603050405020304" pitchFamily="18" charset="0"/>
                <a:cs typeface="Times New Roman" panose="02020603050405020304" pitchFamily="18" charset="0"/>
              </a:rPr>
              <a:t>Sorace</a:t>
            </a:r>
            <a:r>
              <a:rPr lang="en-US" dirty="0">
                <a:latin typeface="Times New Roman" panose="02020603050405020304" pitchFamily="18" charset="0"/>
                <a:cs typeface="Times New Roman" panose="02020603050405020304" pitchFamily="18" charset="0"/>
              </a:rPr>
              <a:t> A, Knowles J, Rosenthal E, Hoyt K (2012). Microbubble therapy enhances anti-tumor properties of cisplatin and cetuximab in vitro and in vivo. </a:t>
            </a:r>
            <a:r>
              <a:rPr lang="en-US" dirty="0" err="1">
                <a:latin typeface="Times New Roman" panose="02020603050405020304" pitchFamily="18" charset="0"/>
                <a:cs typeface="Times New Roman" panose="02020603050405020304" pitchFamily="18" charset="0"/>
              </a:rPr>
              <a:t>Otolaryngol</a:t>
            </a:r>
            <a:r>
              <a:rPr lang="en-US" dirty="0">
                <a:latin typeface="Times New Roman" panose="02020603050405020304" pitchFamily="18" charset="0"/>
                <a:cs typeface="Times New Roman" panose="02020603050405020304" pitchFamily="18" charset="0"/>
              </a:rPr>
              <a:t> Head Neck Surg 146: 938–945.</a:t>
            </a:r>
            <a:endParaRPr lang="en-GB" dirty="0">
              <a:latin typeface="Times New Roman" panose="02020603050405020304" pitchFamily="18" charset="0"/>
              <a:cs typeface="Times New Roman" panose="02020603050405020304" pitchFamily="18" charset="0"/>
            </a:endParaRPr>
          </a:p>
          <a:p>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5752469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5" name="Title 1"/>
          <p:cNvSpPr>
            <a:spLocks noGrp="1"/>
          </p:cNvSpPr>
          <p:nvPr>
            <p:ph type="title"/>
          </p:nvPr>
        </p:nvSpPr>
        <p:spPr/>
        <p:txBody>
          <a:bodyPr/>
          <a:lstStyle/>
          <a:p>
            <a:pPr algn="ctr"/>
            <a:r>
              <a:rPr lang="en-GB" dirty="0">
                <a:latin typeface="Times New Roman" panose="02020603050405020304" pitchFamily="18" charset="0"/>
                <a:cs typeface="Times New Roman" panose="02020603050405020304" pitchFamily="18" charset="0"/>
              </a:rPr>
              <a:t>REFERENCES</a:t>
            </a:r>
          </a:p>
        </p:txBody>
      </p:sp>
      <p:sp>
        <p:nvSpPr>
          <p:cNvPr id="1048646" name="Content Placeholder 2"/>
          <p:cNvSpPr>
            <a:spLocks noGrp="1"/>
          </p:cNvSpPr>
          <p:nvPr>
            <p:ph idx="1"/>
          </p:nvPr>
        </p:nvSpPr>
        <p:spPr/>
        <p:txBody>
          <a:bodyPr>
            <a:normAutofit fontScale="70000" lnSpcReduction="20000"/>
          </a:bodyPr>
          <a:lstStyle/>
          <a:p>
            <a:r>
              <a:rPr lang="en-US" dirty="0" err="1">
                <a:latin typeface="Times New Roman" panose="02020603050405020304" pitchFamily="18" charset="0"/>
                <a:cs typeface="Times New Roman" panose="02020603050405020304" pitchFamily="18" charset="0"/>
              </a:rPr>
              <a:t>Kanbe</a:t>
            </a:r>
            <a:r>
              <a:rPr lang="en-US" dirty="0">
                <a:latin typeface="Times New Roman" panose="02020603050405020304" pitchFamily="18" charset="0"/>
                <a:cs typeface="Times New Roman" panose="02020603050405020304" pitchFamily="18" charset="0"/>
              </a:rPr>
              <a:t>, N., T.  Takano, Y.  </a:t>
            </a:r>
            <a:r>
              <a:rPr lang="en-US" dirty="0" err="1">
                <a:latin typeface="Times New Roman" panose="02020603050405020304" pitchFamily="18" charset="0"/>
                <a:cs typeface="Times New Roman" panose="02020603050405020304" pitchFamily="18" charset="0"/>
              </a:rPr>
              <a:t>Tomikawa</a:t>
            </a:r>
            <a:r>
              <a:rPr lang="en-US" dirty="0">
                <a:latin typeface="Times New Roman" panose="02020603050405020304" pitchFamily="18" charset="0"/>
                <a:cs typeface="Times New Roman" panose="02020603050405020304" pitchFamily="18" charset="0"/>
              </a:rPr>
              <a:t>  and   K. Adachi, 1993. Analysis  of  axisymmetric  waves  propagating along a  hollow  cylindrical  ultrasonic  transmission line.  J.  </a:t>
            </a:r>
            <a:r>
              <a:rPr lang="en-US" dirty="0" err="1">
                <a:latin typeface="Times New Roman" panose="02020603050405020304" pitchFamily="18" charset="0"/>
                <a:cs typeface="Times New Roman" panose="02020603050405020304" pitchFamily="18" charset="0"/>
              </a:rPr>
              <a:t>Acoust</a:t>
            </a:r>
            <a:r>
              <a:rPr lang="en-US" dirty="0">
                <a:latin typeface="Times New Roman" panose="02020603050405020304" pitchFamily="18" charset="0"/>
                <a:cs typeface="Times New Roman" panose="02020603050405020304" pitchFamily="18" charset="0"/>
              </a:rPr>
              <a:t>.  Soc.  Am.,  93: 6.</a:t>
            </a:r>
            <a:endParaRPr lang="en-GB" dirty="0">
              <a:latin typeface="Times New Roman" panose="02020603050405020304" pitchFamily="18" charset="0"/>
              <a:cs typeface="Times New Roman" panose="02020603050405020304" pitchFamily="18" charset="0"/>
            </a:endParaRPr>
          </a:p>
          <a:p>
            <a:r>
              <a:rPr lang="en-US" dirty="0" err="1">
                <a:latin typeface="Times New Roman" panose="02020603050405020304" pitchFamily="18" charset="0"/>
                <a:cs typeface="Times New Roman" panose="02020603050405020304" pitchFamily="18" charset="0"/>
              </a:rPr>
              <a:t>Lainga</a:t>
            </a:r>
            <a:r>
              <a:rPr lang="en-US" dirty="0">
                <a:latin typeface="Times New Roman" panose="02020603050405020304" pitchFamily="18" charset="0"/>
                <a:cs typeface="Times New Roman" panose="02020603050405020304" pitchFamily="18" charset="0"/>
              </a:rPr>
              <a:t> ST, </a:t>
            </a:r>
            <a:r>
              <a:rPr lang="en-US" dirty="0" err="1">
                <a:latin typeface="Times New Roman" panose="02020603050405020304" pitchFamily="18" charset="0"/>
                <a:cs typeface="Times New Roman" panose="02020603050405020304" pitchFamily="18" charset="0"/>
              </a:rPr>
              <a:t>Moodya</a:t>
            </a:r>
            <a:r>
              <a:rPr lang="en-US" dirty="0">
                <a:latin typeface="Times New Roman" panose="02020603050405020304" pitchFamily="18" charset="0"/>
                <a:cs typeface="Times New Roman" panose="02020603050405020304" pitchFamily="18" charset="0"/>
              </a:rPr>
              <a:t> MR, </a:t>
            </a:r>
            <a:r>
              <a:rPr lang="en-US" dirty="0" err="1">
                <a:latin typeface="Times New Roman" panose="02020603050405020304" pitchFamily="18" charset="0"/>
                <a:cs typeface="Times New Roman" panose="02020603050405020304" pitchFamily="18" charset="0"/>
              </a:rPr>
              <a:t>Kima</a:t>
            </a:r>
            <a:r>
              <a:rPr lang="en-US" dirty="0">
                <a:latin typeface="Times New Roman" panose="02020603050405020304" pitchFamily="18" charset="0"/>
                <a:cs typeface="Times New Roman" panose="02020603050405020304" pitchFamily="18" charset="0"/>
              </a:rPr>
              <a:t> H, </a:t>
            </a:r>
            <a:r>
              <a:rPr lang="en-US" dirty="0" err="1">
                <a:latin typeface="Times New Roman" panose="02020603050405020304" pitchFamily="18" charset="0"/>
                <a:cs typeface="Times New Roman" panose="02020603050405020304" pitchFamily="18" charset="0"/>
              </a:rPr>
              <a:t>Smulevitza</a:t>
            </a:r>
            <a:r>
              <a:rPr lang="en-US" dirty="0">
                <a:latin typeface="Times New Roman" panose="02020603050405020304" pitchFamily="18" charset="0"/>
                <a:cs typeface="Times New Roman" panose="02020603050405020304" pitchFamily="18" charset="0"/>
              </a:rPr>
              <a:t> B, </a:t>
            </a:r>
            <a:r>
              <a:rPr lang="en-US" dirty="0" err="1">
                <a:latin typeface="Times New Roman" panose="02020603050405020304" pitchFamily="18" charset="0"/>
                <a:cs typeface="Times New Roman" panose="02020603050405020304" pitchFamily="18" charset="0"/>
              </a:rPr>
              <a:t>Huanga</a:t>
            </a:r>
            <a:r>
              <a:rPr lang="en-US" dirty="0">
                <a:latin typeface="Times New Roman" panose="02020603050405020304" pitchFamily="18" charset="0"/>
                <a:cs typeface="Times New Roman" panose="02020603050405020304" pitchFamily="18" charset="0"/>
              </a:rPr>
              <a:t> S, </a:t>
            </a:r>
            <a:r>
              <a:rPr lang="en-US" dirty="0" err="1">
                <a:latin typeface="Times New Roman" panose="02020603050405020304" pitchFamily="18" charset="0"/>
                <a:cs typeface="Times New Roman" panose="02020603050405020304" pitchFamily="18" charset="0"/>
              </a:rPr>
              <a:t>Hollandb</a:t>
            </a:r>
            <a:r>
              <a:rPr lang="en-US" dirty="0">
                <a:latin typeface="Times New Roman" panose="02020603050405020304" pitchFamily="18" charset="0"/>
                <a:cs typeface="Times New Roman" panose="02020603050405020304" pitchFamily="18" charset="0"/>
              </a:rPr>
              <a:t> CK, </a:t>
            </a:r>
            <a:r>
              <a:rPr lang="en-US" dirty="0" err="1">
                <a:latin typeface="Times New Roman" panose="02020603050405020304" pitchFamily="18" charset="0"/>
                <a:cs typeface="Times New Roman" panose="02020603050405020304" pitchFamily="18" charset="0"/>
              </a:rPr>
              <a:t>McPhersona</a:t>
            </a:r>
            <a:r>
              <a:rPr lang="en-US" dirty="0">
                <a:latin typeface="Times New Roman" panose="02020603050405020304" pitchFamily="18" charset="0"/>
                <a:cs typeface="Times New Roman" panose="02020603050405020304" pitchFamily="18" charset="0"/>
              </a:rPr>
              <a:t> DD, </a:t>
            </a:r>
            <a:r>
              <a:rPr lang="en-US" dirty="0" err="1">
                <a:latin typeface="Times New Roman" panose="02020603050405020304" pitchFamily="18" charset="0"/>
                <a:cs typeface="Times New Roman" panose="02020603050405020304" pitchFamily="18" charset="0"/>
              </a:rPr>
              <a:t>Klegerman</a:t>
            </a:r>
            <a:r>
              <a:rPr lang="en-US" dirty="0">
                <a:latin typeface="Times New Roman" panose="02020603050405020304" pitchFamily="18" charset="0"/>
                <a:cs typeface="Times New Roman" panose="02020603050405020304" pitchFamily="18" charset="0"/>
              </a:rPr>
              <a:t> ME (2012). Thrombolytic efficacy of tissue plasminogen activator-loaded echogenic liposomes in a rabbit thrombus model. </a:t>
            </a:r>
            <a:r>
              <a:rPr lang="en-US" dirty="0" err="1">
                <a:latin typeface="Times New Roman" panose="02020603050405020304" pitchFamily="18" charset="0"/>
                <a:cs typeface="Times New Roman" panose="02020603050405020304" pitchFamily="18" charset="0"/>
              </a:rPr>
              <a:t>Thromb</a:t>
            </a:r>
            <a:r>
              <a:rPr lang="en-US" dirty="0">
                <a:latin typeface="Times New Roman" panose="02020603050405020304" pitchFamily="18" charset="0"/>
                <a:cs typeface="Times New Roman" panose="02020603050405020304" pitchFamily="18" charset="0"/>
              </a:rPr>
              <a:t> Res 130: 629–635.</a:t>
            </a:r>
            <a:endParaRPr lang="en-GB"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Lindner JR, Coggins MP, Kaul S, </a:t>
            </a:r>
            <a:r>
              <a:rPr lang="en-US" dirty="0" err="1">
                <a:latin typeface="Times New Roman" panose="02020603050405020304" pitchFamily="18" charset="0"/>
                <a:cs typeface="Times New Roman" panose="02020603050405020304" pitchFamily="18" charset="0"/>
              </a:rPr>
              <a:t>Klibanov</a:t>
            </a:r>
            <a:r>
              <a:rPr lang="en-US" dirty="0">
                <a:latin typeface="Times New Roman" panose="02020603050405020304" pitchFamily="18" charset="0"/>
                <a:cs typeface="Times New Roman" panose="02020603050405020304" pitchFamily="18" charset="0"/>
              </a:rPr>
              <a:t> AL, </a:t>
            </a:r>
            <a:r>
              <a:rPr lang="en-US" dirty="0" err="1">
                <a:latin typeface="Times New Roman" panose="02020603050405020304" pitchFamily="18" charset="0"/>
                <a:cs typeface="Times New Roman" panose="02020603050405020304" pitchFamily="18" charset="0"/>
              </a:rPr>
              <a:t>Brandenburger</a:t>
            </a:r>
            <a:r>
              <a:rPr lang="en-US" dirty="0">
                <a:latin typeface="Times New Roman" panose="02020603050405020304" pitchFamily="18" charset="0"/>
                <a:cs typeface="Times New Roman" panose="02020603050405020304" pitchFamily="18" charset="0"/>
              </a:rPr>
              <a:t> GH, Ley K (2000). Microbubble persistence in the microcirculation during ischemia/ reperfusion and inflammation is caused by integrin-and </a:t>
            </a:r>
            <a:r>
              <a:rPr lang="en-US" dirty="0" err="1">
                <a:latin typeface="Times New Roman" panose="02020603050405020304" pitchFamily="18" charset="0"/>
                <a:cs typeface="Times New Roman" panose="02020603050405020304" pitchFamily="18" charset="0"/>
              </a:rPr>
              <a:t>complementmediated</a:t>
            </a:r>
            <a:r>
              <a:rPr lang="en-US" dirty="0">
                <a:latin typeface="Times New Roman" panose="02020603050405020304" pitchFamily="18" charset="0"/>
                <a:cs typeface="Times New Roman" panose="02020603050405020304" pitchFamily="18" charset="0"/>
              </a:rPr>
              <a:t> adherence to activated leukocytes. Circulation 101: 668–675.</a:t>
            </a:r>
            <a:endParaRPr lang="en-GB" dirty="0">
              <a:latin typeface="Times New Roman" panose="02020603050405020304" pitchFamily="18" charset="0"/>
              <a:cs typeface="Times New Roman" panose="02020603050405020304" pitchFamily="18" charset="0"/>
            </a:endParaRPr>
          </a:p>
          <a:p>
            <a:r>
              <a:rPr lang="en-US" dirty="0" err="1">
                <a:latin typeface="Times New Roman" panose="02020603050405020304" pitchFamily="18" charset="0"/>
                <a:cs typeface="Times New Roman" panose="02020603050405020304" pitchFamily="18" charset="0"/>
              </a:rPr>
              <a:t>Mitragotri</a:t>
            </a:r>
            <a:r>
              <a:rPr lang="en-US" dirty="0">
                <a:latin typeface="Times New Roman" panose="02020603050405020304" pitchFamily="18" charset="0"/>
                <a:cs typeface="Times New Roman" panose="02020603050405020304" pitchFamily="18" charset="0"/>
              </a:rPr>
              <a:t>,  S.,   D.   Edwards,   D.   </a:t>
            </a:r>
            <a:r>
              <a:rPr lang="en-US" dirty="0" err="1">
                <a:latin typeface="Times New Roman" panose="02020603050405020304" pitchFamily="18" charset="0"/>
                <a:cs typeface="Times New Roman" panose="02020603050405020304" pitchFamily="18" charset="0"/>
              </a:rPr>
              <a:t>Blankschtein</a:t>
            </a:r>
            <a:r>
              <a:rPr lang="en-US" dirty="0">
                <a:latin typeface="Times New Roman" panose="02020603050405020304" pitchFamily="18" charset="0"/>
                <a:cs typeface="Times New Roman" panose="02020603050405020304" pitchFamily="18" charset="0"/>
              </a:rPr>
              <a:t>   and R. Langer,  1995.  A  mechanistic study of ultrasonically  enhanced transdermal  drug  delivery. J.  Pharm. Sci.,  84: 697-706.</a:t>
            </a:r>
            <a:endParaRPr lang="en-GB"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Senior R, Becher H, Monaghan M, </a:t>
            </a:r>
            <a:r>
              <a:rPr lang="en-US" dirty="0" err="1">
                <a:latin typeface="Times New Roman" panose="02020603050405020304" pitchFamily="18" charset="0"/>
                <a:cs typeface="Times New Roman" panose="02020603050405020304" pitchFamily="18" charset="0"/>
              </a:rPr>
              <a:t>Agati</a:t>
            </a:r>
            <a:r>
              <a:rPr lang="en-US" dirty="0">
                <a:latin typeface="Times New Roman" panose="02020603050405020304" pitchFamily="18" charset="0"/>
                <a:cs typeface="Times New Roman" panose="02020603050405020304" pitchFamily="18" charset="0"/>
              </a:rPr>
              <a:t> L, Zamorano J, </a:t>
            </a:r>
            <a:r>
              <a:rPr lang="en-US" dirty="0" err="1">
                <a:latin typeface="Times New Roman" panose="02020603050405020304" pitchFamily="18" charset="0"/>
                <a:cs typeface="Times New Roman" panose="02020603050405020304" pitchFamily="18" charset="0"/>
              </a:rPr>
              <a:t>Vanoverschelde</a:t>
            </a:r>
            <a:r>
              <a:rPr lang="en-US" dirty="0">
                <a:latin typeface="Times New Roman" panose="02020603050405020304" pitchFamily="18" charset="0"/>
                <a:cs typeface="Times New Roman" panose="02020603050405020304" pitchFamily="18" charset="0"/>
              </a:rPr>
              <a:t> JL, </a:t>
            </a:r>
            <a:r>
              <a:rPr lang="en-US" dirty="0" err="1">
                <a:latin typeface="Times New Roman" panose="02020603050405020304" pitchFamily="18" charset="0"/>
                <a:cs typeface="Times New Roman" panose="02020603050405020304" pitchFamily="18" charset="0"/>
              </a:rPr>
              <a:t>Nihoyannopoulos</a:t>
            </a:r>
            <a:r>
              <a:rPr lang="en-US" dirty="0">
                <a:latin typeface="Times New Roman" panose="02020603050405020304" pitchFamily="18" charset="0"/>
                <a:cs typeface="Times New Roman" panose="02020603050405020304" pitchFamily="18" charset="0"/>
              </a:rPr>
              <a:t> P (2009). Contrast echocardiography: </a:t>
            </a:r>
            <a:r>
              <a:rPr lang="en-US" dirty="0" err="1">
                <a:latin typeface="Times New Roman" panose="02020603050405020304" pitchFamily="18" charset="0"/>
                <a:cs typeface="Times New Roman" panose="02020603050405020304" pitchFamily="18" charset="0"/>
              </a:rPr>
              <a:t>evidencebased</a:t>
            </a:r>
            <a:r>
              <a:rPr lang="en-US" dirty="0">
                <a:latin typeface="Times New Roman" panose="02020603050405020304" pitchFamily="18" charset="0"/>
                <a:cs typeface="Times New Roman" panose="02020603050405020304" pitchFamily="18" charset="0"/>
              </a:rPr>
              <a:t> recommendations by European Association of Echocardiography. Eur J </a:t>
            </a:r>
            <a:r>
              <a:rPr lang="en-US" dirty="0" err="1">
                <a:latin typeface="Times New Roman" panose="02020603050405020304" pitchFamily="18" charset="0"/>
                <a:cs typeface="Times New Roman" panose="02020603050405020304" pitchFamily="18" charset="0"/>
              </a:rPr>
              <a:t>Echocardiogr</a:t>
            </a:r>
            <a:r>
              <a:rPr lang="en-US" dirty="0">
                <a:latin typeface="Times New Roman" panose="02020603050405020304" pitchFamily="18" charset="0"/>
                <a:cs typeface="Times New Roman" panose="02020603050405020304" pitchFamily="18" charset="0"/>
              </a:rPr>
              <a:t> 10: 194–212.</a:t>
            </a:r>
            <a:endParaRPr lang="en-GB"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Ting CY, Fan CH, Liu HL, Huang CY, Hsieh HY, Yen TC, Wei KC, Yeh CK (2012). Concurrent blood-brain barrier opening and local drug delivery using drug-carrying microbubbles and focused ultrasound for brain glioma treatment. Biomaterials 33: 704–712.</a:t>
            </a:r>
            <a:endParaRPr lang="en-GB" dirty="0">
              <a:latin typeface="Times New Roman" panose="02020603050405020304" pitchFamily="18" charset="0"/>
              <a:cs typeface="Times New Roman" panose="02020603050405020304" pitchFamily="18" charset="0"/>
            </a:endParaRPr>
          </a:p>
          <a:p>
            <a:r>
              <a:rPr lang="en-US" dirty="0" err="1">
                <a:latin typeface="Times New Roman" panose="02020603050405020304" pitchFamily="18" charset="0"/>
                <a:cs typeface="Times New Roman" panose="02020603050405020304" pitchFamily="18" charset="0"/>
              </a:rPr>
              <a:t>Yuegang</a:t>
            </a:r>
            <a:r>
              <a:rPr lang="en-US" dirty="0">
                <a:latin typeface="Times New Roman" panose="02020603050405020304" pitchFamily="18" charset="0"/>
                <a:cs typeface="Times New Roman" panose="02020603050405020304" pitchFamily="18" charset="0"/>
              </a:rPr>
              <a:t>, Z.,  Z.  Liliang,  W.  </a:t>
            </a:r>
            <a:r>
              <a:rPr lang="en-US" dirty="0" err="1">
                <a:latin typeface="Times New Roman" panose="02020603050405020304" pitchFamily="18" charset="0"/>
                <a:cs typeface="Times New Roman" panose="02020603050405020304" pitchFamily="18" charset="0"/>
              </a:rPr>
              <a:t>Jingping</a:t>
            </a:r>
            <a:r>
              <a:rPr lang="en-US" dirty="0">
                <a:latin typeface="Times New Roman" panose="02020603050405020304" pitchFamily="18" charset="0"/>
                <a:cs typeface="Times New Roman" panose="02020603050405020304" pitchFamily="18" charset="0"/>
              </a:rPr>
              <a:t>,  W.  Fritz Johnathan, M. Suzanne  and  R. Christopher,  2004. Ultrasonic extraction and capillary gas chromatography determination  of nicotine  in pharmaceutical   formulations.  Anal.  </a:t>
            </a:r>
            <a:r>
              <a:rPr lang="en-US" dirty="0" err="1">
                <a:latin typeface="Times New Roman" panose="02020603050405020304" pitchFamily="18" charset="0"/>
                <a:cs typeface="Times New Roman" panose="02020603050405020304" pitchFamily="18" charset="0"/>
              </a:rPr>
              <a:t>Chim</a:t>
            </a:r>
            <a:r>
              <a:rPr lang="en-US" dirty="0">
                <a:latin typeface="Times New Roman" panose="02020603050405020304" pitchFamily="18" charset="0"/>
                <a:cs typeface="Times New Roman" panose="02020603050405020304" pitchFamily="18" charset="0"/>
              </a:rPr>
              <a:t>.  Acta, 525:  35-39</a:t>
            </a:r>
            <a:endParaRPr lang="en-GB" dirty="0">
              <a:latin typeface="Times New Roman" panose="02020603050405020304" pitchFamily="18" charset="0"/>
              <a:cs typeface="Times New Roman" panose="02020603050405020304" pitchFamily="18" charset="0"/>
            </a:endParaRPr>
          </a:p>
          <a:p>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85877509"/>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
  <TotalTime>751</TotalTime>
  <Words>7810</Words>
  <Application>Microsoft Office PowerPoint</Application>
  <PresentationFormat>Widescreen</PresentationFormat>
  <Paragraphs>276</Paragraphs>
  <Slides>91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91</vt:i4>
      </vt:variant>
    </vt:vector>
  </HeadingPairs>
  <TitlesOfParts>
    <vt:vector size="97" baseType="lpstr">
      <vt:lpstr>Arial</vt:lpstr>
      <vt:lpstr>华文新魏</vt:lpstr>
      <vt:lpstr>Times New Roman</vt:lpstr>
      <vt:lpstr>Trebuchet MS</vt:lpstr>
      <vt:lpstr>Wingdings 3</vt:lpstr>
      <vt:lpstr>Facet</vt:lpstr>
      <vt:lpstr>PowerPoint Presentation</vt:lpstr>
      <vt:lpstr>INTRODUCTION TO MEDICAL IMAGING 17/MHS01/17   KWAME-OKPU E.A OGHENEOVU   </vt:lpstr>
      <vt:lpstr>INTRODUCTION</vt:lpstr>
      <vt:lpstr>TYPES OF MEDICAL IMAGING TECHNIQUE</vt:lpstr>
      <vt:lpstr>PowerPoint Presentation</vt:lpstr>
      <vt:lpstr>PowerPoint Presentation</vt:lpstr>
      <vt:lpstr>PowerPoint Presentation</vt:lpstr>
      <vt:lpstr>PowerPoint Presentation</vt:lpstr>
      <vt:lpstr>PowerPoint Presentation</vt:lpstr>
      <vt:lpstr>Role of Nuclear Medicine in Drug development</vt:lpstr>
      <vt:lpstr>PowerPoint Presentation</vt:lpstr>
      <vt:lpstr>PowerPoint Presentation</vt:lpstr>
      <vt:lpstr>PowerPoint Presentation</vt:lpstr>
      <vt:lpstr>PowerPoint Presentation</vt:lpstr>
      <vt:lpstr>Application of scintigraphy in Drug Development </vt:lpstr>
      <vt:lpstr>Introduction </vt:lpstr>
      <vt:lpstr>PowerPoint Presentation</vt:lpstr>
      <vt:lpstr>Methodology</vt:lpstr>
      <vt:lpstr>PowerPoint Presentation</vt:lpstr>
      <vt:lpstr>ROLES OF SCINTIGRAPHY IN DRUG DEVELOPMENT</vt:lpstr>
      <vt:lpstr>Gamma scintigraphy Use in Development of Oral Drugs</vt:lpstr>
      <vt:lpstr>Gamma scintigraphy in the evaluation of pharmaceutical dosage forms. </vt:lpstr>
      <vt:lpstr>PowerPoint Presentation</vt:lpstr>
      <vt:lpstr>Gamma scintigraphy in development of Oral inhaled products</vt:lpstr>
      <vt:lpstr>Scintigraphy in development of Nasal products</vt:lpstr>
      <vt:lpstr>Use of Gamma scintigraphy in Locally acting drug molecules </vt:lpstr>
      <vt:lpstr>PowerPoint Presentation</vt:lpstr>
      <vt:lpstr>In Conclusion</vt:lpstr>
      <vt:lpstr>PowerPoint Presentation</vt:lpstr>
      <vt:lpstr>REFERENCE</vt:lpstr>
      <vt:lpstr>APPLICATION OF SINGLE-PHOTON EMISSION COMPUTED TOMOGRAPHY (SPECT) IN  DRUG DEVELOPMENT </vt:lpstr>
      <vt:lpstr>INTRODUCTION</vt:lpstr>
      <vt:lpstr>PowerPoint Presentation</vt:lpstr>
      <vt:lpstr>PowerPoint Presentation</vt:lpstr>
      <vt:lpstr>PowerPoint Presentation</vt:lpstr>
      <vt:lpstr>PowerPoint Presentation</vt:lpstr>
      <vt:lpstr>REFERENCE</vt:lpstr>
      <vt:lpstr>APPLIICATION OF NUCLEAR MEDICINE ON DRUGS DEVELOPMENT</vt:lpstr>
      <vt:lpstr>PowerPoint Presentation</vt:lpstr>
      <vt:lpstr>PET</vt:lpstr>
      <vt:lpstr>APPLICATIONS</vt:lpstr>
      <vt:lpstr>PowerPoint Presentation</vt:lpstr>
      <vt:lpstr>conclusion</vt:lpstr>
      <vt:lpstr>PowerPoint Presentation</vt:lpstr>
      <vt:lpstr>APPLICATIONS OF PET IN DRUG DEVELOPMENT</vt:lpstr>
      <vt:lpstr>References</vt:lpstr>
      <vt:lpstr>APPLICATION OF SCINTIGRAPHY ON DRUGS DEVELOPMENT</vt:lpstr>
      <vt:lpstr>SCINTIGRAPHY</vt:lpstr>
      <vt:lpstr>PowerPoint Presentation</vt:lpstr>
      <vt:lpstr>Gamma scintigraphy in evaluation of drug delivery systems</vt:lpstr>
      <vt:lpstr>PowerPoint Presentation</vt:lpstr>
      <vt:lpstr>PowerPoint Presentation</vt:lpstr>
      <vt:lpstr>CONCLUSION</vt:lpstr>
      <vt:lpstr>Renal scintigraphy</vt:lpstr>
      <vt:lpstr>PowerPoint Presentation</vt:lpstr>
      <vt:lpstr>Bone scintigraphy </vt:lpstr>
      <vt:lpstr>references</vt:lpstr>
      <vt:lpstr>Application of Magnetic Resonance Imaging In drug development 17/MHS01/026   AFENO-EBOH VOKE </vt:lpstr>
      <vt:lpstr>Introduction </vt:lpstr>
      <vt:lpstr>PowerPoint Presentation</vt:lpstr>
      <vt:lpstr>Limitation of MRI in drug development</vt:lpstr>
      <vt:lpstr>Translational imaging</vt:lpstr>
      <vt:lpstr>Time course studies</vt:lpstr>
      <vt:lpstr>PowerPoint Presentation</vt:lpstr>
      <vt:lpstr>PowerPoint Presentation</vt:lpstr>
      <vt:lpstr>Multimodal imaging of pathophysiological events</vt:lpstr>
      <vt:lpstr>Conclusion</vt:lpstr>
      <vt:lpstr>References</vt:lpstr>
      <vt:lpstr>USE OF RADIOLOGY OR X-RAY PHOTOGRAPHY IN DRUG DEVELOPMENT.</vt:lpstr>
      <vt:lpstr>INTRODUCTION</vt:lpstr>
      <vt:lpstr>HOW IS X-RAY CRYSTALLOGRAPHY CARRIED OUT?</vt:lpstr>
      <vt:lpstr>PowerPoint Presentation</vt:lpstr>
      <vt:lpstr>PowerPoint Presentation</vt:lpstr>
      <vt:lpstr>SETBACKS OF X-RAY CRYSTALLOGRAPHY.</vt:lpstr>
      <vt:lpstr>PowerPoint Presentation</vt:lpstr>
      <vt:lpstr>THE FUTURE OF X-RAY CRYSTALLOGRAPHY IN DRUG DEVELOPMENT.</vt:lpstr>
      <vt:lpstr>REFERENCES</vt:lpstr>
      <vt:lpstr>PRESENTATION  ON Application of Ultrasonography on drugs development BY BELLO AISHA  17/MHS07/005  </vt:lpstr>
      <vt:lpstr>Application of Ultrasonography on drugs development</vt:lpstr>
      <vt:lpstr>ROLE OF ULTRASOUND IN DIFFERENT PROCESSES OF EXTRACTION</vt:lpstr>
      <vt:lpstr>AN ULTRASONIC DRIVEN POWDER TRANSPORT SYSTEM</vt:lpstr>
      <vt:lpstr>APPLICATION OF ULTRASOUND IN TRANSDERMAL DRUG DELIVERY</vt:lpstr>
      <vt:lpstr>Clinical applications of therapeutic microbubble delivery systems.</vt:lpstr>
      <vt:lpstr>Thrombolysis.</vt:lpstr>
      <vt:lpstr>Chemotherapy</vt:lpstr>
      <vt:lpstr>Renal therapy</vt:lpstr>
      <vt:lpstr>Blood-brain barrier</vt:lpstr>
      <vt:lpstr>Gene therapy</vt:lpstr>
      <vt:lpstr>CONCLUSION</vt:lpstr>
      <vt:lpstr>REFERENCES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Application of Scintigraphy in Drug development</dc:title>
  <dc:creator>Kwame Ovu</dc:creator>
  <cp:lastModifiedBy>Kwame Ovu</cp:lastModifiedBy>
  <cp:revision>37</cp:revision>
  <dcterms:created xsi:type="dcterms:W3CDTF">2020-04-23T09:41:35Z</dcterms:created>
  <dcterms:modified xsi:type="dcterms:W3CDTF">2020-04-23T22:12:41Z</dcterms:modified>
</cp:coreProperties>
</file>