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60" r:id="rId5"/>
    <p:sldId id="273" r:id="rId6"/>
    <p:sldId id="287" r:id="rId7"/>
    <p:sldId id="274" r:id="rId8"/>
    <p:sldId id="275" r:id="rId9"/>
    <p:sldId id="276" r:id="rId10"/>
    <p:sldId id="259" r:id="rId11"/>
    <p:sldId id="261" r:id="rId12"/>
    <p:sldId id="262" r:id="rId13"/>
    <p:sldId id="277" r:id="rId14"/>
    <p:sldId id="263" r:id="rId15"/>
    <p:sldId id="265" r:id="rId16"/>
    <p:sldId id="278" r:id="rId17"/>
    <p:sldId id="279" r:id="rId18"/>
    <p:sldId id="280" r:id="rId19"/>
    <p:sldId id="281" r:id="rId20"/>
    <p:sldId id="282" r:id="rId21"/>
    <p:sldId id="283" r:id="rId22"/>
    <p:sldId id="284" r:id="rId23"/>
    <p:sldId id="285" r:id="rId24"/>
    <p:sldId id="286" r:id="rId25"/>
    <p:sldId id="288" r:id="rId26"/>
    <p:sldId id="269" r:id="rId27"/>
    <p:sldId id="290" r:id="rId28"/>
    <p:sldId id="272" r:id="rId29"/>
    <p:sldId id="267" r:id="rId30"/>
    <p:sldId id="268" r:id="rId31"/>
    <p:sldId id="270" r:id="rId32"/>
    <p:sldId id="266"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OROGHENE WILLIAM ODAFEJIROROSUA" initials="I.W.O" lastIdx="1" clrIdx="0">
    <p:extLst>
      <p:ext uri="{19B8F6BF-5375-455C-9EA6-DF929625EA0E}">
        <p15:presenceInfo xmlns:p15="http://schemas.microsoft.com/office/powerpoint/2012/main" userId="IROROGHENE WILLIAM ODAFEJIROROSU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C70ACF-0917-41CC-B5D5-410DD7AFAEE1}" type="datetimeFigureOut">
              <a:rPr lang="en-US" smtClean="0"/>
              <a:t>4/24/2020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B1B1AD4-1FED-4D24-99F4-C7BADBA27EFD}" type="slidenum">
              <a:rPr lang="en-US" smtClean="0"/>
              <a:t>‹#›</a:t>
            </a:fld>
            <a:endParaRPr lang="en-US"/>
          </a:p>
        </p:txBody>
      </p:sp>
    </p:spTree>
    <p:extLst>
      <p:ext uri="{BB962C8B-B14F-4D97-AF65-F5344CB8AC3E}">
        <p14:creationId xmlns:p14="http://schemas.microsoft.com/office/powerpoint/2010/main" val="76293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951320-D4C1-41DF-A48F-07D2641619F0}" type="datetimeFigureOut">
              <a:rPr lang="en-US" smtClean="0"/>
              <a:t>4/24/2020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3CC4D-77D8-4CD1-A64C-E1D6789106DA}" type="slidenum">
              <a:rPr lang="en-US" smtClean="0"/>
              <a:t>‹#›</a:t>
            </a:fld>
            <a:endParaRPr lang="en-US"/>
          </a:p>
        </p:txBody>
      </p:sp>
    </p:spTree>
    <p:extLst>
      <p:ext uri="{BB962C8B-B14F-4D97-AF65-F5344CB8AC3E}">
        <p14:creationId xmlns:p14="http://schemas.microsoft.com/office/powerpoint/2010/main" val="9241734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E89488-09E2-458A-8C29-77A6725DD2AF}" type="datetime1">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4067934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44077-7AC6-4662-A106-0ED4C5CEE3C8}" type="datetime1">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357146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7456D-2DED-4850-9AB1-469B67D4CD0C}" type="datetime1">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93509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34B06-51C3-4C1D-B5F2-3C7FCFFEF524}" type="datetime1">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351280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0EB827-43B5-4B2B-B6DF-7E882E7D053B}" type="datetime1">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132623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943090-59FD-4B58-A709-8830CDD49D75}" type="datetime1">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18785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8E245F-BF1C-40A6-863C-35470E1115C1}" type="datetime1">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144915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AEAE80-5377-463B-8C6A-4802C7200EBA}" type="datetime1">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256232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4B724-375D-42F2-98C2-4701EDB485CC}" type="datetime1">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307915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ACD83B-E2B7-4180-A296-F671A475C8C3}" type="datetime1">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35856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00B5D7-4CDE-485D-9970-AD7D6DCF6E94}" type="datetime1">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18C0E-A420-42B2-8ED3-1A3F1BCF820C}" type="slidenum">
              <a:rPr lang="en-US" smtClean="0"/>
              <a:t>‹#›</a:t>
            </a:fld>
            <a:endParaRPr lang="en-US"/>
          </a:p>
        </p:txBody>
      </p:sp>
    </p:spTree>
    <p:extLst>
      <p:ext uri="{BB962C8B-B14F-4D97-AF65-F5344CB8AC3E}">
        <p14:creationId xmlns:p14="http://schemas.microsoft.com/office/powerpoint/2010/main" val="267027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26235-EFD0-4E29-A9D1-AEB61FAB3A95}" type="datetime1">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18C0E-A420-42B2-8ED3-1A3F1BCF820C}" type="slidenum">
              <a:rPr lang="en-US" smtClean="0"/>
              <a:t>‹#›</a:t>
            </a:fld>
            <a:endParaRPr lang="en-US"/>
          </a:p>
        </p:txBody>
      </p:sp>
    </p:spTree>
    <p:extLst>
      <p:ext uri="{BB962C8B-B14F-4D97-AF65-F5344CB8AC3E}">
        <p14:creationId xmlns:p14="http://schemas.microsoft.com/office/powerpoint/2010/main" val="385959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health.clevelandclinic.org/pacemakers-defibrillators-save-lives-in-different-ways-video/" TargetMode="External"/><Relationship Id="rId7" Type="http://schemas.openxmlformats.org/officeDocument/2006/relationships/hyperlink" Target="https://www.worldcat.org/issn/1540-8159" TargetMode="External"/><Relationship Id="rId2" Type="http://schemas.openxmlformats.org/officeDocument/2006/relationships/hyperlink" Target="https://medlineplus.gov/arrhythmia.html" TargetMode="External"/><Relationship Id="rId1" Type="http://schemas.openxmlformats.org/officeDocument/2006/relationships/slideLayout" Target="../slideLayouts/slideLayout2.xml"/><Relationship Id="rId6" Type="http://schemas.openxmlformats.org/officeDocument/2006/relationships/hyperlink" Target="https://en.wikipedia.org/wiki/ISSN_(identifier)" TargetMode="External"/><Relationship Id="rId5" Type="http://schemas.openxmlformats.org/officeDocument/2006/relationships/hyperlink" Target="https://doi.org/10.1111%2Fj.1540-8159.1981.tb03682.x" TargetMode="External"/><Relationship Id="rId4" Type="http://schemas.openxmlformats.org/officeDocument/2006/relationships/hyperlink" Target="https://en.wikipedia.org/wiki/Doi_(identifier)"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webmd.com/heart-disease/qa/what-are-the-different-types-of-pacemakers" TargetMode="External"/><Relationship Id="rId2" Type="http://schemas.openxmlformats.org/officeDocument/2006/relationships/hyperlink" Target="https://stanfordhealthcare.org/medical-treatments/p/pacemaker/typ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ARTIFICIAL CARDIAC PACEMAKERS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latin typeface="Times New Roman" panose="02020603050405020304" pitchFamily="18" charset="0"/>
                <a:cs typeface="Times New Roman" panose="02020603050405020304" pitchFamily="18" charset="0"/>
              </a:rPr>
              <a:t>BY</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ODAFEJIROROSUA IROROGHENE WILLIAM</a:t>
            </a:r>
          </a:p>
          <a:p>
            <a:r>
              <a:rPr lang="en-US" dirty="0" smtClean="0">
                <a:latin typeface="Times New Roman" panose="02020603050405020304" pitchFamily="18" charset="0"/>
                <a:cs typeface="Times New Roman" panose="02020603050405020304" pitchFamily="18" charset="0"/>
              </a:rPr>
              <a:t>15/ENG04/038</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a:t>
            </a:fld>
            <a:endParaRPr lang="en-US"/>
          </a:p>
        </p:txBody>
      </p:sp>
    </p:spTree>
    <p:extLst>
      <p:ext uri="{BB962C8B-B14F-4D97-AF65-F5344CB8AC3E}">
        <p14:creationId xmlns:p14="http://schemas.microsoft.com/office/powerpoint/2010/main" val="3521144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There are basically three types of pacemakers</a:t>
            </a:r>
          </a:p>
          <a:p>
            <a:r>
              <a:rPr lang="en-US" dirty="0" smtClean="0">
                <a:latin typeface="Times New Roman" panose="02020603050405020304" pitchFamily="18" charset="0"/>
                <a:cs typeface="Times New Roman" panose="02020603050405020304" pitchFamily="18" charset="0"/>
              </a:rPr>
              <a:t>Single Chamber </a:t>
            </a:r>
            <a:r>
              <a:rPr lang="en-US" dirty="0" smtClean="0">
                <a:latin typeface="Times New Roman" panose="02020603050405020304" pitchFamily="18" charset="0"/>
                <a:cs typeface="Times New Roman" panose="02020603050405020304" pitchFamily="18" charset="0"/>
              </a:rPr>
              <a:t>Pacemaker.</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Double </a:t>
            </a: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hamber </a:t>
            </a:r>
            <a:r>
              <a:rPr lang="en-US" dirty="0" smtClean="0">
                <a:latin typeface="Times New Roman" panose="02020603050405020304" pitchFamily="18" charset="0"/>
                <a:cs typeface="Times New Roman" panose="02020603050405020304" pitchFamily="18" charset="0"/>
              </a:rPr>
              <a:t>Pacemaker.</a:t>
            </a:r>
          </a:p>
          <a:p>
            <a:r>
              <a:rPr lang="en-US" dirty="0" smtClean="0">
                <a:latin typeface="Times New Roman" panose="02020603050405020304" pitchFamily="18" charset="0"/>
                <a:cs typeface="Times New Roman" panose="02020603050405020304" pitchFamily="18" charset="0"/>
              </a:rPr>
              <a:t>Rate-Responsive Pacemaker.</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Biventricular </a:t>
            </a:r>
            <a:r>
              <a:rPr lang="en-US" dirty="0" smtClean="0">
                <a:latin typeface="Times New Roman" panose="02020603050405020304" pitchFamily="18" charset="0"/>
                <a:cs typeface="Times New Roman" panose="02020603050405020304" pitchFamily="18" charset="0"/>
              </a:rPr>
              <a:t>Pacemaker.</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10</a:t>
            </a:fld>
            <a:endParaRPr lang="en-US"/>
          </a:p>
        </p:txBody>
      </p:sp>
    </p:spTree>
    <p:extLst>
      <p:ext uri="{BB962C8B-B14F-4D97-AF65-F5344CB8AC3E}">
        <p14:creationId xmlns:p14="http://schemas.microsoft.com/office/powerpoint/2010/main" val="1894004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a:t>
            </a:r>
            <a:r>
              <a:rPr lang="en-US" dirty="0" smtClean="0">
                <a:latin typeface="Times New Roman" panose="02020603050405020304" pitchFamily="18" charset="0"/>
                <a:cs typeface="Times New Roman" panose="02020603050405020304" pitchFamily="18" charset="0"/>
              </a:rPr>
              <a:t>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SINGLE CHAMBER PACEMAKER</a:t>
            </a:r>
          </a:p>
          <a:p>
            <a:pPr marL="0" indent="0">
              <a:buNone/>
            </a:pPr>
            <a:r>
              <a:rPr lang="en-US" dirty="0">
                <a:latin typeface="Times New Roman" panose="02020603050405020304" pitchFamily="18" charset="0"/>
                <a:cs typeface="Times New Roman" panose="02020603050405020304" pitchFamily="18" charset="0"/>
              </a:rPr>
              <a:t>This type of pacemaker has one lead that connects the pulse generator to </a:t>
            </a:r>
            <a:r>
              <a:rPr lang="en-US" dirty="0" smtClean="0">
                <a:latin typeface="Times New Roman" panose="02020603050405020304" pitchFamily="18" charset="0"/>
                <a:cs typeface="Times New Roman" panose="02020603050405020304" pitchFamily="18" charset="0"/>
              </a:rPr>
              <a:t>the right ventricle. It basically controls heartbeat pace.</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11</a:t>
            </a:fld>
            <a:endParaRPr lang="en-US"/>
          </a:p>
        </p:txBody>
      </p:sp>
    </p:spTree>
    <p:extLst>
      <p:ext uri="{BB962C8B-B14F-4D97-AF65-F5344CB8AC3E}">
        <p14:creationId xmlns:p14="http://schemas.microsoft.com/office/powerpoint/2010/main" val="94131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a:t>
            </a:r>
            <a:r>
              <a:rPr lang="en-US" dirty="0" smtClean="0">
                <a:latin typeface="Times New Roman" panose="02020603050405020304" pitchFamily="18" charset="0"/>
                <a:cs typeface="Times New Roman" panose="02020603050405020304" pitchFamily="18" charset="0"/>
              </a:rPr>
              <a:t>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DOUBLE CHAMBER PACEMAKER</a:t>
            </a:r>
          </a:p>
          <a:p>
            <a:pPr marL="0" indent="0">
              <a:buNone/>
            </a:pPr>
            <a:r>
              <a:rPr lang="en-US" dirty="0" smtClean="0">
                <a:latin typeface="Times New Roman" panose="02020603050405020304" pitchFamily="18" charset="0"/>
                <a:cs typeface="Times New Roman" panose="02020603050405020304" pitchFamily="18" charset="0"/>
              </a:rPr>
              <a:t>This pacemaker has </a:t>
            </a:r>
            <a:r>
              <a:rPr lang="en-US" dirty="0">
                <a:latin typeface="Times New Roman" panose="02020603050405020304" pitchFamily="18" charset="0"/>
                <a:cs typeface="Times New Roman" panose="02020603050405020304" pitchFamily="18" charset="0"/>
              </a:rPr>
              <a:t>two </a:t>
            </a:r>
            <a:r>
              <a:rPr lang="en-US" dirty="0" smtClean="0">
                <a:latin typeface="Times New Roman" panose="02020603050405020304" pitchFamily="18" charset="0"/>
                <a:cs typeface="Times New Roman" panose="02020603050405020304" pitchFamily="18" charset="0"/>
              </a:rPr>
              <a:t>leads that </a:t>
            </a:r>
            <a:r>
              <a:rPr lang="en-US" dirty="0">
                <a:latin typeface="Times New Roman" panose="02020603050405020304" pitchFamily="18" charset="0"/>
                <a:cs typeface="Times New Roman" panose="02020603050405020304" pitchFamily="18" charset="0"/>
              </a:rPr>
              <a:t>connects to both chambers on the right side of </a:t>
            </a:r>
            <a:r>
              <a:rPr lang="en-US" dirty="0" smtClean="0">
                <a:latin typeface="Times New Roman" panose="02020603050405020304" pitchFamily="18" charset="0"/>
                <a:cs typeface="Times New Roman" panose="02020603050405020304" pitchFamily="18" charset="0"/>
              </a:rPr>
              <a:t>the heart. It is programmed to allow both chambers work in </a:t>
            </a:r>
            <a:r>
              <a:rPr lang="en-US" dirty="0" smtClean="0">
                <a:latin typeface="Times New Roman" panose="02020603050405020304" pitchFamily="18" charset="0"/>
                <a:cs typeface="Times New Roman" panose="02020603050405020304" pitchFamily="18" charset="0"/>
              </a:rPr>
              <a:t>harmony with each other.</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12</a:t>
            </a:fld>
            <a:endParaRPr lang="en-US"/>
          </a:p>
        </p:txBody>
      </p:sp>
    </p:spTree>
    <p:extLst>
      <p:ext uri="{BB962C8B-B14F-4D97-AF65-F5344CB8AC3E}">
        <p14:creationId xmlns:p14="http://schemas.microsoft.com/office/powerpoint/2010/main" val="4125249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a:t>
            </a:r>
            <a:r>
              <a:rPr lang="en-US" dirty="0" smtClean="0">
                <a:latin typeface="Times New Roman" panose="02020603050405020304" pitchFamily="18" charset="0"/>
                <a:cs typeface="Times New Roman" panose="02020603050405020304" pitchFamily="18" charset="0"/>
              </a:rPr>
              <a:t>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RATE-RESPONSIVE PACEMAKER</a:t>
            </a:r>
          </a:p>
          <a:p>
            <a:pPr marL="0" indent="0">
              <a:buNone/>
            </a:pPr>
            <a:r>
              <a:rPr lang="en-US" dirty="0" smtClean="0">
                <a:latin typeface="Times New Roman" panose="02020603050405020304" pitchFamily="18" charset="0"/>
                <a:cs typeface="Times New Roman" panose="02020603050405020304" pitchFamily="18" charset="0"/>
              </a:rPr>
              <a:t>This pacemaker has a pulse generator that is capable of sensing changes in body activity and breathing rate in order to allow the pacemaker reduce or increase the heart rate accordingly.</a:t>
            </a:r>
            <a:endParaRPr lang="en-US"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13</a:t>
            </a:fld>
            <a:endParaRPr lang="en-US"/>
          </a:p>
        </p:txBody>
      </p:sp>
    </p:spTree>
    <p:extLst>
      <p:ext uri="{BB962C8B-B14F-4D97-AF65-F5344CB8AC3E}">
        <p14:creationId xmlns:p14="http://schemas.microsoft.com/office/powerpoint/2010/main" val="820297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a:t>
            </a:r>
            <a:r>
              <a:rPr lang="en-US" dirty="0" smtClean="0">
                <a:latin typeface="Times New Roman" panose="02020603050405020304" pitchFamily="18" charset="0"/>
                <a:cs typeface="Times New Roman" panose="02020603050405020304" pitchFamily="18" charset="0"/>
              </a:rPr>
              <a:t>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BIVENTRICULAR PACEMAKER</a:t>
            </a:r>
          </a:p>
          <a:p>
            <a:pPr marL="0" indent="0">
              <a:buNone/>
            </a:pPr>
            <a:r>
              <a:rPr lang="en-US" dirty="0">
                <a:latin typeface="Times New Roman" panose="02020603050405020304" pitchFamily="18" charset="0"/>
                <a:cs typeface="Times New Roman" panose="02020603050405020304" pitchFamily="18" charset="0"/>
              </a:rPr>
              <a:t>This </a:t>
            </a:r>
            <a:r>
              <a:rPr lang="en-US" dirty="0" smtClean="0">
                <a:latin typeface="Times New Roman" panose="02020603050405020304" pitchFamily="18" charset="0"/>
                <a:cs typeface="Times New Roman" panose="02020603050405020304" pitchFamily="18" charset="0"/>
              </a:rPr>
              <a:t>pacemaker is </a:t>
            </a:r>
            <a:r>
              <a:rPr lang="en-US" dirty="0">
                <a:latin typeface="Times New Roman" panose="02020603050405020304" pitchFamily="18" charset="0"/>
                <a:cs typeface="Times New Roman" panose="02020603050405020304" pitchFamily="18" charset="0"/>
              </a:rPr>
              <a:t>also known as a cardiac resynchronization therapy (CRT) device, has three leads connected to the right atrium and both ventricles. </a:t>
            </a:r>
            <a:r>
              <a:rPr lang="en-US" dirty="0" smtClean="0">
                <a:latin typeface="Times New Roman" panose="02020603050405020304" pitchFamily="18" charset="0"/>
                <a:cs typeface="Times New Roman" panose="02020603050405020304" pitchFamily="18" charset="0"/>
              </a:rPr>
              <a:t>It </a:t>
            </a:r>
            <a:r>
              <a:rPr lang="en-US" dirty="0" smtClean="0">
                <a:latin typeface="Times New Roman" panose="02020603050405020304" pitchFamily="18" charset="0"/>
                <a:cs typeface="Times New Roman" panose="02020603050405020304" pitchFamily="18" charset="0"/>
              </a:rPr>
              <a:t>is used to treat people with arrhythmias. Patients suffering from arrhythmias have a problem with both ventricles working in harmony that is why this type of pacemaker is existing.</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14</a:t>
            </a:fld>
            <a:endParaRPr lang="en-US"/>
          </a:p>
        </p:txBody>
      </p:sp>
    </p:spTree>
    <p:extLst>
      <p:ext uri="{BB962C8B-B14F-4D97-AF65-F5344CB8AC3E}">
        <p14:creationId xmlns:p14="http://schemas.microsoft.com/office/powerpoint/2010/main" val="3684607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MANUFACTURED DEVICES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3200" dirty="0" smtClean="0">
                <a:latin typeface="Times New Roman" panose="02020603050405020304" pitchFamily="18" charset="0"/>
                <a:cs typeface="Times New Roman" panose="02020603050405020304" pitchFamily="18" charset="0"/>
              </a:rPr>
              <a:t>There are basically three main manufacturers, they are;</a:t>
            </a:r>
          </a:p>
          <a:p>
            <a:r>
              <a:rPr lang="en-US" sz="3200" dirty="0" smtClean="0">
                <a:latin typeface="Times New Roman" panose="02020603050405020304" pitchFamily="18" charset="0"/>
                <a:cs typeface="Times New Roman" panose="02020603050405020304" pitchFamily="18" charset="0"/>
              </a:rPr>
              <a:t>Medtronic</a:t>
            </a:r>
          </a:p>
          <a:p>
            <a:r>
              <a:rPr lang="en-US" sz="3200" dirty="0" smtClean="0">
                <a:latin typeface="Times New Roman" panose="02020603050405020304" pitchFamily="18" charset="0"/>
                <a:cs typeface="Times New Roman" panose="02020603050405020304" pitchFamily="18" charset="0"/>
              </a:rPr>
              <a:t>Abbot Laboratories</a:t>
            </a:r>
          </a:p>
          <a:p>
            <a:r>
              <a:rPr lang="en-US" sz="3200" dirty="0" smtClean="0">
                <a:latin typeface="Times New Roman" panose="02020603050405020304" pitchFamily="18" charset="0"/>
                <a:cs typeface="Times New Roman" panose="02020603050405020304" pitchFamily="18" charset="0"/>
              </a:rPr>
              <a:t>Boston Scientific</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15</a:t>
            </a:fld>
            <a:endParaRPr lang="en-US"/>
          </a:p>
        </p:txBody>
      </p:sp>
    </p:spTree>
    <p:extLst>
      <p:ext uri="{BB962C8B-B14F-4D97-AF65-F5344CB8AC3E}">
        <p14:creationId xmlns:p14="http://schemas.microsoft.com/office/powerpoint/2010/main" val="469371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MANUFACTURED DEVICES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MEDTRONICS</a:t>
            </a:r>
          </a:p>
          <a:p>
            <a:pPr marL="0" indent="0">
              <a:buNone/>
            </a:pPr>
            <a:r>
              <a:rPr lang="en-US" dirty="0" err="1" smtClean="0">
                <a:latin typeface="Times New Roman" panose="02020603050405020304" pitchFamily="18" charset="0"/>
                <a:cs typeface="Times New Roman" panose="02020603050405020304" pitchFamily="18" charset="0"/>
              </a:rPr>
              <a:t>Medtronics</a:t>
            </a:r>
            <a:r>
              <a:rPr lang="en-US" dirty="0" smtClean="0">
                <a:latin typeface="Times New Roman" panose="02020603050405020304" pitchFamily="18" charset="0"/>
                <a:cs typeface="Times New Roman" panose="02020603050405020304" pitchFamily="18" charset="0"/>
              </a:rPr>
              <a:t> is one of the top pacemaker manufacturing companies and they have manufactured at total of eleven pacemaker models at the time of preparing this presentation. </a:t>
            </a:r>
            <a:r>
              <a:rPr lang="en-US" dirty="0" smtClean="0">
                <a:latin typeface="Times New Roman" panose="02020603050405020304" pitchFamily="18" charset="0"/>
                <a:cs typeface="Times New Roman" panose="02020603050405020304" pitchFamily="18" charset="0"/>
              </a:rPr>
              <a:t>They include;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16</a:t>
            </a:fld>
            <a:endParaRPr lang="en-US"/>
          </a:p>
        </p:txBody>
      </p:sp>
    </p:spTree>
    <p:extLst>
      <p:ext uri="{BB962C8B-B14F-4D97-AF65-F5344CB8AC3E}">
        <p14:creationId xmlns:p14="http://schemas.microsoft.com/office/powerpoint/2010/main" val="2916558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MANUFACTURED DEVICES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MEDTRONICS</a:t>
            </a:r>
          </a:p>
          <a:p>
            <a:pPr marL="514350" indent="-514350">
              <a:buAutoNum type="arabicPeriod"/>
            </a:pPr>
            <a:r>
              <a:rPr lang="en-US" dirty="0" err="1" smtClean="0">
                <a:latin typeface="Times New Roman" panose="02020603050405020304" pitchFamily="18" charset="0"/>
                <a:cs typeface="Times New Roman" panose="02020603050405020304" pitchFamily="18" charset="0"/>
              </a:rPr>
              <a:t>Micra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Transcatheter</a:t>
            </a:r>
            <a:r>
              <a:rPr lang="en-US" dirty="0" smtClean="0">
                <a:latin typeface="Times New Roman" panose="02020603050405020304" pitchFamily="18" charset="0"/>
                <a:cs typeface="Times New Roman" panose="02020603050405020304" pitchFamily="18" charset="0"/>
              </a:rPr>
              <a:t> Pacing Systems: According to their website,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is self-contained in the heart, it does not require a lead, it leaves no chest scar and no bump under the skin. They have model numbers MC1AVR1 and MC1VR01.</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9929" y="4366004"/>
            <a:ext cx="1428750" cy="1428750"/>
          </a:xfrm>
          <a:prstGeom prst="rect">
            <a:avLst/>
          </a:prstGeom>
        </p:spPr>
      </p:pic>
      <p:sp>
        <p:nvSpPr>
          <p:cNvPr id="6" name="TextBox 5"/>
          <p:cNvSpPr txBox="1"/>
          <p:nvPr/>
        </p:nvSpPr>
        <p:spPr>
          <a:xfrm>
            <a:off x="3745136" y="5745025"/>
            <a:ext cx="2876044" cy="369332"/>
          </a:xfrm>
          <a:prstGeom prst="rect">
            <a:avLst/>
          </a:prstGeom>
          <a:noFill/>
        </p:spPr>
        <p:txBody>
          <a:bodyPr wrap="none" rtlCol="0">
            <a:spAutoFit/>
          </a:bodyPr>
          <a:lstStyle/>
          <a:p>
            <a:r>
              <a:rPr lang="en-US" dirty="0" smtClean="0"/>
              <a:t>FIG. 1: MICRA by </a:t>
            </a:r>
            <a:r>
              <a:rPr lang="en-US" dirty="0" err="1" smtClean="0"/>
              <a:t>Medtronics</a:t>
            </a:r>
            <a:endParaRPr lang="en-US" dirty="0"/>
          </a:p>
        </p:txBody>
      </p:sp>
    </p:spTree>
    <p:extLst>
      <p:ext uri="{BB962C8B-B14F-4D97-AF65-F5344CB8AC3E}">
        <p14:creationId xmlns:p14="http://schemas.microsoft.com/office/powerpoint/2010/main" val="2318486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MANUFACTURED DEVICES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MEDTRONICS</a:t>
            </a:r>
          </a:p>
          <a:p>
            <a:pPr marL="514350" indent="-514350">
              <a:buFont typeface="+mj-lt"/>
              <a:buAutoNum type="arabicPeriod" startAt="2"/>
            </a:pPr>
            <a:r>
              <a:rPr lang="en-US" dirty="0" smtClean="0">
                <a:latin typeface="Times New Roman" panose="02020603050405020304" pitchFamily="18" charset="0"/>
                <a:cs typeface="Times New Roman" panose="02020603050405020304" pitchFamily="18" charset="0"/>
              </a:rPr>
              <a:t>Azure: According to their website,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is equipped with </a:t>
            </a:r>
            <a:r>
              <a:rPr lang="en-US" dirty="0" err="1" smtClean="0">
                <a:latin typeface="Times New Roman" panose="02020603050405020304" pitchFamily="18" charset="0"/>
                <a:cs typeface="Times New Roman" panose="02020603050405020304" pitchFamily="18" charset="0"/>
              </a:rPr>
              <a:t>BlueSync</a:t>
            </a:r>
            <a:r>
              <a:rPr lang="en-US" dirty="0" smtClean="0">
                <a:latin typeface="Times New Roman" panose="02020603050405020304" pitchFamily="18" charset="0"/>
                <a:cs typeface="Times New Roman" panose="02020603050405020304" pitchFamily="18" charset="0"/>
              </a:rPr>
              <a:t> technology and is compatible with </a:t>
            </a:r>
            <a:r>
              <a:rPr lang="en-US" dirty="0" err="1" smtClean="0">
                <a:latin typeface="Times New Roman" panose="02020603050405020304" pitchFamily="18" charset="0"/>
                <a:cs typeface="Times New Roman" panose="02020603050405020304" pitchFamily="18" charset="0"/>
              </a:rPr>
              <a:t>MyCareLink</a:t>
            </a:r>
            <a:r>
              <a:rPr lang="en-US" dirty="0" smtClean="0">
                <a:latin typeface="Times New Roman" panose="02020603050405020304" pitchFamily="18" charset="0"/>
                <a:cs typeface="Times New Roman" panose="02020603050405020304" pitchFamily="18" charset="0"/>
              </a:rPr>
              <a:t> Heart mobile app for remote monitoring. It is wirelessly and securely </a:t>
            </a:r>
            <a:r>
              <a:rPr lang="en-US" dirty="0" err="1" smtClean="0">
                <a:latin typeface="Times New Roman" panose="02020603050405020304" pitchFamily="18" charset="0"/>
                <a:cs typeface="Times New Roman" panose="02020603050405020304" pitchFamily="18" charset="0"/>
              </a:rPr>
              <a:t>tranfers</a:t>
            </a:r>
            <a:r>
              <a:rPr lang="en-US" dirty="0" smtClean="0">
                <a:latin typeface="Times New Roman" panose="02020603050405020304" pitchFamily="18" charset="0"/>
                <a:cs typeface="Times New Roman" panose="02020603050405020304" pitchFamily="18" charset="0"/>
              </a:rPr>
              <a:t> heart device information to the clinic. They have model numbers </a:t>
            </a:r>
            <a:r>
              <a:rPr lang="en-US" dirty="0">
                <a:latin typeface="Times New Roman" panose="02020603050405020304" pitchFamily="18" charset="0"/>
                <a:cs typeface="Times New Roman" panose="02020603050405020304" pitchFamily="18" charset="0"/>
              </a:rPr>
              <a:t>W1DR01, W1SR01, W3DR01, W3SR01</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18</a:t>
            </a:fld>
            <a:endParaRPr lang="en-US"/>
          </a:p>
        </p:txBody>
      </p:sp>
      <p:sp>
        <p:nvSpPr>
          <p:cNvPr id="6" name="TextBox 5"/>
          <p:cNvSpPr txBox="1"/>
          <p:nvPr/>
        </p:nvSpPr>
        <p:spPr>
          <a:xfrm>
            <a:off x="3745136" y="5939457"/>
            <a:ext cx="2777299" cy="369332"/>
          </a:xfrm>
          <a:prstGeom prst="rect">
            <a:avLst/>
          </a:prstGeom>
          <a:noFill/>
        </p:spPr>
        <p:txBody>
          <a:bodyPr wrap="none" rtlCol="0">
            <a:spAutoFit/>
          </a:bodyPr>
          <a:lstStyle/>
          <a:p>
            <a:r>
              <a:rPr lang="en-US" dirty="0" smtClean="0"/>
              <a:t>FIG. 2: Azure by </a:t>
            </a:r>
            <a:r>
              <a:rPr lang="en-US" dirty="0" err="1" smtClean="0"/>
              <a:t>Medtronics</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9929" y="4436114"/>
            <a:ext cx="1428750" cy="1428750"/>
          </a:xfrm>
          <a:prstGeom prst="rect">
            <a:avLst/>
          </a:prstGeom>
        </p:spPr>
      </p:pic>
    </p:spTree>
    <p:extLst>
      <p:ext uri="{BB962C8B-B14F-4D97-AF65-F5344CB8AC3E}">
        <p14:creationId xmlns:p14="http://schemas.microsoft.com/office/powerpoint/2010/main" val="3234876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MANUFACTURED DEVICES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MEDTRONICS</a:t>
            </a:r>
          </a:p>
          <a:p>
            <a:pPr marL="514350" indent="-514350">
              <a:buFont typeface="+mj-lt"/>
              <a:buAutoNum type="arabicPeriod" startAt="3"/>
            </a:pPr>
            <a:r>
              <a:rPr lang="en-US" dirty="0" smtClean="0">
                <a:latin typeface="Times New Roman" panose="02020603050405020304" pitchFamily="18" charset="0"/>
                <a:cs typeface="Times New Roman" panose="02020603050405020304" pitchFamily="18" charset="0"/>
              </a:rPr>
              <a:t>Azure MRI: </a:t>
            </a:r>
            <a:r>
              <a:rPr lang="en-US" dirty="0" smtClean="0">
                <a:latin typeface="Times New Roman" panose="02020603050405020304" pitchFamily="18" charset="0"/>
                <a:cs typeface="Times New Roman" panose="02020603050405020304" pitchFamily="18" charset="0"/>
              </a:rPr>
              <a:t>It has the same features as the Azure but is capable of operating in MRI environments when specific conditions are met. They have model numbers </a:t>
            </a:r>
            <a:r>
              <a:rPr lang="en-US" dirty="0">
                <a:latin typeface="Times New Roman" panose="02020603050405020304" pitchFamily="18" charset="0"/>
                <a:cs typeface="Times New Roman" panose="02020603050405020304" pitchFamily="18" charset="0"/>
              </a:rPr>
              <a:t>A2DR01, </a:t>
            </a:r>
            <a:r>
              <a:rPr lang="en-US" dirty="0" smtClean="0">
                <a:latin typeface="Times New Roman" panose="02020603050405020304" pitchFamily="18" charset="0"/>
                <a:cs typeface="Times New Roman" panose="02020603050405020304" pitchFamily="18" charset="0"/>
              </a:rPr>
              <a:t>A3SR01.</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19</a:t>
            </a:fld>
            <a:endParaRPr lang="en-US"/>
          </a:p>
        </p:txBody>
      </p:sp>
      <p:sp>
        <p:nvSpPr>
          <p:cNvPr id="6" name="TextBox 5"/>
          <p:cNvSpPr txBox="1"/>
          <p:nvPr/>
        </p:nvSpPr>
        <p:spPr>
          <a:xfrm>
            <a:off x="3745135" y="5760070"/>
            <a:ext cx="3210110" cy="369332"/>
          </a:xfrm>
          <a:prstGeom prst="rect">
            <a:avLst/>
          </a:prstGeom>
          <a:noFill/>
        </p:spPr>
        <p:txBody>
          <a:bodyPr wrap="none" rtlCol="0">
            <a:spAutoFit/>
          </a:bodyPr>
          <a:lstStyle/>
          <a:p>
            <a:r>
              <a:rPr lang="en-US" dirty="0" smtClean="0"/>
              <a:t>FIG. 3: Azure MRI by </a:t>
            </a:r>
            <a:r>
              <a:rPr lang="en-US" dirty="0" err="1" smtClean="0"/>
              <a:t>Medtronics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6961" y="4331320"/>
            <a:ext cx="1428750" cy="1428750"/>
          </a:xfrm>
          <a:prstGeom prst="rect">
            <a:avLst/>
          </a:prstGeom>
        </p:spPr>
      </p:pic>
    </p:spTree>
    <p:extLst>
      <p:ext uri="{BB962C8B-B14F-4D97-AF65-F5344CB8AC3E}">
        <p14:creationId xmlns:p14="http://schemas.microsoft.com/office/powerpoint/2010/main" val="1240372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OUTLINE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INTRODUCTION</a:t>
            </a:r>
          </a:p>
          <a:p>
            <a:r>
              <a:rPr lang="en-US" dirty="0" smtClean="0">
                <a:latin typeface="Times New Roman" panose="02020603050405020304" pitchFamily="18" charset="0"/>
                <a:cs typeface="Times New Roman" panose="02020603050405020304" pitchFamily="18" charset="0"/>
              </a:rPr>
              <a:t>CLINICAL NEED</a:t>
            </a:r>
          </a:p>
          <a:p>
            <a:r>
              <a:rPr lang="en-US" dirty="0" smtClean="0">
                <a:latin typeface="Times New Roman" panose="02020603050405020304" pitchFamily="18" charset="0"/>
                <a:cs typeface="Times New Roman" panose="02020603050405020304" pitchFamily="18" charset="0"/>
              </a:rPr>
              <a:t>HISTORICAL DEVELOPMENT</a:t>
            </a:r>
          </a:p>
          <a:p>
            <a:r>
              <a:rPr lang="en-US" dirty="0" smtClean="0">
                <a:latin typeface="Times New Roman" panose="02020603050405020304" pitchFamily="18" charset="0"/>
                <a:cs typeface="Times New Roman" panose="02020603050405020304" pitchFamily="18" charset="0"/>
              </a:rPr>
              <a:t>TYPES</a:t>
            </a:r>
          </a:p>
          <a:p>
            <a:r>
              <a:rPr lang="en-US" dirty="0" smtClean="0">
                <a:latin typeface="Times New Roman" panose="02020603050405020304" pitchFamily="18" charset="0"/>
                <a:cs typeface="Times New Roman" panose="02020603050405020304" pitchFamily="18" charset="0"/>
              </a:rPr>
              <a:t>MANUFACTURED DEVICES</a:t>
            </a:r>
          </a:p>
          <a:p>
            <a:r>
              <a:rPr lang="en-US" dirty="0" smtClean="0">
                <a:latin typeface="Times New Roman" panose="02020603050405020304" pitchFamily="18" charset="0"/>
                <a:cs typeface="Times New Roman" panose="02020603050405020304" pitchFamily="18" charset="0"/>
              </a:rPr>
              <a:t>ETHICS</a:t>
            </a:r>
          </a:p>
          <a:p>
            <a:r>
              <a:rPr lang="en-US" dirty="0" smtClean="0">
                <a:latin typeface="Times New Roman" panose="02020603050405020304" pitchFamily="18" charset="0"/>
                <a:cs typeface="Times New Roman" panose="02020603050405020304" pitchFamily="18" charset="0"/>
              </a:rPr>
              <a:t>STANDARDS</a:t>
            </a:r>
          </a:p>
          <a:p>
            <a:r>
              <a:rPr lang="en-US" dirty="0" smtClean="0">
                <a:latin typeface="Times New Roman" panose="02020603050405020304" pitchFamily="18" charset="0"/>
                <a:cs typeface="Times New Roman" panose="02020603050405020304" pitchFamily="18" charset="0"/>
              </a:rPr>
              <a:t>REGULATORY BODIES</a:t>
            </a:r>
            <a:endParaRPr lang="en-US" dirty="0"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WORKING </a:t>
            </a:r>
            <a:r>
              <a:rPr lang="en-US" dirty="0" smtClean="0">
                <a:latin typeface="Times New Roman" panose="02020603050405020304" pitchFamily="18" charset="0"/>
                <a:cs typeface="Times New Roman" panose="02020603050405020304" pitchFamily="18" charset="0"/>
              </a:rPr>
              <a:t>PRINCIPLE</a:t>
            </a:r>
          </a:p>
          <a:p>
            <a:r>
              <a:rPr lang="en-US" dirty="0" smtClean="0">
                <a:latin typeface="Times New Roman" panose="02020603050405020304" pitchFamily="18" charset="0"/>
                <a:cs typeface="Times New Roman" panose="02020603050405020304" pitchFamily="18" charset="0"/>
              </a:rPr>
              <a:t>CONCLUSION</a:t>
            </a:r>
          </a:p>
          <a:p>
            <a:r>
              <a:rPr lang="en-US" dirty="0" smtClean="0">
                <a:latin typeface="Times New Roman" panose="02020603050405020304" pitchFamily="18" charset="0"/>
                <a:cs typeface="Times New Roman" panose="02020603050405020304" pitchFamily="18" charset="0"/>
              </a:rPr>
              <a:t>REFERENCES</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a:t>
            </a:fld>
            <a:endParaRPr lang="en-US"/>
          </a:p>
        </p:txBody>
      </p:sp>
    </p:spTree>
    <p:extLst>
      <p:ext uri="{BB962C8B-B14F-4D97-AF65-F5344CB8AC3E}">
        <p14:creationId xmlns:p14="http://schemas.microsoft.com/office/powerpoint/2010/main" val="2968421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MANUFACTURED DEVICES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MEDTRONICS</a:t>
            </a:r>
          </a:p>
          <a:p>
            <a:pPr marL="514350" indent="-514350">
              <a:buFont typeface="+mj-lt"/>
              <a:buAutoNum type="arabicPeriod" startAt="4"/>
            </a:pPr>
            <a:r>
              <a:rPr lang="en-US" dirty="0" err="1" smtClean="0">
                <a:latin typeface="Times New Roman" panose="02020603050405020304" pitchFamily="18" charset="0"/>
                <a:cs typeface="Times New Roman" panose="02020603050405020304" pitchFamily="18" charset="0"/>
              </a:rPr>
              <a:t>Adapta</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According to their website, it waits for the heartbeat of the patient before it paces to avoid unnecessary pacing and they are completely automatic, constantly adjusting settings to meet patients need. They have model numbers </a:t>
            </a:r>
            <a:r>
              <a:rPr lang="en-US" dirty="0">
                <a:latin typeface="Times New Roman" panose="02020603050405020304" pitchFamily="18" charset="0"/>
                <a:cs typeface="Times New Roman" panose="02020603050405020304" pitchFamily="18" charset="0"/>
              </a:rPr>
              <a:t>ADDR01, ADDR03, ADDR06, ADDRL1, </a:t>
            </a:r>
            <a:r>
              <a:rPr lang="en-US" dirty="0" smtClean="0">
                <a:latin typeface="Times New Roman" panose="02020603050405020304" pitchFamily="18" charset="0"/>
                <a:cs typeface="Times New Roman" panose="02020603050405020304" pitchFamily="18" charset="0"/>
              </a:rPr>
              <a:t>ADDRS2.</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20</a:t>
            </a:fld>
            <a:endParaRPr lang="en-US"/>
          </a:p>
        </p:txBody>
      </p:sp>
      <p:sp>
        <p:nvSpPr>
          <p:cNvPr id="6" name="TextBox 5"/>
          <p:cNvSpPr txBox="1"/>
          <p:nvPr/>
        </p:nvSpPr>
        <p:spPr>
          <a:xfrm>
            <a:off x="3745134" y="5897325"/>
            <a:ext cx="2910669" cy="369332"/>
          </a:xfrm>
          <a:prstGeom prst="rect">
            <a:avLst/>
          </a:prstGeom>
          <a:noFill/>
        </p:spPr>
        <p:txBody>
          <a:bodyPr wrap="none" rtlCol="0">
            <a:spAutoFit/>
          </a:bodyPr>
          <a:lstStyle/>
          <a:p>
            <a:r>
              <a:rPr lang="en-US" dirty="0" smtClean="0"/>
              <a:t>FIG. 4: </a:t>
            </a:r>
            <a:r>
              <a:rPr lang="en-US" dirty="0" err="1" smtClean="0"/>
              <a:t>Adapta</a:t>
            </a:r>
            <a:r>
              <a:rPr lang="en-US" dirty="0" smtClean="0"/>
              <a:t> by </a:t>
            </a:r>
            <a:r>
              <a:rPr lang="en-US" dirty="0" err="1" smtClean="0"/>
              <a:t>Medtronics</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6960" y="4331320"/>
            <a:ext cx="1428750" cy="1428750"/>
          </a:xfrm>
          <a:prstGeom prst="rect">
            <a:avLst/>
          </a:prstGeom>
        </p:spPr>
      </p:pic>
    </p:spTree>
    <p:extLst>
      <p:ext uri="{BB962C8B-B14F-4D97-AF65-F5344CB8AC3E}">
        <p14:creationId xmlns:p14="http://schemas.microsoft.com/office/powerpoint/2010/main" val="2624554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MANUFACTURED DEVICES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MEDTRONICS</a:t>
            </a:r>
          </a:p>
          <a:p>
            <a:pPr marL="514350" indent="-514350">
              <a:buFont typeface="+mj-lt"/>
              <a:buAutoNum type="arabicPeriod" startAt="5"/>
            </a:pPr>
            <a:r>
              <a:rPr lang="en-US" dirty="0" err="1" smtClean="0">
                <a:latin typeface="Times New Roman" panose="02020603050405020304" pitchFamily="18" charset="0"/>
                <a:cs typeface="Times New Roman" panose="02020603050405020304" pitchFamily="18" charset="0"/>
              </a:rPr>
              <a:t>Revo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MRI™ </a:t>
            </a:r>
            <a:r>
              <a:rPr lang="en-US" dirty="0" err="1">
                <a:latin typeface="Times New Roman" panose="02020603050405020304" pitchFamily="18" charset="0"/>
                <a:cs typeface="Times New Roman" panose="02020603050405020304" pitchFamily="18" charset="0"/>
              </a:rPr>
              <a:t>SureScan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startAt="5"/>
            </a:pPr>
            <a:r>
              <a:rPr lang="en-US" dirty="0" err="1">
                <a:latin typeface="Times New Roman" panose="02020603050405020304" pitchFamily="18" charset="0"/>
                <a:cs typeface="Times New Roman" panose="02020603050405020304" pitchFamily="18" charset="0"/>
              </a:rPr>
              <a:t>Sensia</a:t>
            </a:r>
            <a:r>
              <a:rPr lang="en-US" dirty="0" smtClean="0">
                <a:latin typeface="Times New Roman" panose="02020603050405020304" pitchFamily="18" charset="0"/>
                <a:cs typeface="Times New Roman" panose="02020603050405020304" pitchFamily="18" charset="0"/>
              </a:rPr>
              <a:t>™.</a:t>
            </a:r>
          </a:p>
          <a:p>
            <a:pPr marL="514350" indent="-514350">
              <a:buFont typeface="+mj-lt"/>
              <a:buAutoNum type="arabicPeriod" startAt="5"/>
            </a:pPr>
            <a:r>
              <a:rPr lang="en-US" dirty="0">
                <a:latin typeface="Times New Roman" panose="02020603050405020304" pitchFamily="18" charset="0"/>
                <a:cs typeface="Times New Roman" panose="02020603050405020304" pitchFamily="18" charset="0"/>
              </a:rPr>
              <a:t>Versa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startAt="5"/>
            </a:pPr>
            <a:r>
              <a:rPr lang="en-US" dirty="0" err="1">
                <a:latin typeface="Times New Roman" panose="02020603050405020304" pitchFamily="18" charset="0"/>
                <a:cs typeface="Times New Roman" panose="02020603050405020304" pitchFamily="18" charset="0"/>
              </a:rPr>
              <a:t>EnRhythm</a:t>
            </a:r>
            <a:r>
              <a:rPr lang="en-US" dirty="0" smtClean="0">
                <a:latin typeface="Times New Roman" panose="02020603050405020304" pitchFamily="18" charset="0"/>
                <a:cs typeface="Times New Roman" panose="02020603050405020304" pitchFamily="18" charset="0"/>
              </a:rPr>
              <a:t>™.</a:t>
            </a:r>
          </a:p>
          <a:p>
            <a:pPr marL="514350" indent="-514350">
              <a:buFont typeface="+mj-lt"/>
              <a:buAutoNum type="arabicPeriod" startAt="5"/>
            </a:pPr>
            <a:r>
              <a:rPr lang="en-US" dirty="0">
                <a:latin typeface="Times New Roman" panose="02020603050405020304" pitchFamily="18" charset="0"/>
                <a:cs typeface="Times New Roman" panose="02020603050405020304" pitchFamily="18" charset="0"/>
              </a:rPr>
              <a:t>Sigma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startAt="5"/>
            </a:pPr>
            <a:r>
              <a:rPr lang="en-US" dirty="0">
                <a:latin typeface="Times New Roman" panose="02020603050405020304" pitchFamily="18" charset="0"/>
                <a:cs typeface="Times New Roman" panose="02020603050405020304" pitchFamily="18" charset="0"/>
              </a:rPr>
              <a:t>Kappa™ </a:t>
            </a:r>
            <a:r>
              <a:rPr lang="en-US" dirty="0" smtClean="0">
                <a:latin typeface="Times New Roman" panose="02020603050405020304" pitchFamily="18" charset="0"/>
                <a:cs typeface="Times New Roman" panose="02020603050405020304" pitchFamily="18" charset="0"/>
              </a:rPr>
              <a:t>400.</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21</a:t>
            </a:fld>
            <a:endParaRPr lang="en-US"/>
          </a:p>
        </p:txBody>
      </p:sp>
    </p:spTree>
    <p:extLst>
      <p:ext uri="{BB962C8B-B14F-4D97-AF65-F5344CB8AC3E}">
        <p14:creationId xmlns:p14="http://schemas.microsoft.com/office/powerpoint/2010/main" val="3550711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MANUFACTURED DEVICES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The other manufacturers have similar products with similar features, hence there is no unique feature that makes any manufacturer different. It is only a matter of choice or cost.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22</a:t>
            </a:fld>
            <a:endParaRPr lang="en-US"/>
          </a:p>
        </p:txBody>
      </p:sp>
    </p:spTree>
    <p:extLst>
      <p:ext uri="{BB962C8B-B14F-4D97-AF65-F5344CB8AC3E}">
        <p14:creationId xmlns:p14="http://schemas.microsoft.com/office/powerpoint/2010/main" val="37844832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ETHICS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Patient privacy and confidentiality of information is paramount and all existing remotely-transferrable patient information pacemakers ensure that the patients information is securely transmitted to the hospital, cyber security is taken into consideration.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Both the doctor and the patient can decide to take off the pacemaker for reasons of futility or autonomy.</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23</a:t>
            </a:fld>
            <a:endParaRPr lang="en-US"/>
          </a:p>
        </p:txBody>
      </p:sp>
    </p:spTree>
    <p:extLst>
      <p:ext uri="{BB962C8B-B14F-4D97-AF65-F5344CB8AC3E}">
        <p14:creationId xmlns:p14="http://schemas.microsoft.com/office/powerpoint/2010/main" val="956408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STANDARDS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EN </a:t>
            </a:r>
            <a:r>
              <a:rPr lang="en-US" dirty="0" smtClean="0">
                <a:latin typeface="Times New Roman" panose="02020603050405020304" pitchFamily="18" charset="0"/>
                <a:cs typeface="Times New Roman" panose="02020603050405020304" pitchFamily="18" charset="0"/>
              </a:rPr>
              <a:t>50061: </a:t>
            </a:r>
            <a:r>
              <a:rPr lang="en-US" dirty="0">
                <a:latin typeface="Times New Roman" panose="02020603050405020304" pitchFamily="18" charset="0"/>
                <a:cs typeface="Times New Roman" panose="02020603050405020304" pitchFamily="18" charset="0"/>
              </a:rPr>
              <a:t>Safety of Implantable Cardiac </a:t>
            </a:r>
            <a:r>
              <a:rPr lang="en-US" dirty="0" smtClean="0">
                <a:latin typeface="Times New Roman" panose="02020603050405020304" pitchFamily="18" charset="0"/>
                <a:cs typeface="Times New Roman" panose="02020603050405020304" pitchFamily="18" charset="0"/>
              </a:rPr>
              <a:t>Pacemakers.</a:t>
            </a:r>
            <a:endParaRPr lang="en-US" dirty="0">
              <a:latin typeface="Times New Roman" panose="02020603050405020304" pitchFamily="18" charset="0"/>
              <a:cs typeface="Times New Roman" panose="02020603050405020304" pitchFamily="18" charset="0"/>
            </a:endParaRPr>
          </a:p>
          <a:p>
            <a:r>
              <a:rPr lang="en-US" cap="all" dirty="0">
                <a:latin typeface="Times New Roman" panose="02020603050405020304" pitchFamily="18" charset="0"/>
                <a:cs typeface="Times New Roman" panose="02020603050405020304" pitchFamily="18" charset="0"/>
              </a:rPr>
              <a:t>ISO </a:t>
            </a:r>
            <a:r>
              <a:rPr lang="en-US" cap="all" dirty="0" smtClean="0">
                <a:latin typeface="Times New Roman" panose="02020603050405020304" pitchFamily="18" charset="0"/>
                <a:cs typeface="Times New Roman" panose="02020603050405020304" pitchFamily="18" charset="0"/>
              </a:rPr>
              <a:t>5841-1:1989: </a:t>
            </a:r>
            <a:r>
              <a:rPr lang="en-US" dirty="0">
                <a:latin typeface="Times New Roman" panose="02020603050405020304" pitchFamily="18" charset="0"/>
                <a:cs typeface="Times New Roman" panose="02020603050405020304" pitchFamily="18" charset="0"/>
              </a:rPr>
              <a:t>Cardiac pacemakers — Part 1: Implantable </a:t>
            </a:r>
            <a:r>
              <a:rPr lang="en-US" dirty="0" smtClean="0">
                <a:latin typeface="Times New Roman" panose="02020603050405020304" pitchFamily="18" charset="0"/>
                <a:cs typeface="Times New Roman" panose="02020603050405020304" pitchFamily="18" charset="0"/>
              </a:rPr>
              <a:t>pacemakers.</a:t>
            </a:r>
            <a:endParaRPr lang="en-US" cap="all" dirty="0">
              <a:latin typeface="Times New Roman" panose="02020603050405020304" pitchFamily="18" charset="0"/>
              <a:cs typeface="Times New Roman" panose="02020603050405020304" pitchFamily="18" charset="0"/>
            </a:endParaRPr>
          </a:p>
          <a:p>
            <a:endParaRPr lang="en-US" cap="all" dirty="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24</a:t>
            </a:fld>
            <a:endParaRPr lang="en-US"/>
          </a:p>
        </p:txBody>
      </p:sp>
    </p:spTree>
    <p:extLst>
      <p:ext uri="{BB962C8B-B14F-4D97-AF65-F5344CB8AC3E}">
        <p14:creationId xmlns:p14="http://schemas.microsoft.com/office/powerpoint/2010/main" val="1896195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REGULATORY BODIES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UNITED KINGDOM (UK): </a:t>
            </a:r>
            <a:r>
              <a:rPr lang="en-US" dirty="0">
                <a:latin typeface="Times New Roman" panose="02020603050405020304" pitchFamily="18" charset="0"/>
                <a:cs typeface="Times New Roman" panose="02020603050405020304" pitchFamily="18" charset="0"/>
              </a:rPr>
              <a:t>Medicines and Healthcare products Regulatory </a:t>
            </a:r>
            <a:r>
              <a:rPr lang="en-US" dirty="0" smtClean="0">
                <a:latin typeface="Times New Roman" panose="02020603050405020304" pitchFamily="18" charset="0"/>
                <a:cs typeface="Times New Roman" panose="02020603050405020304" pitchFamily="18" charset="0"/>
              </a:rPr>
              <a:t>Agency (MHRA).</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UNITED STATES OF AMERICA (USA): Food </a:t>
            </a:r>
            <a:r>
              <a:rPr lang="en-US" dirty="0">
                <a:latin typeface="Times New Roman" panose="02020603050405020304" pitchFamily="18" charset="0"/>
                <a:cs typeface="Times New Roman" panose="02020603050405020304" pitchFamily="18" charset="0"/>
              </a:rPr>
              <a:t>and Drug Administration (FDA</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NIGERIA: </a:t>
            </a:r>
            <a:r>
              <a:rPr lang="en-US" dirty="0">
                <a:latin typeface="Times New Roman" panose="02020603050405020304" pitchFamily="18" charset="0"/>
                <a:cs typeface="Times New Roman" panose="02020603050405020304" pitchFamily="18" charset="0"/>
              </a:rPr>
              <a:t>National Agency for Food and Drug Administration and Control (NAFDAC</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25</a:t>
            </a:fld>
            <a:endParaRPr lang="en-US"/>
          </a:p>
        </p:txBody>
      </p:sp>
    </p:spTree>
    <p:extLst>
      <p:ext uri="{BB962C8B-B14F-4D97-AF65-F5344CB8AC3E}">
        <p14:creationId xmlns:p14="http://schemas.microsoft.com/office/powerpoint/2010/main" val="2590854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WORKING </a:t>
            </a:r>
            <a:r>
              <a:rPr lang="en-US" dirty="0" smtClean="0">
                <a:latin typeface="Times New Roman" panose="02020603050405020304" pitchFamily="18" charset="0"/>
                <a:cs typeface="Times New Roman" panose="02020603050405020304" pitchFamily="18" charset="0"/>
              </a:rPr>
              <a:t>PRINCIPLE</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26</a:t>
            </a:fld>
            <a:endParaRPr lang="en-US"/>
          </a:p>
        </p:txBody>
      </p:sp>
      <p:sp>
        <p:nvSpPr>
          <p:cNvPr id="6" name="Content Placeholder 5"/>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There are different types of pacemakers but the most prominently used is the </a:t>
            </a:r>
            <a:r>
              <a:rPr lang="en-US" dirty="0">
                <a:latin typeface="Times New Roman" panose="02020603050405020304" pitchFamily="18" charset="0"/>
                <a:cs typeface="Times New Roman" panose="02020603050405020304" pitchFamily="18" charset="0"/>
              </a:rPr>
              <a:t>dual chamber pacemaker. </a:t>
            </a:r>
            <a:r>
              <a:rPr lang="en-US" dirty="0" smtClean="0">
                <a:latin typeface="Times New Roman" panose="02020603050405020304" pitchFamily="18" charset="0"/>
                <a:cs typeface="Times New Roman" panose="02020603050405020304" pitchFamily="18" charset="0"/>
              </a:rPr>
              <a:t>It requires two </a:t>
            </a:r>
            <a:r>
              <a:rPr lang="en-US" dirty="0">
                <a:latin typeface="Times New Roman" panose="02020603050405020304" pitchFamily="18" charset="0"/>
                <a:cs typeface="Times New Roman" panose="02020603050405020304" pitchFamily="18" charset="0"/>
              </a:rPr>
              <a:t>pacing </a:t>
            </a:r>
            <a:r>
              <a:rPr lang="en-US" dirty="0" smtClean="0">
                <a:latin typeface="Times New Roman" panose="02020603050405020304" pitchFamily="18" charset="0"/>
                <a:cs typeface="Times New Roman" panose="02020603050405020304" pitchFamily="18" charset="0"/>
              </a:rPr>
              <a:t>leads; both place on the right hand side of both chambers. It </a:t>
            </a:r>
            <a:r>
              <a:rPr lang="en-US" dirty="0" smtClean="0">
                <a:latin typeface="Times New Roman" panose="02020603050405020304" pitchFamily="18" charset="0"/>
                <a:cs typeface="Times New Roman" panose="02020603050405020304" pitchFamily="18" charset="0"/>
              </a:rPr>
              <a:t>monitors </a:t>
            </a:r>
            <a:r>
              <a:rPr lang="en-US" dirty="0">
                <a:latin typeface="Times New Roman" panose="02020603050405020304" pitchFamily="18" charset="0"/>
                <a:cs typeface="Times New Roman" panose="02020603050405020304" pitchFamily="18" charset="0"/>
              </a:rPr>
              <a:t>electrical activity in the atrium and/or the ventricle to see if pacing is </a:t>
            </a:r>
            <a:r>
              <a:rPr lang="en-US" dirty="0" smtClean="0">
                <a:latin typeface="Times New Roman" panose="02020603050405020304" pitchFamily="18" charset="0"/>
                <a:cs typeface="Times New Roman" panose="02020603050405020304" pitchFamily="18" charset="0"/>
              </a:rPr>
              <a:t>needed and when needed, the pulses are timed to mimic the way the heart pumps naturally.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8978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WORKING </a:t>
            </a:r>
            <a:r>
              <a:rPr lang="en-US" dirty="0" smtClean="0">
                <a:latin typeface="Times New Roman" panose="02020603050405020304" pitchFamily="18" charset="0"/>
                <a:cs typeface="Times New Roman" panose="02020603050405020304" pitchFamily="18" charset="0"/>
              </a:rPr>
              <a:t>PRINCIPLE</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27</a:t>
            </a:fld>
            <a:endParaRPr lang="en-US"/>
          </a:p>
        </p:txBody>
      </p:sp>
      <p:sp>
        <p:nvSpPr>
          <p:cNvPr id="6" name="Content Placeholder 5"/>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It </a:t>
            </a:r>
            <a:r>
              <a:rPr lang="en-US" dirty="0" smtClean="0">
                <a:latin typeface="Times New Roman" panose="02020603050405020304" pitchFamily="18" charset="0"/>
                <a:cs typeface="Times New Roman" panose="02020603050405020304" pitchFamily="18" charset="0"/>
              </a:rPr>
              <a:t>comprises primarily of </a:t>
            </a:r>
            <a:r>
              <a:rPr lang="en-US" dirty="0">
                <a:latin typeface="Times New Roman" panose="02020603050405020304" pitchFamily="18" charset="0"/>
                <a:cs typeface="Times New Roman" panose="02020603050405020304" pitchFamily="18" charset="0"/>
              </a:rPr>
              <a:t>three parts: </a:t>
            </a:r>
          </a:p>
          <a:p>
            <a:r>
              <a:rPr lang="en-US"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lectrical</a:t>
            </a:r>
            <a:r>
              <a:rPr lang="en-US" dirty="0">
                <a:latin typeface="Times New Roman" panose="02020603050405020304" pitchFamily="18" charset="0"/>
                <a:cs typeface="Times New Roman" panose="02020603050405020304" pitchFamily="18" charset="0"/>
              </a:rPr>
              <a:t> pulse </a:t>
            </a:r>
            <a:r>
              <a:rPr lang="en-US" dirty="0" smtClean="0">
                <a:latin typeface="Times New Roman" panose="02020603050405020304" pitchFamily="18" charset="0"/>
                <a:cs typeface="Times New Roman" panose="02020603050405020304" pitchFamily="18" charset="0"/>
              </a:rPr>
              <a:t>generator. </a:t>
            </a:r>
          </a:p>
          <a:p>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ower </a:t>
            </a:r>
            <a:r>
              <a:rPr lang="en-US" dirty="0">
                <a:latin typeface="Times New Roman" panose="02020603050405020304" pitchFamily="18" charset="0"/>
                <a:cs typeface="Times New Roman" panose="02020603050405020304" pitchFamily="18" charset="0"/>
              </a:rPr>
              <a:t>source (battery</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lectrode </a:t>
            </a:r>
            <a:r>
              <a:rPr lang="en-US" dirty="0">
                <a:latin typeface="Times New Roman" panose="02020603050405020304" pitchFamily="18" charset="0"/>
                <a:cs typeface="Times New Roman" panose="02020603050405020304" pitchFamily="18" charset="0"/>
              </a:rPr>
              <a:t>(lead) system.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electrical pulse generator consists of the following components: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ense </a:t>
            </a:r>
            <a:r>
              <a:rPr lang="en-US" dirty="0">
                <a:latin typeface="Times New Roman" panose="02020603050405020304" pitchFamily="18" charset="0"/>
                <a:cs typeface="Times New Roman" panose="02020603050405020304" pitchFamily="18" charset="0"/>
              </a:rPr>
              <a:t>amplifier </a:t>
            </a:r>
            <a:r>
              <a:rPr lang="en-US" dirty="0" smtClean="0">
                <a:latin typeface="Times New Roman" panose="02020603050405020304" pitchFamily="18" charset="0"/>
                <a:cs typeface="Times New Roman" panose="02020603050405020304" pitchFamily="18" charset="0"/>
              </a:rPr>
              <a:t>circuit</a:t>
            </a:r>
            <a:r>
              <a:rPr lang="en-US"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iming </a:t>
            </a:r>
            <a:r>
              <a:rPr lang="en-US" dirty="0">
                <a:latin typeface="Times New Roman" panose="02020603050405020304" pitchFamily="18" charset="0"/>
                <a:cs typeface="Times New Roman" panose="02020603050405020304" pitchFamily="18" charset="0"/>
              </a:rPr>
              <a:t>control </a:t>
            </a:r>
            <a:r>
              <a:rPr lang="en-US" dirty="0" smtClean="0">
                <a:latin typeface="Times New Roman" panose="02020603050405020304" pitchFamily="18" charset="0"/>
                <a:cs typeface="Times New Roman" panose="02020603050405020304" pitchFamily="18" charset="0"/>
              </a:rPr>
              <a:t>circuit.</a:t>
            </a:r>
          </a:p>
          <a:p>
            <a:r>
              <a:rPr lang="en-US" dirty="0" smtClean="0">
                <a:latin typeface="Times New Roman" panose="02020603050405020304" pitchFamily="18" charset="0"/>
                <a:cs typeface="Times New Roman" panose="02020603050405020304" pitchFamily="18" charset="0"/>
              </a:rPr>
              <a:t>Output </a:t>
            </a:r>
            <a:r>
              <a:rPr lang="en-US" dirty="0">
                <a:latin typeface="Times New Roman" panose="02020603050405020304" pitchFamily="18" charset="0"/>
                <a:cs typeface="Times New Roman" panose="02020603050405020304" pitchFamily="18" charset="0"/>
              </a:rPr>
              <a:t>driver </a:t>
            </a:r>
            <a:r>
              <a:rPr lang="en-US" dirty="0" smtClean="0">
                <a:latin typeface="Times New Roman" panose="02020603050405020304" pitchFamily="18" charset="0"/>
                <a:cs typeface="Times New Roman" panose="02020603050405020304" pitchFamily="18" charset="0"/>
              </a:rPr>
              <a:t>circuit.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48293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WORKING </a:t>
            </a:r>
            <a:r>
              <a:rPr lang="en-US" dirty="0" smtClean="0">
                <a:latin typeface="Times New Roman" panose="02020603050405020304" pitchFamily="18" charset="0"/>
                <a:cs typeface="Times New Roman" panose="02020603050405020304" pitchFamily="18" charset="0"/>
              </a:rPr>
              <a:t>PRINCIPLE cont’d</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28</a:t>
            </a:fld>
            <a:endParaRPr lang="en-US"/>
          </a:p>
        </p:txBody>
      </p:sp>
      <p:sp>
        <p:nvSpPr>
          <p:cNvPr id="6" name="Content Placeholder 5"/>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 electrodes </a:t>
            </a:r>
            <a:r>
              <a:rPr lang="en-US" dirty="0" smtClean="0">
                <a:latin typeface="Times New Roman" panose="02020603050405020304" pitchFamily="18" charset="0"/>
                <a:cs typeface="Times New Roman" panose="02020603050405020304" pitchFamily="18" charset="0"/>
              </a:rPr>
              <a:t>measure </a:t>
            </a:r>
            <a:r>
              <a:rPr lang="en-US" dirty="0">
                <a:latin typeface="Times New Roman" panose="02020603050405020304" pitchFamily="18" charset="0"/>
                <a:cs typeface="Times New Roman" panose="02020603050405020304" pitchFamily="18" charset="0"/>
              </a:rPr>
              <a:t>the electrical activity of the </a:t>
            </a:r>
            <a:r>
              <a:rPr lang="en-US" dirty="0" smtClean="0">
                <a:latin typeface="Times New Roman" panose="02020603050405020304" pitchFamily="18" charset="0"/>
                <a:cs typeface="Times New Roman" panose="02020603050405020304" pitchFamily="18" charset="0"/>
              </a:rPr>
              <a:t>heart, amplifies the signal and compares </a:t>
            </a:r>
            <a:r>
              <a:rPr lang="en-US" dirty="0">
                <a:latin typeface="Times New Roman" panose="02020603050405020304" pitchFamily="18" charset="0"/>
                <a:cs typeface="Times New Roman" panose="02020603050405020304" pitchFamily="18" charset="0"/>
              </a:rPr>
              <a:t>the signals received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reference voltage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If the signal received is the same as that of the reference voltage, then the heart is normal and no signals are </a:t>
            </a:r>
            <a:r>
              <a:rPr lang="en-US" dirty="0" smtClean="0">
                <a:latin typeface="Times New Roman" panose="02020603050405020304" pitchFamily="18" charset="0"/>
                <a:cs typeface="Times New Roman" panose="02020603050405020304" pitchFamily="18" charset="0"/>
              </a:rPr>
              <a:t>sent but </a:t>
            </a:r>
            <a:r>
              <a:rPr lang="en-US" dirty="0">
                <a:latin typeface="Times New Roman" panose="02020603050405020304" pitchFamily="18" charset="0"/>
                <a:cs typeface="Times New Roman" panose="02020603050405020304" pitchFamily="18" charset="0"/>
              </a:rPr>
              <a:t>if it is low or high, then the pulse generator starts sending signals till the heart’s activity returns to normal. A timing control is needed to control the time difference between the pulses to the SA node and AV node which is 0.2 sec.</a:t>
            </a:r>
          </a:p>
        </p:txBody>
      </p:sp>
    </p:spTree>
    <p:extLst>
      <p:ext uri="{BB962C8B-B14F-4D97-AF65-F5344CB8AC3E}">
        <p14:creationId xmlns:p14="http://schemas.microsoft.com/office/powerpoint/2010/main" val="84847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WORKING </a:t>
            </a:r>
            <a:r>
              <a:rPr lang="en-US" dirty="0" smtClean="0">
                <a:latin typeface="Times New Roman" panose="02020603050405020304" pitchFamily="18" charset="0"/>
                <a:cs typeface="Times New Roman" panose="02020603050405020304" pitchFamily="18" charset="0"/>
              </a:rPr>
              <a:t>PRINCIPLE cont’d</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670813" y="5987018"/>
            <a:ext cx="4564326" cy="369332"/>
          </a:xfrm>
          <a:prstGeom prst="rect">
            <a:avLst/>
          </a:prstGeom>
          <a:noFill/>
        </p:spPr>
        <p:txBody>
          <a:bodyPr wrap="none" rtlCol="0">
            <a:spAutoFit/>
          </a:bodyPr>
          <a:lstStyle/>
          <a:p>
            <a:r>
              <a:rPr lang="en-US" dirty="0" smtClean="0"/>
              <a:t>FIG. 5: </a:t>
            </a:r>
            <a:r>
              <a:rPr lang="en-US" dirty="0" smtClean="0"/>
              <a:t>THE BLOCK DIAGRAM OF A PACEMAKER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6044" y="1485985"/>
            <a:ext cx="8116156" cy="4351338"/>
          </a:xfrm>
        </p:spPr>
      </p:pic>
    </p:spTree>
    <p:extLst>
      <p:ext uri="{BB962C8B-B14F-4D97-AF65-F5344CB8AC3E}">
        <p14:creationId xmlns:p14="http://schemas.microsoft.com/office/powerpoint/2010/main" val="2026289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Arrhythmia is a heart condition whereby the heart is unable to beat at a regular rhythmic pattern; sometimes too slow and sometimes too fast.</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Since the heart is the ‘powerhouse’ of the body, it would be risky to not do anything about a faulty heart. Hence, measures have been put in place in order to manage this condition and allow the patient continue their normal lifestyle.</a:t>
            </a:r>
          </a:p>
          <a:p>
            <a:r>
              <a:rPr lang="en-US" dirty="0" smtClean="0">
                <a:latin typeface="Times New Roman" panose="02020603050405020304" pitchFamily="18" charset="0"/>
                <a:cs typeface="Times New Roman" panose="02020603050405020304" pitchFamily="18" charset="0"/>
              </a:rPr>
              <a:t>A pacemaker is therefore needed since the SA node (natural pacemaker) is no longer working.</a:t>
            </a:r>
          </a:p>
        </p:txBody>
      </p:sp>
      <p:sp>
        <p:nvSpPr>
          <p:cNvPr id="4" name="Slide Number Placeholder 3"/>
          <p:cNvSpPr>
            <a:spLocks noGrp="1"/>
          </p:cNvSpPr>
          <p:nvPr>
            <p:ph type="sldNum" sz="quarter" idx="12"/>
          </p:nvPr>
        </p:nvSpPr>
        <p:spPr/>
        <p:txBody>
          <a:bodyPr/>
          <a:lstStyle/>
          <a:p>
            <a:fld id="{79118C0E-A420-42B2-8ED3-1A3F1BCF820C}" type="slidenum">
              <a:rPr lang="en-US" smtClean="0"/>
              <a:t>3</a:t>
            </a:fld>
            <a:endParaRPr lang="en-US"/>
          </a:p>
        </p:txBody>
      </p:sp>
    </p:spTree>
    <p:extLst>
      <p:ext uri="{BB962C8B-B14F-4D97-AF65-F5344CB8AC3E}">
        <p14:creationId xmlns:p14="http://schemas.microsoft.com/office/powerpoint/2010/main" val="25830415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WORKING </a:t>
            </a:r>
            <a:r>
              <a:rPr lang="en-US" dirty="0" smtClean="0">
                <a:latin typeface="Times New Roman" panose="02020603050405020304" pitchFamily="18" charset="0"/>
                <a:cs typeface="Times New Roman" panose="02020603050405020304" pitchFamily="18" charset="0"/>
              </a:rPr>
              <a:t>PRINCIPLE cont’d</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30</a:t>
            </a:fld>
            <a:endParaRPr lang="en-US"/>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65491" y="2060955"/>
            <a:ext cx="3661017" cy="3880678"/>
          </a:xfrm>
        </p:spPr>
      </p:pic>
      <p:sp>
        <p:nvSpPr>
          <p:cNvPr id="5" name="TextBox 4"/>
          <p:cNvSpPr txBox="1"/>
          <p:nvPr/>
        </p:nvSpPr>
        <p:spPr>
          <a:xfrm>
            <a:off x="1354540" y="6127234"/>
            <a:ext cx="9482917" cy="369332"/>
          </a:xfrm>
          <a:prstGeom prst="rect">
            <a:avLst/>
          </a:prstGeom>
          <a:noFill/>
        </p:spPr>
        <p:txBody>
          <a:bodyPr wrap="none" rtlCol="0">
            <a:spAutoFit/>
          </a:bodyPr>
          <a:lstStyle/>
          <a:p>
            <a:r>
              <a:rPr lang="en-US" dirty="0" smtClean="0"/>
              <a:t>FIG. </a:t>
            </a:r>
            <a:r>
              <a:rPr lang="en-US" dirty="0" smtClean="0"/>
              <a:t>6: </a:t>
            </a:r>
            <a:r>
              <a:rPr lang="en-US" dirty="0" smtClean="0"/>
              <a:t>DIAGRAM OF AN IMPLANTABLE </a:t>
            </a:r>
            <a:r>
              <a:rPr lang="en-US" dirty="0" smtClean="0"/>
              <a:t>ARTIFICIAL CARDIAC PACEMAKER (Credit: Steven </a:t>
            </a:r>
            <a:r>
              <a:rPr lang="en-US" dirty="0" err="1" smtClean="0"/>
              <a:t>Fruitsmaak</a:t>
            </a:r>
            <a:r>
              <a:rPr lang="en-US" dirty="0" smtClean="0"/>
              <a:t>)</a:t>
            </a:r>
            <a:endParaRPr lang="en-US" dirty="0"/>
          </a:p>
        </p:txBody>
      </p:sp>
    </p:spTree>
    <p:extLst>
      <p:ext uri="{BB962C8B-B14F-4D97-AF65-F5344CB8AC3E}">
        <p14:creationId xmlns:p14="http://schemas.microsoft.com/office/powerpoint/2010/main" val="3672647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CONCLUSION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A lot of advancements have been made in pacemakers technology. Most manufacturers now include </a:t>
            </a:r>
            <a:r>
              <a:rPr lang="en-US" dirty="0" err="1" smtClean="0">
                <a:latin typeface="Times New Roman" panose="02020603050405020304" pitchFamily="18" charset="0"/>
                <a:cs typeface="Times New Roman" panose="02020603050405020304" pitchFamily="18" charset="0"/>
              </a:rPr>
              <a:t>IoT</a:t>
            </a:r>
            <a:r>
              <a:rPr lang="en-US" dirty="0" smtClean="0">
                <a:latin typeface="Times New Roman" panose="02020603050405020304" pitchFamily="18" charset="0"/>
                <a:cs typeface="Times New Roman" panose="02020603050405020304" pitchFamily="18" charset="0"/>
              </a:rPr>
              <a:t> to enable the patient monitor the pacemaker from a mobile </a:t>
            </a:r>
            <a:r>
              <a:rPr lang="en-US" dirty="0" smtClean="0">
                <a:latin typeface="Times New Roman" panose="02020603050405020304" pitchFamily="18" charset="0"/>
                <a:cs typeface="Times New Roman" panose="02020603050405020304" pitchFamily="18" charset="0"/>
              </a:rPr>
              <a:t>application and transmit data securely and wirelessly to the clinic in any critical situation. </a:t>
            </a:r>
            <a:r>
              <a:rPr lang="en-US" dirty="0" smtClean="0">
                <a:latin typeface="Times New Roman" panose="02020603050405020304" pitchFamily="18" charset="0"/>
                <a:cs typeface="Times New Roman" panose="02020603050405020304" pitchFamily="18" charset="0"/>
              </a:rPr>
              <a:t>One of </a:t>
            </a:r>
            <a:r>
              <a:rPr lang="en-US" dirty="0" smtClean="0">
                <a:latin typeface="Times New Roman" panose="02020603050405020304" pitchFamily="18" charset="0"/>
                <a:cs typeface="Times New Roman" panose="02020603050405020304" pitchFamily="18" charset="0"/>
              </a:rPr>
              <a:t>the researches that is </a:t>
            </a:r>
            <a:r>
              <a:rPr lang="en-US" dirty="0" smtClean="0">
                <a:latin typeface="Times New Roman" panose="02020603050405020304" pitchFamily="18" charset="0"/>
                <a:cs typeface="Times New Roman" panose="02020603050405020304" pitchFamily="18" charset="0"/>
              </a:rPr>
              <a:t>worthy of mention is the elimination of leads in the </a:t>
            </a:r>
            <a:r>
              <a:rPr lang="en-US" dirty="0" smtClean="0">
                <a:latin typeface="Times New Roman" panose="02020603050405020304" pitchFamily="18" charset="0"/>
                <a:cs typeface="Times New Roman" panose="02020603050405020304" pitchFamily="18" charset="0"/>
              </a:rPr>
              <a:t>pacemakers, thus leadless pacemakers. </a:t>
            </a:r>
            <a:r>
              <a:rPr lang="en-US" dirty="0" smtClean="0">
                <a:latin typeface="Times New Roman" panose="02020603050405020304" pitchFamily="18" charset="0"/>
                <a:cs typeface="Times New Roman" panose="02020603050405020304" pitchFamily="18" charset="0"/>
              </a:rPr>
              <a:t>At the time at which this presentation was prepared, it was still being developed </a:t>
            </a:r>
            <a:r>
              <a:rPr lang="en-US" dirty="0" smtClean="0">
                <a:latin typeface="Times New Roman" panose="02020603050405020304" pitchFamily="18" charset="0"/>
                <a:cs typeface="Times New Roman" panose="02020603050405020304" pitchFamily="18" charset="0"/>
              </a:rPr>
              <a:t>with only the single chamber leadless pacemaker already available which would not be helpful </a:t>
            </a:r>
            <a:r>
              <a:rPr lang="en-US" dirty="0" smtClean="0">
                <a:latin typeface="Times New Roman" panose="02020603050405020304" pitchFamily="18" charset="0"/>
                <a:cs typeface="Times New Roman" panose="02020603050405020304" pitchFamily="18" charset="0"/>
              </a:rPr>
              <a:t>for all cases of Arrhythmia.</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31</a:t>
            </a:fld>
            <a:endParaRPr lang="en-US"/>
          </a:p>
        </p:txBody>
      </p:sp>
    </p:spTree>
    <p:extLst>
      <p:ext uri="{BB962C8B-B14F-4D97-AF65-F5344CB8AC3E}">
        <p14:creationId xmlns:p14="http://schemas.microsoft.com/office/powerpoint/2010/main" val="2198286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REFERENCES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US" i="1" dirty="0" smtClean="0">
                <a:latin typeface="Times New Roman" panose="02020603050405020304" pitchFamily="18" charset="0"/>
                <a:cs typeface="Times New Roman" panose="02020603050405020304" pitchFamily="18" charset="0"/>
              </a:rPr>
              <a:t>Arrhythmia </a:t>
            </a:r>
            <a:r>
              <a:rPr lang="en-US" i="1" dirty="0">
                <a:latin typeface="Times New Roman" panose="02020603050405020304" pitchFamily="18" charset="0"/>
                <a:cs typeface="Times New Roman" panose="02020603050405020304" pitchFamily="18" charset="0"/>
              </a:rPr>
              <a:t>| Irregular heartbeat | MedlinePlus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MedlinePlus - Health Information from the National Library of Medicine. </a:t>
            </a:r>
            <a:r>
              <a:rPr lang="en-US" dirty="0">
                <a:latin typeface="Times New Roman" panose="02020603050405020304" pitchFamily="18" charset="0"/>
                <a:cs typeface="Times New Roman" panose="02020603050405020304" pitchFamily="18" charset="0"/>
                <a:hlinkClick r:id="rId2"/>
              </a:rPr>
              <a:t>https://medlineplus.gov/arrhythmia.html</a:t>
            </a:r>
            <a:endParaRPr lang="en-US"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Pacemakers and defibrillators save lives in different ways</a:t>
            </a:r>
            <a:r>
              <a:rPr lang="en-US" dirty="0">
                <a:latin typeface="Times New Roman" panose="02020603050405020304" pitchFamily="18" charset="0"/>
                <a:cs typeface="Times New Roman" panose="02020603050405020304" pitchFamily="18" charset="0"/>
              </a:rPr>
              <a:t>. (2019, December 10). Health Essentials from Cleveland Clinic. </a:t>
            </a:r>
            <a:r>
              <a:rPr lang="en-US" dirty="0">
                <a:latin typeface="Times New Roman" panose="02020603050405020304" pitchFamily="18" charset="0"/>
                <a:cs typeface="Times New Roman" panose="02020603050405020304" pitchFamily="18" charset="0"/>
                <a:hlinkClick r:id="rId3"/>
              </a:rPr>
              <a:t>https://health.clevelandclinic.org/pacemakers-defibrillators-save-lives-in-different-ways-video</a:t>
            </a:r>
            <a:r>
              <a:rPr lang="en-US" dirty="0" smtClean="0">
                <a:latin typeface="Times New Roman" panose="02020603050405020304" pitchFamily="18" charset="0"/>
                <a:cs typeface="Times New Roman" panose="02020603050405020304" pitchFamily="18" charset="0"/>
                <a:hlinkClick r:id="rId3"/>
              </a:rPr>
              <a:t>/</a:t>
            </a:r>
            <a:endParaRPr lang="en-US" dirty="0" smtClean="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ECG learning center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ECG Learning Center - An introduction to clinical electrocardiography. https://</a:t>
            </a:r>
            <a:r>
              <a:rPr lang="en-US" dirty="0" smtClean="0">
                <a:latin typeface="Times New Roman" panose="02020603050405020304" pitchFamily="18" charset="0"/>
                <a:cs typeface="Times New Roman" panose="02020603050405020304" pitchFamily="18" charset="0"/>
              </a:rPr>
              <a:t>ecg.utah.edu/lesson/6#Complete</a:t>
            </a:r>
          </a:p>
          <a:p>
            <a:r>
              <a:rPr lang="en-US" i="1" dirty="0">
                <a:latin typeface="Times New Roman" panose="02020603050405020304" pitchFamily="18" charset="0"/>
                <a:cs typeface="Times New Roman" panose="02020603050405020304" pitchFamily="18" charset="0"/>
              </a:rPr>
              <a:t>Heart block</a:t>
            </a:r>
            <a:r>
              <a:rPr lang="en-US" dirty="0">
                <a:latin typeface="Times New Roman" panose="02020603050405020304" pitchFamily="18" charset="0"/>
                <a:cs typeface="Times New Roman" panose="02020603050405020304" pitchFamily="18" charset="0"/>
              </a:rPr>
              <a:t>. (2017, October 23). nhs.uk. https://</a:t>
            </a:r>
            <a:r>
              <a:rPr lang="en-US" dirty="0" smtClean="0">
                <a:latin typeface="Times New Roman" panose="02020603050405020304" pitchFamily="18" charset="0"/>
                <a:cs typeface="Times New Roman" panose="02020603050405020304" pitchFamily="18" charset="0"/>
              </a:rPr>
              <a:t>www.nhs.uk/Conditions/Heart-block/Pages/Introduction.aspx</a:t>
            </a:r>
          </a:p>
          <a:p>
            <a:r>
              <a:rPr lang="en-US" i="1" dirty="0">
                <a:latin typeface="Times New Roman" panose="02020603050405020304" pitchFamily="18" charset="0"/>
                <a:cs typeface="Times New Roman" panose="02020603050405020304" pitchFamily="18" charset="0"/>
              </a:rPr>
              <a:t>Development of the cardiac pacemaker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ari.info. https://www.animalresearch.info/en/medical-advances/timeline/cardiac-pacemakers</a:t>
            </a:r>
            <a:r>
              <a:rPr lang="en-US" dirty="0" smtClean="0">
                <a:latin typeface="Times New Roman" panose="02020603050405020304" pitchFamily="18" charset="0"/>
                <a:cs typeface="Times New Roman" panose="02020603050405020304" pitchFamily="18" charset="0"/>
              </a:rPr>
              <a:t>/</a:t>
            </a:r>
          </a:p>
          <a:p>
            <a:r>
              <a:rPr lang="en-US" dirty="0" err="1">
                <a:latin typeface="Times New Roman" panose="02020603050405020304" pitchFamily="18" charset="0"/>
                <a:cs typeface="Times New Roman" panose="02020603050405020304" pitchFamily="18" charset="0"/>
              </a:rPr>
              <a:t>Hopps</a:t>
            </a:r>
            <a:r>
              <a:rPr lang="en-US" dirty="0">
                <a:latin typeface="Times New Roman" panose="02020603050405020304" pitchFamily="18" charset="0"/>
                <a:cs typeface="Times New Roman" panose="02020603050405020304" pitchFamily="18" charset="0"/>
              </a:rPr>
              <a:t>, John A. (1981-01-01). "The Development of the Pacemaker". </a:t>
            </a:r>
            <a:r>
              <a:rPr lang="en-US" i="1" dirty="0">
                <a:latin typeface="Times New Roman" panose="02020603050405020304" pitchFamily="18" charset="0"/>
                <a:cs typeface="Times New Roman" panose="02020603050405020304" pitchFamily="18" charset="0"/>
              </a:rPr>
              <a:t>Pacing and Clinical Electrophysiology</a:t>
            </a:r>
            <a:r>
              <a:rPr lang="en-US" dirty="0">
                <a:latin typeface="Times New Roman" panose="02020603050405020304" pitchFamily="18" charset="0"/>
                <a:cs typeface="Times New Roman" panose="02020603050405020304" pitchFamily="18" charset="0"/>
              </a:rPr>
              <a:t>. 4 (1): 106–108. </a:t>
            </a:r>
            <a:r>
              <a:rPr lang="en-US" dirty="0">
                <a:latin typeface="Times New Roman" panose="02020603050405020304" pitchFamily="18" charset="0"/>
                <a:cs typeface="Times New Roman" panose="02020603050405020304" pitchFamily="18" charset="0"/>
                <a:hlinkClick r:id="rId4" tooltip="Doi (identifier)"/>
              </a:rPr>
              <a:t>doi</a:t>
            </a:r>
            <a:r>
              <a:rPr lang="en-US"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hlinkClick r:id="rId5"/>
              </a:rPr>
              <a:t>10.1111/j.1540-8159.1981.tb03682.x</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6" tooltip="ISSN (identifier)"/>
              </a:rPr>
              <a:t>ISSN</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7"/>
              </a:rPr>
              <a:t>1540-8159</a:t>
            </a:r>
            <a:r>
              <a:rPr lang="en-US"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Pacemaker history and development - </a:t>
            </a:r>
            <a:r>
              <a:rPr lang="en-US" i="1" dirty="0" err="1">
                <a:latin typeface="Times New Roman" panose="02020603050405020304" pitchFamily="18" charset="0"/>
                <a:cs typeface="Times New Roman" panose="02020603050405020304" pitchFamily="18" charset="0"/>
              </a:rPr>
              <a:t>Inova</a:t>
            </a:r>
            <a:r>
              <a:rPr lang="en-US" i="1" dirty="0">
                <a:latin typeface="Times New Roman" panose="02020603050405020304" pitchFamily="18" charset="0"/>
                <a:cs typeface="Times New Roman" panose="02020603050405020304" pitchFamily="18" charset="0"/>
              </a:rPr>
              <a:t> heart &amp; vascular institute northern Virginia - </a:t>
            </a:r>
            <a:r>
              <a:rPr lang="en-US" i="1" dirty="0" err="1">
                <a:latin typeface="Times New Roman" panose="02020603050405020304" pitchFamily="18" charset="0"/>
                <a:cs typeface="Times New Roman" panose="02020603050405020304" pitchFamily="18" charset="0"/>
              </a:rPr>
              <a:t>Inova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World-class heart and vascular care for Northern Virginia and Washington, DC metro area - </a:t>
            </a:r>
            <a:r>
              <a:rPr lang="en-US" dirty="0" err="1">
                <a:latin typeface="Times New Roman" panose="02020603050405020304" pitchFamily="18" charset="0"/>
                <a:cs typeface="Times New Roman" panose="02020603050405020304" pitchFamily="18" charset="0"/>
              </a:rPr>
              <a:t>Inova</a:t>
            </a:r>
            <a:r>
              <a:rPr lang="en-US" dirty="0">
                <a:latin typeface="Times New Roman" panose="02020603050405020304" pitchFamily="18" charset="0"/>
                <a:cs typeface="Times New Roman" panose="02020603050405020304" pitchFamily="18" charset="0"/>
              </a:rPr>
              <a:t>. https://</a:t>
            </a:r>
            <a:r>
              <a:rPr lang="en-US" dirty="0" smtClean="0">
                <a:latin typeface="Times New Roman" panose="02020603050405020304" pitchFamily="18" charset="0"/>
                <a:cs typeface="Times New Roman" panose="02020603050405020304" pitchFamily="18" charset="0"/>
              </a:rPr>
              <a:t>www.inovaheart.org/heart-care/pacemaker/history</a:t>
            </a:r>
          </a:p>
        </p:txBody>
      </p:sp>
      <p:sp>
        <p:nvSpPr>
          <p:cNvPr id="4" name="Slide Number Placeholder 3"/>
          <p:cNvSpPr>
            <a:spLocks noGrp="1"/>
          </p:cNvSpPr>
          <p:nvPr>
            <p:ph type="sldNum" sz="quarter" idx="12"/>
          </p:nvPr>
        </p:nvSpPr>
        <p:spPr/>
        <p:txBody>
          <a:bodyPr/>
          <a:lstStyle/>
          <a:p>
            <a:fld id="{79118C0E-A420-42B2-8ED3-1A3F1BCF820C}" type="slidenum">
              <a:rPr lang="en-US" smtClean="0"/>
              <a:t>32</a:t>
            </a:fld>
            <a:endParaRPr lang="en-US"/>
          </a:p>
        </p:txBody>
      </p:sp>
    </p:spTree>
    <p:extLst>
      <p:ext uri="{BB962C8B-B14F-4D97-AF65-F5344CB8AC3E}">
        <p14:creationId xmlns:p14="http://schemas.microsoft.com/office/powerpoint/2010/main" val="42111775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REFERENCES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r>
              <a:rPr lang="en-US" i="1" dirty="0" smtClean="0">
                <a:latin typeface="Times New Roman" panose="02020603050405020304" pitchFamily="18" charset="0"/>
                <a:cs typeface="Times New Roman" panose="02020603050405020304" pitchFamily="18" charset="0"/>
              </a:rPr>
              <a:t>Inventor of pacemaker dies at 92</a:t>
            </a:r>
            <a:r>
              <a:rPr lang="en-US" dirty="0" smtClean="0">
                <a:latin typeface="Times New Roman" panose="02020603050405020304" pitchFamily="18" charset="0"/>
                <a:cs typeface="Times New Roman" panose="02020603050405020304" pitchFamily="18" charset="0"/>
              </a:rPr>
              <a:t>. (2011, September 30). BBC News. https://www.bbc.com/news/world-us-canada-15085056</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Types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a:t>
            </a:r>
            <a:r>
              <a:rPr lang="en-US" dirty="0" smtClean="0">
                <a:latin typeface="Times New Roman" panose="02020603050405020304" pitchFamily="18" charset="0"/>
                <a:cs typeface="Times New Roman" panose="02020603050405020304" pitchFamily="18" charset="0"/>
              </a:rPr>
              <a:t>). Stanford Health Care (SHC) - Stanford Medical Center | Stanford Health Care. </a:t>
            </a:r>
            <a:r>
              <a:rPr lang="en-US" dirty="0" smtClean="0">
                <a:latin typeface="Times New Roman" panose="02020603050405020304" pitchFamily="18" charset="0"/>
                <a:cs typeface="Times New Roman" panose="02020603050405020304" pitchFamily="18" charset="0"/>
                <a:hlinkClick r:id="rId2"/>
              </a:rPr>
              <a:t>https://stanfordhealthcare.org/medical-treatments/p/pacemaker/types.html</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Medtronic. (</a:t>
            </a:r>
            <a:r>
              <a:rPr lang="en-US" dirty="0" err="1" smtClean="0">
                <a:latin typeface="Times New Roman" panose="02020603050405020304" pitchFamily="18" charset="0"/>
                <a:cs typeface="Times New Roman" panose="02020603050405020304" pitchFamily="18" charset="0"/>
              </a:rPr>
              <a:t>n.d.</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Medtronic pacemakers</a:t>
            </a:r>
            <a:r>
              <a:rPr lang="en-US" dirty="0" smtClean="0">
                <a:latin typeface="Times New Roman" panose="02020603050405020304" pitchFamily="18" charset="0"/>
                <a:cs typeface="Times New Roman" panose="02020603050405020304" pitchFamily="18" charset="0"/>
              </a:rPr>
              <a:t>. Medical Technology, Services, and Solutions Global Leader | Medtronic. https://www.medtronic.com/us-en/patients/treatments-therapies/pacemakers/our.html</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What are the different types of pacemakers?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a:t>
            </a:r>
            <a:r>
              <a:rPr lang="en-US" dirty="0" smtClean="0">
                <a:latin typeface="Times New Roman" panose="02020603050405020304" pitchFamily="18" charset="0"/>
                <a:cs typeface="Times New Roman" panose="02020603050405020304" pitchFamily="18" charset="0"/>
              </a:rPr>
              <a:t>). WebMD. </a:t>
            </a:r>
            <a:r>
              <a:rPr lang="en-US" dirty="0" smtClean="0">
                <a:latin typeface="Times New Roman" panose="02020603050405020304" pitchFamily="18" charset="0"/>
                <a:cs typeface="Times New Roman" panose="02020603050405020304" pitchFamily="18" charset="0"/>
                <a:hlinkClick r:id="rId3"/>
              </a:rPr>
              <a:t>https://www.webmd.com/heart-disease/qa/what-are-the-different-types-of-pacemakers</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Pacemakers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a:t>
            </a:r>
            <a:r>
              <a:rPr lang="en-US" dirty="0" smtClean="0">
                <a:latin typeface="Times New Roman" panose="02020603050405020304" pitchFamily="18" charset="0"/>
                <a:cs typeface="Times New Roman" panose="02020603050405020304" pitchFamily="18" charset="0"/>
              </a:rPr>
              <a:t>). National Heart, Lung, and Blood Institute (NHLBI). https://www.nhlbi.nih.gov/health-topics/pacemakers</a:t>
            </a:r>
          </a:p>
          <a:p>
            <a:r>
              <a:rPr lang="en-US" i="1" dirty="0" smtClean="0">
                <a:latin typeface="Times New Roman" panose="02020603050405020304" pitchFamily="18" charset="0"/>
                <a:cs typeface="Times New Roman" panose="02020603050405020304" pitchFamily="18" charset="0"/>
              </a:rPr>
              <a:t>How a pacemaker works</a:t>
            </a:r>
            <a:r>
              <a:rPr lang="en-US" dirty="0" smtClean="0">
                <a:latin typeface="Times New Roman" panose="02020603050405020304" pitchFamily="18" charset="0"/>
                <a:cs typeface="Times New Roman" panose="02020603050405020304" pitchFamily="18" charset="0"/>
              </a:rPr>
              <a:t>. (2019, October 15). </a:t>
            </a:r>
            <a:r>
              <a:rPr lang="en-US" dirty="0" err="1" smtClean="0">
                <a:latin typeface="Times New Roman" panose="02020603050405020304" pitchFamily="18" charset="0"/>
                <a:cs typeface="Times New Roman" panose="02020603050405020304" pitchFamily="18" charset="0"/>
              </a:rPr>
              <a:t>Durofy</a:t>
            </a:r>
            <a:r>
              <a:rPr lang="en-US" dirty="0" smtClean="0">
                <a:latin typeface="Times New Roman" panose="02020603050405020304" pitchFamily="18" charset="0"/>
                <a:cs typeface="Times New Roman" panose="02020603050405020304" pitchFamily="18" charset="0"/>
              </a:rPr>
              <a:t>. https://durofy.com/how-a-pacemaker-works</a:t>
            </a:r>
          </a:p>
          <a:p>
            <a:r>
              <a:rPr lang="en-US" i="1" dirty="0" smtClean="0">
                <a:latin typeface="Times New Roman" panose="02020603050405020304" pitchFamily="18" charset="0"/>
                <a:cs typeface="Times New Roman" panose="02020603050405020304" pitchFamily="18" charset="0"/>
              </a:rPr>
              <a:t>The ethics of implantable devices</a:t>
            </a:r>
            <a:r>
              <a:rPr lang="en-US" dirty="0" smtClean="0">
                <a:latin typeface="Times New Roman" panose="02020603050405020304" pitchFamily="18" charset="0"/>
                <a:cs typeface="Times New Roman" panose="02020603050405020304" pitchFamily="18" charset="0"/>
              </a:rPr>
              <a:t>. (2007, October 1). </a:t>
            </a:r>
            <a:r>
              <a:rPr lang="en-US" dirty="0" err="1" smtClean="0">
                <a:latin typeface="Times New Roman" panose="02020603050405020304" pitchFamily="18" charset="0"/>
                <a:cs typeface="Times New Roman" panose="02020603050405020304" pitchFamily="18" charset="0"/>
              </a:rPr>
              <a:t>ResearchGate</a:t>
            </a:r>
            <a:r>
              <a:rPr lang="en-US" dirty="0" smtClean="0">
                <a:latin typeface="Times New Roman" panose="02020603050405020304" pitchFamily="18" charset="0"/>
                <a:cs typeface="Times New Roman" panose="02020603050405020304" pitchFamily="18" charset="0"/>
              </a:rPr>
              <a:t>. https://www.researchgate.net/publication/6078171_The_ethics_of_implantable</a:t>
            </a:r>
          </a:p>
          <a:p>
            <a:r>
              <a:rPr lang="en-US" i="1" dirty="0">
                <a:latin typeface="Times New Roman" panose="02020603050405020304" pitchFamily="18" charset="0"/>
                <a:cs typeface="Times New Roman" panose="02020603050405020304" pitchFamily="18" charset="0"/>
              </a:rPr>
              <a:t>Simulation of an artificial cardiac pacemaker * BENG 122 a : </a:t>
            </a:r>
            <a:r>
              <a:rPr lang="en-US" i="1" dirty="0" err="1">
                <a:latin typeface="Times New Roman" panose="02020603050405020304" pitchFamily="18" charset="0"/>
                <a:cs typeface="Times New Roman" panose="02020603050405020304" pitchFamily="18" charset="0"/>
              </a:rPr>
              <a:t>Biosystem</a:t>
            </a:r>
            <a:r>
              <a:rPr lang="en-US" i="1" dirty="0">
                <a:latin typeface="Times New Roman" panose="02020603050405020304" pitchFamily="18" charset="0"/>
                <a:cs typeface="Times New Roman" panose="02020603050405020304" pitchFamily="18" charset="0"/>
              </a:rPr>
              <a:t> and controls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Semantic Scholar | AI-Powered Research Tool. https://www.semanticscholar.org/paper/Simulation-of-an-Artificial-Cardiac-Pacemaker-*-122-Ong-Nacinopa/f9622d1060fddfc5b385d9dc06a1f7c5ba0c9b13/figure/18</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33</a:t>
            </a:fld>
            <a:endParaRPr lang="en-US"/>
          </a:p>
        </p:txBody>
      </p:sp>
    </p:spTree>
    <p:extLst>
      <p:ext uri="{BB962C8B-B14F-4D97-AF65-F5344CB8AC3E}">
        <p14:creationId xmlns:p14="http://schemas.microsoft.com/office/powerpoint/2010/main" val="2026790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 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The pacemaker is a medical device that is used to stabilize the rate at which the heart beats whenever it becomes irregular (i.e. too fast or too slow).</a:t>
            </a:r>
          </a:p>
          <a:p>
            <a:r>
              <a:rPr lang="en-US" dirty="0" smtClean="0">
                <a:latin typeface="Times New Roman" panose="02020603050405020304" pitchFamily="18" charset="0"/>
                <a:cs typeface="Times New Roman" panose="02020603050405020304" pitchFamily="18" charset="0"/>
              </a:rPr>
              <a:t>This pacemaker that is being presented is called an Artificial Cardiac Pacemaker because there is a natural pacemaker present in the human heart known as the SA node which is responsible for sending electrical impulses which causes contraction and allows blood to be pumped from the atrium to the ventricle.</a:t>
            </a:r>
          </a:p>
          <a:p>
            <a:r>
              <a:rPr lang="en-US" dirty="0" smtClean="0">
                <a:latin typeface="Times New Roman" panose="02020603050405020304" pitchFamily="18" charset="0"/>
                <a:cs typeface="Times New Roman" panose="02020603050405020304" pitchFamily="18" charset="0"/>
              </a:rPr>
              <a:t>There are basically two types of Artificial Cardiac Pacemakers; the external and the internal which is otherwise referred to as Implantable Cardiac Pacemaker which is the focus of this </a:t>
            </a:r>
            <a:r>
              <a:rPr lang="en-US" dirty="0" err="1" smtClean="0">
                <a:latin typeface="Times New Roman" panose="02020603050405020304" pitchFamily="18" charset="0"/>
                <a:cs typeface="Times New Roman" panose="02020603050405020304" pitchFamily="18" charset="0"/>
              </a:rPr>
              <a:t>preentation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4</a:t>
            </a:fld>
            <a:endParaRPr lang="en-US"/>
          </a:p>
        </p:txBody>
      </p:sp>
    </p:spTree>
    <p:extLst>
      <p:ext uri="{BB962C8B-B14F-4D97-AF65-F5344CB8AC3E}">
        <p14:creationId xmlns:p14="http://schemas.microsoft.com/office/powerpoint/2010/main" val="1047453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CLINICAL NEED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According to World Health Organization (WHO), 30% of deaths around the world are caused by Cardiovascular diseases. Most of them could have been prevented by pacing the heart to correct heart rate.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application of Artificial Cardiac Pacemakers can be found in the Heart and specifically in correcting heart rates. It is used in Third degree AV blocks to normalize the patient’s heart rate, increase the low blood pressure and stabilize the blood dynamics.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5</a:t>
            </a:fld>
            <a:endParaRPr lang="en-US"/>
          </a:p>
        </p:txBody>
      </p:sp>
    </p:spTree>
    <p:extLst>
      <p:ext uri="{BB962C8B-B14F-4D97-AF65-F5344CB8AC3E}">
        <p14:creationId xmlns:p14="http://schemas.microsoft.com/office/powerpoint/2010/main" val="4232085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CLINICAL</a:t>
            </a:r>
            <a:r>
              <a:rPr lang="en-US" dirty="0" smtClean="0"/>
              <a:t> </a:t>
            </a:r>
            <a:r>
              <a:rPr lang="en-US" dirty="0" smtClean="0">
                <a:latin typeface="Times New Roman" panose="02020603050405020304" pitchFamily="18" charset="0"/>
                <a:cs typeface="Times New Roman" panose="02020603050405020304" pitchFamily="18" charset="0"/>
              </a:rPr>
              <a:t>NEED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Although</a:t>
            </a:r>
            <a:r>
              <a:rPr lang="en-US" dirty="0">
                <a:latin typeface="Times New Roman" panose="02020603050405020304" pitchFamily="18" charset="0"/>
                <a:cs typeface="Times New Roman" panose="02020603050405020304" pitchFamily="18" charset="0"/>
              </a:rPr>
              <a:t>, it can also be used in second degree AV block but the Third Degree AV is a more critical condition since the nerve impulse generated at the SA node in the Atrium cannot propagate to the Ventricles, thus the need for a pacing device.</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6</a:t>
            </a:fld>
            <a:endParaRPr lang="en-US"/>
          </a:p>
        </p:txBody>
      </p:sp>
    </p:spTree>
    <p:extLst>
      <p:ext uri="{BB962C8B-B14F-4D97-AF65-F5344CB8AC3E}">
        <p14:creationId xmlns:p14="http://schemas.microsoft.com/office/powerpoint/2010/main" val="1911218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HISTORICAL DEVELOPMENT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It was invented by John Alexander </a:t>
            </a:r>
            <a:r>
              <a:rPr lang="en-US" dirty="0" err="1" smtClean="0">
                <a:latin typeface="Times New Roman" panose="02020603050405020304" pitchFamily="18" charset="0"/>
                <a:cs typeface="Times New Roman" panose="02020603050405020304" pitchFamily="18" charset="0"/>
              </a:rPr>
              <a:t>Hopps</a:t>
            </a:r>
            <a:r>
              <a:rPr lang="en-US" dirty="0" smtClean="0">
                <a:latin typeface="Times New Roman" panose="02020603050405020304" pitchFamily="18" charset="0"/>
                <a:cs typeface="Times New Roman" panose="02020603050405020304" pitchFamily="18" charset="0"/>
              </a:rPr>
              <a:t>, a Canadian Electrical Engineer a year after he successfully restarted the heart of a dog with his first invention; the cardiac defibrillation machine although, it was too large to be used internally.</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1958, </a:t>
            </a:r>
            <a:r>
              <a:rPr lang="en-US" dirty="0">
                <a:latin typeface="Times New Roman" panose="02020603050405020304" pitchFamily="18" charset="0"/>
                <a:cs typeface="Times New Roman" panose="02020603050405020304" pitchFamily="18" charset="0"/>
              </a:rPr>
              <a:t>Rune </a:t>
            </a:r>
            <a:r>
              <a:rPr lang="en-US" dirty="0" err="1">
                <a:latin typeface="Times New Roman" panose="02020603050405020304" pitchFamily="18" charset="0"/>
                <a:cs typeface="Times New Roman" panose="02020603050405020304" pitchFamily="18" charset="0"/>
              </a:rPr>
              <a:t>Elmqvist</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an American Electrical Engineer developed the first Implantable Artificial Cardiac Pacemaker but it only lasted for two days but in 1960, Wilson </a:t>
            </a:r>
            <a:r>
              <a:rPr lang="en-US" dirty="0" err="1" smtClean="0">
                <a:latin typeface="Times New Roman" panose="02020603050405020304" pitchFamily="18" charset="0"/>
                <a:cs typeface="Times New Roman" panose="02020603050405020304" pitchFamily="18" charset="0"/>
              </a:rPr>
              <a:t>Greatbatch</a:t>
            </a:r>
            <a:r>
              <a:rPr lang="en-US" dirty="0" smtClean="0">
                <a:latin typeface="Times New Roman" panose="02020603050405020304" pitchFamily="18" charset="0"/>
                <a:cs typeface="Times New Roman" panose="02020603050405020304" pitchFamily="18" charset="0"/>
              </a:rPr>
              <a:t> developed it into a longer lasting device with lithium batteries.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7</a:t>
            </a:fld>
            <a:endParaRPr lang="en-US"/>
          </a:p>
        </p:txBody>
      </p:sp>
    </p:spTree>
    <p:extLst>
      <p:ext uri="{BB962C8B-B14F-4D97-AF65-F5344CB8AC3E}">
        <p14:creationId xmlns:p14="http://schemas.microsoft.com/office/powerpoint/2010/main" val="1676862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HISTORICAL DEVELOPMENT 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implantable pacemaker was only capable of pacing the Ventricle (Lower chamber) and it was a Single Chamber Pacemaker but this created a need for the one that could pace both the Atrium (Upper Chamber) and the Ventricle (Lower Chamber).</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1962, the Double Chamber (Dual Chamber) pacemaker solved the problem of the single chamber but it had the challenge of not being able to pace the heart rate with response to the activity being undertaken by the patient; it produced a fixed heart rate.</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8</a:t>
            </a:fld>
            <a:endParaRPr lang="en-US"/>
          </a:p>
        </p:txBody>
      </p:sp>
    </p:spTree>
    <p:extLst>
      <p:ext uri="{BB962C8B-B14F-4D97-AF65-F5344CB8AC3E}">
        <p14:creationId xmlns:p14="http://schemas.microsoft.com/office/powerpoint/2010/main" val="123264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HISTORICAL DEVELOPMENT cont’d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The problem discovered from the usage of the Double Chamber Pacemaker was solved by the Rate-Responsive Pacemaker by using a piezoelectric crystal that bends according to body activity and sends an electrical signal that allows the pacemaker pace according to the activity. Modern Rate-Responsive Pacemakers have replaced the piezoelectric crystal with an accelerometer for more accurate pacing.</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By default, the pacemakers pace only one ventricle but sometimes, the heart’s function is so decreased that both ventricles must be paced which led to the development of a Bi-ventricular Pacemaker.</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9118C0E-A420-42B2-8ED3-1A3F1BCF820C}" type="slidenum">
              <a:rPr lang="en-US" smtClean="0"/>
              <a:t>9</a:t>
            </a:fld>
            <a:endParaRPr lang="en-US"/>
          </a:p>
        </p:txBody>
      </p:sp>
    </p:spTree>
    <p:extLst>
      <p:ext uri="{BB962C8B-B14F-4D97-AF65-F5344CB8AC3E}">
        <p14:creationId xmlns:p14="http://schemas.microsoft.com/office/powerpoint/2010/main" val="3759462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2358</TotalTime>
  <Words>2023</Words>
  <Application>Microsoft Office PowerPoint</Application>
  <PresentationFormat>Widescreen</PresentationFormat>
  <Paragraphs>178</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Times New Roman</vt:lpstr>
      <vt:lpstr>Office Theme</vt:lpstr>
      <vt:lpstr>ARTIFICIAL CARDIAC PACEMAKERS</vt:lpstr>
      <vt:lpstr>OUTLINE</vt:lpstr>
      <vt:lpstr>INTRODUCTION</vt:lpstr>
      <vt:lpstr>INTRODUCTION cont’d</vt:lpstr>
      <vt:lpstr>CLINICAL NEED</vt:lpstr>
      <vt:lpstr>CLINICAL NEED</vt:lpstr>
      <vt:lpstr>HISTORICAL DEVELOPMENT</vt:lpstr>
      <vt:lpstr>HISTORICAL DEVELOPMENT cont’d</vt:lpstr>
      <vt:lpstr>HISTORICAL DEVELOPMENT cont’d</vt:lpstr>
      <vt:lpstr>TYPES</vt:lpstr>
      <vt:lpstr>TYPES cont’d</vt:lpstr>
      <vt:lpstr>TYPES cont’d</vt:lpstr>
      <vt:lpstr>TYPES cont’d</vt:lpstr>
      <vt:lpstr>TYPES cont’d</vt:lpstr>
      <vt:lpstr>MANUFACTURED DEVICES </vt:lpstr>
      <vt:lpstr>MANUFACTURED DEVICES </vt:lpstr>
      <vt:lpstr>MANUFACTURED DEVICES </vt:lpstr>
      <vt:lpstr>MANUFACTURED DEVICES </vt:lpstr>
      <vt:lpstr>MANUFACTURED DEVICES </vt:lpstr>
      <vt:lpstr>MANUFACTURED DEVICES </vt:lpstr>
      <vt:lpstr>MANUFACTURED DEVICES </vt:lpstr>
      <vt:lpstr>MANUFACTURED DEVICES </vt:lpstr>
      <vt:lpstr>ETHICS</vt:lpstr>
      <vt:lpstr>STANDARDS</vt:lpstr>
      <vt:lpstr>REGULATORY BODIES</vt:lpstr>
      <vt:lpstr>WORKING PRINCIPLE</vt:lpstr>
      <vt:lpstr>WORKING PRINCIPLE</vt:lpstr>
      <vt:lpstr>WORKING PRINCIPLE cont’d</vt:lpstr>
      <vt:lpstr>WORKING PRINCIPLE cont’d</vt:lpstr>
      <vt:lpstr>WORKING PRINCIPLE cont’d</vt:lpstr>
      <vt:lpstr>CONCLUSION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CARDIAC PACEMAKERS</dc:title>
  <dc:creator>IROROGHENE WILLIAM ODAFEJIROROSUA</dc:creator>
  <cp:lastModifiedBy>IROROGHENE WILLIAM ODAFEJIROROSUA</cp:lastModifiedBy>
  <cp:revision>55</cp:revision>
  <dcterms:created xsi:type="dcterms:W3CDTF">2020-04-06T23:39:03Z</dcterms:created>
  <dcterms:modified xsi:type="dcterms:W3CDTF">2020-04-25T23:12:36Z</dcterms:modified>
</cp:coreProperties>
</file>