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4"/>
  </p:notesMasterIdLst>
  <p:sldIdLst>
    <p:sldId id="256" r:id="rId2"/>
    <p:sldId id="261" r:id="rId3"/>
    <p:sldId id="260" r:id="rId4"/>
    <p:sldId id="275" r:id="rId5"/>
    <p:sldId id="259" r:id="rId6"/>
    <p:sldId id="263" r:id="rId7"/>
    <p:sldId id="264" r:id="rId8"/>
    <p:sldId id="258" r:id="rId9"/>
    <p:sldId id="279" r:id="rId10"/>
    <p:sldId id="265" r:id="rId11"/>
    <p:sldId id="266" r:id="rId12"/>
    <p:sldId id="267" r:id="rId13"/>
    <p:sldId id="268" r:id="rId14"/>
    <p:sldId id="269" r:id="rId15"/>
    <p:sldId id="270" r:id="rId16"/>
    <p:sldId id="271" r:id="rId17"/>
    <p:sldId id="272" r:id="rId18"/>
    <p:sldId id="273" r:id="rId19"/>
    <p:sldId id="277" r:id="rId20"/>
    <p:sldId id="278" r:id="rId21"/>
    <p:sldId id="276"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53C2FF-44C9-40A1-AB8F-75483B2549B8}" type="datetimeFigureOut">
              <a:rPr lang="en-GB" smtClean="0"/>
              <a:t>26/04/2020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CFD72B-B341-4B9C-939A-E7C86531B543}" type="slidenum">
              <a:rPr lang="en-GB" smtClean="0"/>
              <a:t>‹#›</a:t>
            </a:fld>
            <a:endParaRPr lang="en-GB"/>
          </a:p>
        </p:txBody>
      </p:sp>
    </p:spTree>
    <p:extLst>
      <p:ext uri="{BB962C8B-B14F-4D97-AF65-F5344CB8AC3E}">
        <p14:creationId xmlns:p14="http://schemas.microsoft.com/office/powerpoint/2010/main" val="220052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A0912BF-EED0-42C6-A819-4CC4184D17E6}" type="datetime1">
              <a:rPr lang="en-GB" smtClean="0"/>
              <a:t>26/04/2020</a:t>
            </a:fld>
            <a:endParaRPr lang="en-GB"/>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p:txBody>
          <a:bodyPr/>
          <a:lstStyle>
            <a:lvl1pPr>
              <a:defRPr sz="2000" baseline="0">
                <a:solidFill>
                  <a:schemeClr val="accent1"/>
                </a:solidFill>
              </a:defRPr>
            </a:lvl1pPr>
          </a:lstStyle>
          <a:p>
            <a:fld id="{FCC31E22-4946-4EBB-BFBA-32C5787E0949}" type="slidenum">
              <a:rPr lang="en-GB" smtClean="0"/>
              <a:pPr/>
              <a:t>‹#›</a:t>
            </a:fld>
            <a:endParaRPr lang="en-GB"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00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520E7B-9209-4E99-9727-441D5D83FEDD}" type="datetime1">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7907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F45021-E0BD-4888-871F-276E0936BFAC}" type="datetime1">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9370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D18B1-7DE5-4C7F-9315-3052B23CA103}" type="datetime1">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289161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D0905-440E-49BC-869F-AC0D44BDC0A9}" type="datetime1">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31E22-4946-4EBB-BFBA-32C5787E0949}"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12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8702CE-1DAB-493A-B2A5-23719EECC78C}" type="datetime1">
              <a:rPr lang="en-GB" smtClean="0"/>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213176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407AB6-0A9E-44BB-8B70-78FE421A4231}" type="datetime1">
              <a:rPr lang="en-GB" smtClean="0"/>
              <a:t>26/04/2020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38727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6D1BD4-4ABC-4CC8-A5FF-306CA5FC063D}" type="datetime1">
              <a:rPr lang="en-GB" smtClean="0"/>
              <a:t>26/04/2020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316058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69CAD-AC94-4540-B373-420DFD9BDDBE}" type="datetime1">
              <a:rPr lang="en-GB" smtClean="0"/>
              <a:t>26/04/2020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340488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522EDC-47DF-4A75-8664-389F941B195A}" type="datetime1">
              <a:rPr lang="en-GB" smtClean="0"/>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88612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ECD565-EB0F-404E-95CA-71E4B61CCAFE}" type="datetime1">
              <a:rPr lang="en-GB" smtClean="0"/>
              <a:t>26/04/2020</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C31E22-4946-4EBB-BFBA-32C5787E0949}" type="slidenum">
              <a:rPr lang="en-GB" smtClean="0"/>
              <a:t>‹#›</a:t>
            </a:fld>
            <a:endParaRPr lang="en-GB"/>
          </a:p>
        </p:txBody>
      </p:sp>
    </p:spTree>
    <p:extLst>
      <p:ext uri="{BB962C8B-B14F-4D97-AF65-F5344CB8AC3E}">
        <p14:creationId xmlns:p14="http://schemas.microsoft.com/office/powerpoint/2010/main" val="62390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D5A8678-AA17-44D5-B098-625B081C70B5}" type="datetime1">
              <a:rPr lang="en-GB" smtClean="0"/>
              <a:t>26/04/2020</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3000" baseline="0">
                <a:solidFill>
                  <a:schemeClr val="accent1"/>
                </a:solidFill>
              </a:defRPr>
            </a:lvl1pPr>
          </a:lstStyle>
          <a:p>
            <a:fld id="{FCC31E22-4946-4EBB-BFBA-32C5787E0949}" type="slidenum">
              <a:rPr lang="en-GB" smtClean="0"/>
              <a:pPr/>
              <a:t>‹#›</a:t>
            </a:fld>
            <a:endParaRPr lang="en-GB" dirty="0"/>
          </a:p>
        </p:txBody>
      </p:sp>
    </p:spTree>
    <p:extLst>
      <p:ext uri="{BB962C8B-B14F-4D97-AF65-F5344CB8AC3E}">
        <p14:creationId xmlns:p14="http://schemas.microsoft.com/office/powerpoint/2010/main" val="2200178951"/>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who.int/news-room/fact-sheets/detail/hyperten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9" name="Rectangle 11">
            <a:extLst>
              <a:ext uri="{FF2B5EF4-FFF2-40B4-BE49-F238E27FC236}">
                <a16:creationId xmlns:a16="http://schemas.microsoft.com/office/drawing/2014/main" id="{60C557C7-AA2D-4274-849D-2B2C475EC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13">
            <a:extLst>
              <a:ext uri="{FF2B5EF4-FFF2-40B4-BE49-F238E27FC236}">
                <a16:creationId xmlns:a16="http://schemas.microsoft.com/office/drawing/2014/main" id="{6FA490BD-280C-4C75-8BA0-6008E751E8A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52050" y="4220801"/>
            <a:ext cx="421593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0F4F9A5-3445-446B-BA57-EB48541F3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7A67FC-B6F7-4778-A6D4-1054592B43A3}"/>
              </a:ext>
            </a:extLst>
          </p:cNvPr>
          <p:cNvSpPr>
            <a:spLocks noGrp="1"/>
          </p:cNvSpPr>
          <p:nvPr>
            <p:ph type="ctrTitle"/>
          </p:nvPr>
        </p:nvSpPr>
        <p:spPr>
          <a:xfrm>
            <a:off x="6416884" y="857675"/>
            <a:ext cx="4886270" cy="3437782"/>
          </a:xfrm>
        </p:spPr>
        <p:txBody>
          <a:bodyPr>
            <a:normAutofit/>
          </a:bodyPr>
          <a:lstStyle/>
          <a:p>
            <a:r>
              <a:rPr lang="en-US"/>
              <a:t>BLOOD PRESSURE MONITOR</a:t>
            </a:r>
            <a:endParaRPr lang="en-GB"/>
          </a:p>
        </p:txBody>
      </p:sp>
      <p:sp>
        <p:nvSpPr>
          <p:cNvPr id="3" name="Subtitle 2">
            <a:extLst>
              <a:ext uri="{FF2B5EF4-FFF2-40B4-BE49-F238E27FC236}">
                <a16:creationId xmlns:a16="http://schemas.microsoft.com/office/drawing/2014/main" id="{0A73D0C2-0963-4DCA-BCD7-370AF33F1C17}"/>
              </a:ext>
            </a:extLst>
          </p:cNvPr>
          <p:cNvSpPr>
            <a:spLocks noGrp="1"/>
          </p:cNvSpPr>
          <p:nvPr>
            <p:ph type="subTitle" idx="1"/>
          </p:nvPr>
        </p:nvSpPr>
        <p:spPr>
          <a:xfrm>
            <a:off x="6432074" y="4356635"/>
            <a:ext cx="4855890" cy="1543422"/>
          </a:xfrm>
        </p:spPr>
        <p:txBody>
          <a:bodyPr>
            <a:normAutofit/>
          </a:bodyPr>
          <a:lstStyle/>
          <a:p>
            <a:r>
              <a:rPr lang="en-US"/>
              <a:t>FAPOHUNDA OLUWATOMI OCHE</a:t>
            </a:r>
          </a:p>
          <a:p>
            <a:r>
              <a:rPr lang="en-US"/>
              <a:t>15/ENG04/025</a:t>
            </a:r>
            <a:endParaRPr lang="en-GB"/>
          </a:p>
        </p:txBody>
      </p:sp>
      <p:pic>
        <p:nvPicPr>
          <p:cNvPr id="7" name="Graphic 6" descr="Heart with Pulse">
            <a:extLst>
              <a:ext uri="{FF2B5EF4-FFF2-40B4-BE49-F238E27FC236}">
                <a16:creationId xmlns:a16="http://schemas.microsoft.com/office/drawing/2014/main" id="{4BA6991F-5B43-453D-856D-F00E11ADB2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2064" y="1131152"/>
            <a:ext cx="4593715" cy="4593715"/>
          </a:xfrm>
          <a:prstGeom prst="rect">
            <a:avLst/>
          </a:prstGeom>
          <a:scene3d>
            <a:camera prst="orthographicFront"/>
            <a:lightRig rig="twoPt" dir="t">
              <a:rot lat="0" lon="0" rev="7200000"/>
            </a:lightRig>
          </a:scene3d>
          <a:sp3d>
            <a:bevelT w="25400" h="19050"/>
          </a:sp3d>
        </p:spPr>
      </p:pic>
      <p:sp>
        <p:nvSpPr>
          <p:cNvPr id="6" name="Slide Number Placeholder 5">
            <a:extLst>
              <a:ext uri="{FF2B5EF4-FFF2-40B4-BE49-F238E27FC236}">
                <a16:creationId xmlns:a16="http://schemas.microsoft.com/office/drawing/2014/main" id="{21D07D25-A839-46BF-BFBB-24C2A891785E}"/>
              </a:ext>
            </a:extLst>
          </p:cNvPr>
          <p:cNvSpPr>
            <a:spLocks noGrp="1"/>
          </p:cNvSpPr>
          <p:nvPr>
            <p:ph type="sldNum" sz="quarter" idx="12"/>
          </p:nvPr>
        </p:nvSpPr>
        <p:spPr/>
        <p:txBody>
          <a:bodyPr/>
          <a:lstStyle/>
          <a:p>
            <a:r>
              <a:rPr lang="en-US" sz="3000" dirty="0"/>
              <a:t>1</a:t>
            </a:r>
            <a:endParaRPr lang="en-GB" sz="3000" dirty="0"/>
          </a:p>
        </p:txBody>
      </p:sp>
    </p:spTree>
    <p:extLst>
      <p:ext uri="{BB962C8B-B14F-4D97-AF65-F5344CB8AC3E}">
        <p14:creationId xmlns:p14="http://schemas.microsoft.com/office/powerpoint/2010/main" val="147535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4E3D-5625-4EB9-8B15-2045D9D9856D}"/>
              </a:ext>
            </a:extLst>
          </p:cNvPr>
          <p:cNvSpPr>
            <a:spLocks noGrp="1"/>
          </p:cNvSpPr>
          <p:nvPr>
            <p:ph type="title"/>
          </p:nvPr>
        </p:nvSpPr>
        <p:spPr/>
        <p:txBody>
          <a:bodyPr/>
          <a:lstStyle/>
          <a:p>
            <a:r>
              <a:rPr lang="en-US" dirty="0"/>
              <a:t>Blood Pressure Sensor/Transducer</a:t>
            </a:r>
            <a:endParaRPr lang="en-GB" dirty="0"/>
          </a:p>
        </p:txBody>
      </p:sp>
      <p:sp>
        <p:nvSpPr>
          <p:cNvPr id="3" name="Content Placeholder 2">
            <a:extLst>
              <a:ext uri="{FF2B5EF4-FFF2-40B4-BE49-F238E27FC236}">
                <a16:creationId xmlns:a16="http://schemas.microsoft.com/office/drawing/2014/main" id="{7A998A23-B4C9-4BAF-80FB-531D5D79510F}"/>
              </a:ext>
            </a:extLst>
          </p:cNvPr>
          <p:cNvSpPr>
            <a:spLocks noGrp="1"/>
          </p:cNvSpPr>
          <p:nvPr>
            <p:ph idx="1"/>
          </p:nvPr>
        </p:nvSpPr>
        <p:spPr/>
        <p:txBody>
          <a:bodyPr>
            <a:normAutofit/>
          </a:bodyPr>
          <a:lstStyle/>
          <a:p>
            <a:r>
              <a:rPr lang="en-GB" dirty="0"/>
              <a:t>The invasive reference standard for BP measurement is the blood pressure sensor</a:t>
            </a:r>
          </a:p>
          <a:p>
            <a:r>
              <a:rPr lang="en-GB" dirty="0"/>
              <a:t>A BP transducer has an operating range of 230 to 1300 mmHg and a frequency range of 0 to 200 Hz</a:t>
            </a:r>
          </a:p>
          <a:p>
            <a:r>
              <a:rPr lang="en-GB" dirty="0"/>
              <a:t>Typically, a disposable BP transducer (Figure 2) connects to the patient through a catheter sitting in the radial artery and connects to a BP monitor (Figure 1) through a reusable electrical cable (Figure 3). The tubing length and the presence of air bubbles must be minimized, so that the system frequency response is not degraded.</a:t>
            </a:r>
          </a:p>
        </p:txBody>
      </p:sp>
      <p:sp>
        <p:nvSpPr>
          <p:cNvPr id="6" name="Slide Number Placeholder 5">
            <a:extLst>
              <a:ext uri="{FF2B5EF4-FFF2-40B4-BE49-F238E27FC236}">
                <a16:creationId xmlns:a16="http://schemas.microsoft.com/office/drawing/2014/main" id="{D2EE1110-335A-4E53-8FF0-50208D928D94}"/>
              </a:ext>
            </a:extLst>
          </p:cNvPr>
          <p:cNvSpPr>
            <a:spLocks noGrp="1"/>
          </p:cNvSpPr>
          <p:nvPr>
            <p:ph type="sldNum" sz="quarter" idx="12"/>
          </p:nvPr>
        </p:nvSpPr>
        <p:spPr/>
        <p:txBody>
          <a:bodyPr/>
          <a:lstStyle/>
          <a:p>
            <a:fld id="{FCC31E22-4946-4EBB-BFBA-32C5787E0949}" type="slidenum">
              <a:rPr lang="en-GB" smtClean="0"/>
              <a:t>10</a:t>
            </a:fld>
            <a:endParaRPr lang="en-GB"/>
          </a:p>
        </p:txBody>
      </p:sp>
    </p:spTree>
    <p:extLst>
      <p:ext uri="{BB962C8B-B14F-4D97-AF65-F5344CB8AC3E}">
        <p14:creationId xmlns:p14="http://schemas.microsoft.com/office/powerpoint/2010/main" val="3398969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6035FA7-6D8E-4279-96D0-1F3889090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0339" y="4042060"/>
            <a:ext cx="7129391" cy="2460480"/>
          </a:xfrm>
          <a:prstGeom prst="rect">
            <a:avLst/>
          </a:prstGeom>
        </p:spPr>
      </p:pic>
      <p:sp>
        <p:nvSpPr>
          <p:cNvPr id="2" name="Title 1">
            <a:extLst>
              <a:ext uri="{FF2B5EF4-FFF2-40B4-BE49-F238E27FC236}">
                <a16:creationId xmlns:a16="http://schemas.microsoft.com/office/drawing/2014/main" id="{2250F397-9E65-4937-B629-66EF40ABBAFA}"/>
              </a:ext>
            </a:extLst>
          </p:cNvPr>
          <p:cNvSpPr>
            <a:spLocks noGrp="1"/>
          </p:cNvSpPr>
          <p:nvPr>
            <p:ph type="title"/>
          </p:nvPr>
        </p:nvSpPr>
        <p:spPr/>
        <p:txBody>
          <a:bodyPr>
            <a:normAutofit/>
          </a:bodyPr>
          <a:lstStyle/>
          <a:p>
            <a:r>
              <a:rPr lang="en-US" dirty="0"/>
              <a:t>Blood Pressure Sensor/Transducer…</a:t>
            </a:r>
            <a:endParaRPr lang="en-GB" dirty="0"/>
          </a:p>
        </p:txBody>
      </p:sp>
      <p:pic>
        <p:nvPicPr>
          <p:cNvPr id="5" name="Content Placeholder 4">
            <a:extLst>
              <a:ext uri="{FF2B5EF4-FFF2-40B4-BE49-F238E27FC236}">
                <a16:creationId xmlns:a16="http://schemas.microsoft.com/office/drawing/2014/main" id="{A4568AA6-B3C6-4453-8463-4E08CD38B14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1835" y="1766523"/>
            <a:ext cx="4764110" cy="3303261"/>
          </a:xfrm>
        </p:spPr>
      </p:pic>
      <p:sp>
        <p:nvSpPr>
          <p:cNvPr id="6" name="TextBox 5">
            <a:extLst>
              <a:ext uri="{FF2B5EF4-FFF2-40B4-BE49-F238E27FC236}">
                <a16:creationId xmlns:a16="http://schemas.microsoft.com/office/drawing/2014/main" id="{48C752D7-1FE4-4D95-9600-ABE819ADCD00}"/>
              </a:ext>
            </a:extLst>
          </p:cNvPr>
          <p:cNvSpPr txBox="1"/>
          <p:nvPr/>
        </p:nvSpPr>
        <p:spPr>
          <a:xfrm>
            <a:off x="6096000" y="1766523"/>
            <a:ext cx="3871175" cy="1785104"/>
          </a:xfrm>
          <a:prstGeom prst="rect">
            <a:avLst/>
          </a:prstGeom>
          <a:noFill/>
        </p:spPr>
        <p:txBody>
          <a:bodyPr wrap="square" rtlCol="0">
            <a:spAutoFit/>
          </a:bodyPr>
          <a:lstStyle/>
          <a:p>
            <a:r>
              <a:rPr lang="en-GB" sz="2200" dirty="0">
                <a:solidFill>
                  <a:schemeClr val="accent1"/>
                </a:solidFill>
              </a:rPr>
              <a:t>Figure 2: Philips M1567 </a:t>
            </a:r>
            <a:r>
              <a:rPr lang="en-GB" sz="2200" dirty="0" err="1">
                <a:solidFill>
                  <a:schemeClr val="accent1"/>
                </a:solidFill>
              </a:rPr>
              <a:t>singleline</a:t>
            </a:r>
            <a:r>
              <a:rPr lang="en-GB" sz="2200" dirty="0">
                <a:solidFill>
                  <a:schemeClr val="accent1"/>
                </a:solidFill>
              </a:rPr>
              <a:t> blood pressure kit connects to the Multi-measurement module in Figure 1</a:t>
            </a:r>
          </a:p>
        </p:txBody>
      </p:sp>
      <p:sp>
        <p:nvSpPr>
          <p:cNvPr id="9" name="TextBox 8">
            <a:extLst>
              <a:ext uri="{FF2B5EF4-FFF2-40B4-BE49-F238E27FC236}">
                <a16:creationId xmlns:a16="http://schemas.microsoft.com/office/drawing/2014/main" id="{3EA58BA5-26DC-4756-8027-EBD82C02F49E}"/>
              </a:ext>
            </a:extLst>
          </p:cNvPr>
          <p:cNvSpPr txBox="1"/>
          <p:nvPr/>
        </p:nvSpPr>
        <p:spPr>
          <a:xfrm>
            <a:off x="461143" y="5474816"/>
            <a:ext cx="3871175" cy="769441"/>
          </a:xfrm>
          <a:prstGeom prst="rect">
            <a:avLst/>
          </a:prstGeom>
          <a:noFill/>
        </p:spPr>
        <p:txBody>
          <a:bodyPr wrap="square" rtlCol="0">
            <a:spAutoFit/>
          </a:bodyPr>
          <a:lstStyle/>
          <a:p>
            <a:r>
              <a:rPr lang="en-GB" sz="2200" dirty="0">
                <a:solidFill>
                  <a:schemeClr val="accent1"/>
                </a:solidFill>
              </a:rPr>
              <a:t>Figure 3: Intraarterial pressure transducer system diagram</a:t>
            </a:r>
          </a:p>
        </p:txBody>
      </p:sp>
      <p:sp>
        <p:nvSpPr>
          <p:cNvPr id="7" name="Slide Number Placeholder 6">
            <a:extLst>
              <a:ext uri="{FF2B5EF4-FFF2-40B4-BE49-F238E27FC236}">
                <a16:creationId xmlns:a16="http://schemas.microsoft.com/office/drawing/2014/main" id="{93C615F3-DC9A-443F-9E64-D3C207FE30AC}"/>
              </a:ext>
            </a:extLst>
          </p:cNvPr>
          <p:cNvSpPr>
            <a:spLocks noGrp="1"/>
          </p:cNvSpPr>
          <p:nvPr>
            <p:ph type="sldNum" sz="quarter" idx="12"/>
          </p:nvPr>
        </p:nvSpPr>
        <p:spPr/>
        <p:txBody>
          <a:bodyPr/>
          <a:lstStyle/>
          <a:p>
            <a:fld id="{FCC31E22-4946-4EBB-BFBA-32C5787E0949}" type="slidenum">
              <a:rPr lang="en-GB" smtClean="0"/>
              <a:t>11</a:t>
            </a:fld>
            <a:endParaRPr lang="en-GB"/>
          </a:p>
        </p:txBody>
      </p:sp>
    </p:spTree>
    <p:extLst>
      <p:ext uri="{BB962C8B-B14F-4D97-AF65-F5344CB8AC3E}">
        <p14:creationId xmlns:p14="http://schemas.microsoft.com/office/powerpoint/2010/main" val="366842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60E2-EE95-48FC-9E50-C2059BC0B75A}"/>
              </a:ext>
            </a:extLst>
          </p:cNvPr>
          <p:cNvSpPr>
            <a:spLocks noGrp="1"/>
          </p:cNvSpPr>
          <p:nvPr>
            <p:ph type="title"/>
          </p:nvPr>
        </p:nvSpPr>
        <p:spPr/>
        <p:txBody>
          <a:bodyPr/>
          <a:lstStyle/>
          <a:p>
            <a:r>
              <a:rPr lang="en-GB" dirty="0"/>
              <a:t>Auscultation</a:t>
            </a:r>
          </a:p>
        </p:txBody>
      </p:sp>
      <p:sp>
        <p:nvSpPr>
          <p:cNvPr id="3" name="Content Placeholder 2">
            <a:extLst>
              <a:ext uri="{FF2B5EF4-FFF2-40B4-BE49-F238E27FC236}">
                <a16:creationId xmlns:a16="http://schemas.microsoft.com/office/drawing/2014/main" id="{10BFC0C0-1147-4321-BFD6-DD20D8C67F4A}"/>
              </a:ext>
            </a:extLst>
          </p:cNvPr>
          <p:cNvSpPr>
            <a:spLocks noGrp="1"/>
          </p:cNvSpPr>
          <p:nvPr>
            <p:ph idx="1"/>
          </p:nvPr>
        </p:nvSpPr>
        <p:spPr/>
        <p:txBody>
          <a:bodyPr>
            <a:normAutofit/>
          </a:bodyPr>
          <a:lstStyle/>
          <a:p>
            <a:r>
              <a:rPr lang="en-GB" dirty="0"/>
              <a:t>The non-invasive reference standard for BP measurement is auscultation.</a:t>
            </a:r>
          </a:p>
          <a:p>
            <a:r>
              <a:rPr lang="en-GB" dirty="0"/>
              <a:t>A sphygmomanometer cuff over the brachial artery is inflated above the systolic pressure with a rubber bulb, and it is then slowly deflated (Figure 4).</a:t>
            </a:r>
          </a:p>
          <a:p>
            <a:r>
              <a:rPr lang="en-GB" dirty="0"/>
              <a:t>During deflation, the clinician listens with a stethoscope for Korotkoff sounds below the cuff and observes the corresponding aneroid manometer pressures.</a:t>
            </a:r>
          </a:p>
          <a:p>
            <a:r>
              <a:rPr lang="en-GB" dirty="0"/>
              <a:t>When the deflation pressure equals the systolic pressure, the sound of blood spurting under the cuff is heard. As the deflation pressure decreases and equals the diastolic pressure, the muffled sound transitions to silence (Figures 5).</a:t>
            </a:r>
          </a:p>
        </p:txBody>
      </p:sp>
      <p:sp>
        <p:nvSpPr>
          <p:cNvPr id="6" name="Slide Number Placeholder 5">
            <a:extLst>
              <a:ext uri="{FF2B5EF4-FFF2-40B4-BE49-F238E27FC236}">
                <a16:creationId xmlns:a16="http://schemas.microsoft.com/office/drawing/2014/main" id="{CB8EB754-CFB8-438D-AC18-41FD86ACE820}"/>
              </a:ext>
            </a:extLst>
          </p:cNvPr>
          <p:cNvSpPr>
            <a:spLocks noGrp="1"/>
          </p:cNvSpPr>
          <p:nvPr>
            <p:ph type="sldNum" sz="quarter" idx="12"/>
          </p:nvPr>
        </p:nvSpPr>
        <p:spPr/>
        <p:txBody>
          <a:bodyPr/>
          <a:lstStyle/>
          <a:p>
            <a:fld id="{FCC31E22-4946-4EBB-BFBA-32C5787E0949}" type="slidenum">
              <a:rPr lang="en-GB" smtClean="0"/>
              <a:t>12</a:t>
            </a:fld>
            <a:endParaRPr lang="en-GB"/>
          </a:p>
        </p:txBody>
      </p:sp>
    </p:spTree>
    <p:extLst>
      <p:ext uri="{BB962C8B-B14F-4D97-AF65-F5344CB8AC3E}">
        <p14:creationId xmlns:p14="http://schemas.microsoft.com/office/powerpoint/2010/main" val="139538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5C01-EBBD-46FC-B1D0-04879F6D22A9}"/>
              </a:ext>
            </a:extLst>
          </p:cNvPr>
          <p:cNvSpPr>
            <a:spLocks noGrp="1"/>
          </p:cNvSpPr>
          <p:nvPr>
            <p:ph type="title"/>
          </p:nvPr>
        </p:nvSpPr>
        <p:spPr/>
        <p:txBody>
          <a:bodyPr/>
          <a:lstStyle/>
          <a:p>
            <a:r>
              <a:rPr lang="en-GB" dirty="0"/>
              <a:t>Auscultation…</a:t>
            </a:r>
          </a:p>
        </p:txBody>
      </p:sp>
      <p:sp>
        <p:nvSpPr>
          <p:cNvPr id="3" name="Content Placeholder 2">
            <a:extLst>
              <a:ext uri="{FF2B5EF4-FFF2-40B4-BE49-F238E27FC236}">
                <a16:creationId xmlns:a16="http://schemas.microsoft.com/office/drawing/2014/main" id="{B91F37A4-4809-4749-A640-D731B15E40E9}"/>
              </a:ext>
            </a:extLst>
          </p:cNvPr>
          <p:cNvSpPr>
            <a:spLocks noGrp="1"/>
          </p:cNvSpPr>
          <p:nvPr>
            <p:ph idx="1"/>
          </p:nvPr>
        </p:nvSpPr>
        <p:spPr/>
        <p:txBody>
          <a:bodyPr/>
          <a:lstStyle/>
          <a:p>
            <a:r>
              <a:rPr lang="en-GB" dirty="0"/>
              <a:t>To acquire accurate blood pressure readings, the correct size cuff must be used to evenly transmit pressure to the brachial artery. </a:t>
            </a:r>
          </a:p>
          <a:p>
            <a:r>
              <a:rPr lang="en-GB" dirty="0"/>
              <a:t>The clinician must be able to hear the sounds, which means she must have good hearing and be listening in a quiet environment.</a:t>
            </a:r>
          </a:p>
          <a:p>
            <a:r>
              <a:rPr lang="en-GB" dirty="0"/>
              <a:t>For hypotensive patients, the sounds are lower frequency, and they may not be correctly heard.</a:t>
            </a:r>
          </a:p>
        </p:txBody>
      </p:sp>
      <p:sp>
        <p:nvSpPr>
          <p:cNvPr id="6" name="Slide Number Placeholder 5">
            <a:extLst>
              <a:ext uri="{FF2B5EF4-FFF2-40B4-BE49-F238E27FC236}">
                <a16:creationId xmlns:a16="http://schemas.microsoft.com/office/drawing/2014/main" id="{C657A19B-B7DD-4758-B155-1E8E3381774A}"/>
              </a:ext>
            </a:extLst>
          </p:cNvPr>
          <p:cNvSpPr>
            <a:spLocks noGrp="1"/>
          </p:cNvSpPr>
          <p:nvPr>
            <p:ph type="sldNum" sz="quarter" idx="12"/>
          </p:nvPr>
        </p:nvSpPr>
        <p:spPr/>
        <p:txBody>
          <a:bodyPr/>
          <a:lstStyle/>
          <a:p>
            <a:fld id="{FCC31E22-4946-4EBB-BFBA-32C5787E0949}" type="slidenum">
              <a:rPr lang="en-GB" smtClean="0"/>
              <a:t>13</a:t>
            </a:fld>
            <a:endParaRPr lang="en-GB"/>
          </a:p>
        </p:txBody>
      </p:sp>
    </p:spTree>
    <p:extLst>
      <p:ext uri="{BB962C8B-B14F-4D97-AF65-F5344CB8AC3E}">
        <p14:creationId xmlns:p14="http://schemas.microsoft.com/office/powerpoint/2010/main" val="3144700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69BFE-0417-4843-9C17-483A6FA83418}"/>
              </a:ext>
            </a:extLst>
          </p:cNvPr>
          <p:cNvSpPr>
            <a:spLocks noGrp="1"/>
          </p:cNvSpPr>
          <p:nvPr>
            <p:ph type="title"/>
          </p:nvPr>
        </p:nvSpPr>
        <p:spPr/>
        <p:txBody>
          <a:bodyPr/>
          <a:lstStyle/>
          <a:p>
            <a:r>
              <a:rPr lang="en-GB" dirty="0"/>
              <a:t>Auscultation…</a:t>
            </a:r>
          </a:p>
        </p:txBody>
      </p:sp>
      <p:pic>
        <p:nvPicPr>
          <p:cNvPr id="5" name="Content Placeholder 4">
            <a:extLst>
              <a:ext uri="{FF2B5EF4-FFF2-40B4-BE49-F238E27FC236}">
                <a16:creationId xmlns:a16="http://schemas.microsoft.com/office/drawing/2014/main" id="{2649F85D-F148-4714-ACFD-77E038ACBD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8896" y="1819477"/>
            <a:ext cx="3457143" cy="3825616"/>
          </a:xfrm>
        </p:spPr>
      </p:pic>
      <p:pic>
        <p:nvPicPr>
          <p:cNvPr id="7" name="Picture 6">
            <a:extLst>
              <a:ext uri="{FF2B5EF4-FFF2-40B4-BE49-F238E27FC236}">
                <a16:creationId xmlns:a16="http://schemas.microsoft.com/office/drawing/2014/main" id="{FE27B6E2-CBFD-4CAE-A8AC-297144207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3842" y="3550796"/>
            <a:ext cx="4908738" cy="3029083"/>
          </a:xfrm>
          <a:prstGeom prst="rect">
            <a:avLst/>
          </a:prstGeom>
        </p:spPr>
      </p:pic>
      <p:sp>
        <p:nvSpPr>
          <p:cNvPr id="8" name="TextBox 7">
            <a:extLst>
              <a:ext uri="{FF2B5EF4-FFF2-40B4-BE49-F238E27FC236}">
                <a16:creationId xmlns:a16="http://schemas.microsoft.com/office/drawing/2014/main" id="{6CDB2FCB-605A-4BA9-9B84-7BF911382BA3}"/>
              </a:ext>
            </a:extLst>
          </p:cNvPr>
          <p:cNvSpPr txBox="1"/>
          <p:nvPr/>
        </p:nvSpPr>
        <p:spPr>
          <a:xfrm>
            <a:off x="4818112" y="1835912"/>
            <a:ext cx="3871175" cy="1107996"/>
          </a:xfrm>
          <a:prstGeom prst="rect">
            <a:avLst/>
          </a:prstGeom>
          <a:noFill/>
        </p:spPr>
        <p:txBody>
          <a:bodyPr wrap="square" rtlCol="0">
            <a:spAutoFit/>
          </a:bodyPr>
          <a:lstStyle/>
          <a:p>
            <a:r>
              <a:rPr lang="en-GB" sz="2200" dirty="0">
                <a:solidFill>
                  <a:schemeClr val="accent1"/>
                </a:solidFill>
              </a:rPr>
              <a:t>Figure 4: Welch </a:t>
            </a:r>
            <a:r>
              <a:rPr lang="en-GB" sz="2200" dirty="0" err="1">
                <a:solidFill>
                  <a:schemeClr val="accent1"/>
                </a:solidFill>
              </a:rPr>
              <a:t>Allyn</a:t>
            </a:r>
            <a:r>
              <a:rPr lang="en-GB" sz="2200" dirty="0">
                <a:solidFill>
                  <a:schemeClr val="accent1"/>
                </a:solidFill>
              </a:rPr>
              <a:t> Platinum Series DS48A pocket aneroid sphygmomanometer</a:t>
            </a:r>
          </a:p>
        </p:txBody>
      </p:sp>
      <p:sp>
        <p:nvSpPr>
          <p:cNvPr id="9" name="TextBox 8">
            <a:extLst>
              <a:ext uri="{FF2B5EF4-FFF2-40B4-BE49-F238E27FC236}">
                <a16:creationId xmlns:a16="http://schemas.microsoft.com/office/drawing/2014/main" id="{62028C75-3663-4618-9E98-47FDB23FA4DA}"/>
              </a:ext>
            </a:extLst>
          </p:cNvPr>
          <p:cNvSpPr txBox="1"/>
          <p:nvPr/>
        </p:nvSpPr>
        <p:spPr>
          <a:xfrm>
            <a:off x="5058159" y="5065337"/>
            <a:ext cx="2645535" cy="1107996"/>
          </a:xfrm>
          <a:prstGeom prst="rect">
            <a:avLst/>
          </a:prstGeom>
          <a:noFill/>
        </p:spPr>
        <p:txBody>
          <a:bodyPr wrap="square" rtlCol="0">
            <a:spAutoFit/>
          </a:bodyPr>
          <a:lstStyle/>
          <a:p>
            <a:r>
              <a:rPr lang="en-GB" sz="2200" dirty="0">
                <a:solidFill>
                  <a:schemeClr val="accent1"/>
                </a:solidFill>
              </a:rPr>
              <a:t>Figure 5: Auscultation system diagram.</a:t>
            </a:r>
          </a:p>
        </p:txBody>
      </p:sp>
      <p:sp>
        <p:nvSpPr>
          <p:cNvPr id="6" name="Slide Number Placeholder 5">
            <a:extLst>
              <a:ext uri="{FF2B5EF4-FFF2-40B4-BE49-F238E27FC236}">
                <a16:creationId xmlns:a16="http://schemas.microsoft.com/office/drawing/2014/main" id="{9AB1EA39-5921-434E-B078-DE56C5947401}"/>
              </a:ext>
            </a:extLst>
          </p:cNvPr>
          <p:cNvSpPr>
            <a:spLocks noGrp="1"/>
          </p:cNvSpPr>
          <p:nvPr>
            <p:ph type="sldNum" sz="quarter" idx="12"/>
          </p:nvPr>
        </p:nvSpPr>
        <p:spPr/>
        <p:txBody>
          <a:bodyPr/>
          <a:lstStyle/>
          <a:p>
            <a:fld id="{FCC31E22-4946-4EBB-BFBA-32C5787E0949}" type="slidenum">
              <a:rPr lang="en-GB" smtClean="0"/>
              <a:t>14</a:t>
            </a:fld>
            <a:endParaRPr lang="en-GB"/>
          </a:p>
        </p:txBody>
      </p:sp>
    </p:spTree>
    <p:extLst>
      <p:ext uri="{BB962C8B-B14F-4D97-AF65-F5344CB8AC3E}">
        <p14:creationId xmlns:p14="http://schemas.microsoft.com/office/powerpoint/2010/main" val="255637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D0847-DE85-419F-AED9-ABD79607D652}"/>
              </a:ext>
            </a:extLst>
          </p:cNvPr>
          <p:cNvSpPr>
            <a:spLocks noGrp="1"/>
          </p:cNvSpPr>
          <p:nvPr>
            <p:ph type="title"/>
          </p:nvPr>
        </p:nvSpPr>
        <p:spPr/>
        <p:txBody>
          <a:bodyPr/>
          <a:lstStyle/>
          <a:p>
            <a:r>
              <a:rPr lang="en-US" dirty="0"/>
              <a:t>Oscillometry</a:t>
            </a:r>
            <a:endParaRPr lang="en-GB" dirty="0"/>
          </a:p>
        </p:txBody>
      </p:sp>
      <p:sp>
        <p:nvSpPr>
          <p:cNvPr id="3" name="Content Placeholder 2">
            <a:extLst>
              <a:ext uri="{FF2B5EF4-FFF2-40B4-BE49-F238E27FC236}">
                <a16:creationId xmlns:a16="http://schemas.microsoft.com/office/drawing/2014/main" id="{AEFD0B76-8B30-4BA2-9236-4B3E962C908E}"/>
              </a:ext>
            </a:extLst>
          </p:cNvPr>
          <p:cNvSpPr>
            <a:spLocks noGrp="1"/>
          </p:cNvSpPr>
          <p:nvPr>
            <p:ph idx="1"/>
          </p:nvPr>
        </p:nvSpPr>
        <p:spPr/>
        <p:txBody>
          <a:bodyPr>
            <a:normAutofit/>
          </a:bodyPr>
          <a:lstStyle/>
          <a:p>
            <a:r>
              <a:rPr lang="en-GB" dirty="0"/>
              <a:t>Automated </a:t>
            </a:r>
            <a:r>
              <a:rPr lang="en-GB" dirty="0" err="1"/>
              <a:t>noninvasive</a:t>
            </a:r>
            <a:r>
              <a:rPr lang="en-GB" dirty="0"/>
              <a:t> BP monitors are most commonly based on oscillometry</a:t>
            </a:r>
          </a:p>
          <a:p>
            <a:r>
              <a:rPr lang="en-GB" dirty="0"/>
              <a:t>An appropriate size cuff over the brachial artery (Figure 6) is inflated above the systolic pressure and slowly deflated.</a:t>
            </a:r>
          </a:p>
          <a:p>
            <a:r>
              <a:rPr lang="en-GB" dirty="0"/>
              <a:t>During deflation, a pressure sensor in the cuff transmits pressure pulses to an amplifier. The amplified pressures are digitized and then processed to determine systolic, mean, and diastolic pressures. </a:t>
            </a:r>
          </a:p>
          <a:p>
            <a:r>
              <a:rPr lang="en-GB" dirty="0"/>
              <a:t>The pressure at which pulsatile pressures begin is generally designated as the systolic pressure. </a:t>
            </a:r>
          </a:p>
          <a:p>
            <a:r>
              <a:rPr lang="en-GB" dirty="0"/>
              <a:t>The pressure at which pulsatile pressures disappear, or a similar pressure disappears, is designated as the diastolic pressure (Figure 7).</a:t>
            </a:r>
          </a:p>
        </p:txBody>
      </p:sp>
      <p:sp>
        <p:nvSpPr>
          <p:cNvPr id="6" name="Slide Number Placeholder 5">
            <a:extLst>
              <a:ext uri="{FF2B5EF4-FFF2-40B4-BE49-F238E27FC236}">
                <a16:creationId xmlns:a16="http://schemas.microsoft.com/office/drawing/2014/main" id="{35EBF752-DC71-4343-8231-07B146DEDBBC}"/>
              </a:ext>
            </a:extLst>
          </p:cNvPr>
          <p:cNvSpPr>
            <a:spLocks noGrp="1"/>
          </p:cNvSpPr>
          <p:nvPr>
            <p:ph type="sldNum" sz="quarter" idx="12"/>
          </p:nvPr>
        </p:nvSpPr>
        <p:spPr/>
        <p:txBody>
          <a:bodyPr/>
          <a:lstStyle/>
          <a:p>
            <a:fld id="{FCC31E22-4946-4EBB-BFBA-32C5787E0949}" type="slidenum">
              <a:rPr lang="en-GB" smtClean="0"/>
              <a:t>15</a:t>
            </a:fld>
            <a:endParaRPr lang="en-GB"/>
          </a:p>
        </p:txBody>
      </p:sp>
    </p:spTree>
    <p:extLst>
      <p:ext uri="{BB962C8B-B14F-4D97-AF65-F5344CB8AC3E}">
        <p14:creationId xmlns:p14="http://schemas.microsoft.com/office/powerpoint/2010/main" val="209837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FDA9-503C-4777-B99C-68D0752FA4E8}"/>
              </a:ext>
            </a:extLst>
          </p:cNvPr>
          <p:cNvSpPr>
            <a:spLocks noGrp="1"/>
          </p:cNvSpPr>
          <p:nvPr>
            <p:ph type="title"/>
          </p:nvPr>
        </p:nvSpPr>
        <p:spPr/>
        <p:txBody>
          <a:bodyPr/>
          <a:lstStyle/>
          <a:p>
            <a:r>
              <a:rPr lang="en-US" dirty="0"/>
              <a:t>Oscillometry…</a:t>
            </a:r>
            <a:endParaRPr lang="en-GB" dirty="0"/>
          </a:p>
        </p:txBody>
      </p:sp>
      <p:sp>
        <p:nvSpPr>
          <p:cNvPr id="3" name="Content Placeholder 2">
            <a:extLst>
              <a:ext uri="{FF2B5EF4-FFF2-40B4-BE49-F238E27FC236}">
                <a16:creationId xmlns:a16="http://schemas.microsoft.com/office/drawing/2014/main" id="{41FBABAD-2736-48A8-8DC4-535D527F3F2B}"/>
              </a:ext>
            </a:extLst>
          </p:cNvPr>
          <p:cNvSpPr>
            <a:spLocks noGrp="1"/>
          </p:cNvSpPr>
          <p:nvPr>
            <p:ph idx="1"/>
          </p:nvPr>
        </p:nvSpPr>
        <p:spPr/>
        <p:txBody>
          <a:bodyPr>
            <a:normAutofit/>
          </a:bodyPr>
          <a:lstStyle/>
          <a:p>
            <a:r>
              <a:rPr lang="en-GB" dirty="0"/>
              <a:t>As with auscultation, the correct cuff size must be used to evenly distribute pressure.</a:t>
            </a:r>
          </a:p>
          <a:p>
            <a:r>
              <a:rPr lang="en-GB" dirty="0"/>
              <a:t>For accurate pressure sensor measurement, the artery marking on the cuff should be correctly centred over the inner upper arm, with no clothing between the cuff and arm. </a:t>
            </a:r>
          </a:p>
          <a:p>
            <a:r>
              <a:rPr lang="en-GB" dirty="0"/>
              <a:t>The patient should be seated with his brachial artery at the level of the right atrium. He should not move during the measurement, as motion </a:t>
            </a:r>
            <a:r>
              <a:rPr lang="en-GB" dirty="0" err="1"/>
              <a:t>artifact</a:t>
            </a:r>
            <a:r>
              <a:rPr lang="en-GB" dirty="0"/>
              <a:t> may result in an inaccurate reading.</a:t>
            </a:r>
          </a:p>
          <a:p>
            <a:r>
              <a:rPr lang="en-GB" dirty="0"/>
              <a:t>Clinicians should realize that the diastolic reading is the least accurate, subject to diastolic pressure algorithm implementation.</a:t>
            </a:r>
          </a:p>
        </p:txBody>
      </p:sp>
      <p:sp>
        <p:nvSpPr>
          <p:cNvPr id="6" name="Slide Number Placeholder 5">
            <a:extLst>
              <a:ext uri="{FF2B5EF4-FFF2-40B4-BE49-F238E27FC236}">
                <a16:creationId xmlns:a16="http://schemas.microsoft.com/office/drawing/2014/main" id="{15BDF099-50E0-46DA-9A8B-D95910A8788C}"/>
              </a:ext>
            </a:extLst>
          </p:cNvPr>
          <p:cNvSpPr>
            <a:spLocks noGrp="1"/>
          </p:cNvSpPr>
          <p:nvPr>
            <p:ph type="sldNum" sz="quarter" idx="12"/>
          </p:nvPr>
        </p:nvSpPr>
        <p:spPr/>
        <p:txBody>
          <a:bodyPr/>
          <a:lstStyle/>
          <a:p>
            <a:fld id="{FCC31E22-4946-4EBB-BFBA-32C5787E0949}" type="slidenum">
              <a:rPr lang="en-GB" smtClean="0"/>
              <a:t>16</a:t>
            </a:fld>
            <a:endParaRPr lang="en-GB"/>
          </a:p>
        </p:txBody>
      </p:sp>
    </p:spTree>
    <p:extLst>
      <p:ext uri="{BB962C8B-B14F-4D97-AF65-F5344CB8AC3E}">
        <p14:creationId xmlns:p14="http://schemas.microsoft.com/office/powerpoint/2010/main" val="447802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EF4EF9E-3383-4BFD-A3A1-EC1DDB126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6249" y="3721994"/>
            <a:ext cx="8420875" cy="2969467"/>
          </a:xfrm>
          <a:prstGeom prst="rect">
            <a:avLst/>
          </a:prstGeom>
        </p:spPr>
      </p:pic>
      <p:sp>
        <p:nvSpPr>
          <p:cNvPr id="2" name="Title 1">
            <a:extLst>
              <a:ext uri="{FF2B5EF4-FFF2-40B4-BE49-F238E27FC236}">
                <a16:creationId xmlns:a16="http://schemas.microsoft.com/office/drawing/2014/main" id="{34AA5064-970C-4801-83FC-231464F30282}"/>
              </a:ext>
            </a:extLst>
          </p:cNvPr>
          <p:cNvSpPr>
            <a:spLocks noGrp="1"/>
          </p:cNvSpPr>
          <p:nvPr>
            <p:ph type="title"/>
          </p:nvPr>
        </p:nvSpPr>
        <p:spPr/>
        <p:txBody>
          <a:bodyPr/>
          <a:lstStyle/>
          <a:p>
            <a:r>
              <a:rPr lang="en-US" dirty="0"/>
              <a:t>Oscillometry…</a:t>
            </a:r>
            <a:endParaRPr lang="en-GB" dirty="0"/>
          </a:p>
        </p:txBody>
      </p:sp>
      <p:pic>
        <p:nvPicPr>
          <p:cNvPr id="5" name="Content Placeholder 4">
            <a:extLst>
              <a:ext uri="{FF2B5EF4-FFF2-40B4-BE49-F238E27FC236}">
                <a16:creationId xmlns:a16="http://schemas.microsoft.com/office/drawing/2014/main" id="{40298CF9-E0A5-4A70-98AD-8A2ED44DC2C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365" y="1726566"/>
            <a:ext cx="3676190" cy="2447619"/>
          </a:xfrm>
        </p:spPr>
      </p:pic>
      <p:sp>
        <p:nvSpPr>
          <p:cNvPr id="8" name="TextBox 7">
            <a:extLst>
              <a:ext uri="{FF2B5EF4-FFF2-40B4-BE49-F238E27FC236}">
                <a16:creationId xmlns:a16="http://schemas.microsoft.com/office/drawing/2014/main" id="{3F0CA1BF-214E-4673-8B36-2EDA64D6ECB5}"/>
              </a:ext>
            </a:extLst>
          </p:cNvPr>
          <p:cNvSpPr txBox="1"/>
          <p:nvPr/>
        </p:nvSpPr>
        <p:spPr>
          <a:xfrm>
            <a:off x="4818112" y="1835912"/>
            <a:ext cx="5884232" cy="1107996"/>
          </a:xfrm>
          <a:prstGeom prst="rect">
            <a:avLst/>
          </a:prstGeom>
          <a:noFill/>
        </p:spPr>
        <p:txBody>
          <a:bodyPr wrap="square" rtlCol="0">
            <a:spAutoFit/>
          </a:bodyPr>
          <a:lstStyle/>
          <a:p>
            <a:r>
              <a:rPr lang="en-GB" sz="2200" dirty="0">
                <a:solidFill>
                  <a:schemeClr val="accent1"/>
                </a:solidFill>
              </a:rPr>
              <a:t>Figure 6: Philips M157xA cuffs connect to the Multi-measurement module in Figure 1 through interconnect tubing</a:t>
            </a:r>
          </a:p>
        </p:txBody>
      </p:sp>
      <p:sp>
        <p:nvSpPr>
          <p:cNvPr id="9" name="TextBox 8">
            <a:extLst>
              <a:ext uri="{FF2B5EF4-FFF2-40B4-BE49-F238E27FC236}">
                <a16:creationId xmlns:a16="http://schemas.microsoft.com/office/drawing/2014/main" id="{BB5D3185-56D4-43F3-99A6-8EBA1A3170C2}"/>
              </a:ext>
            </a:extLst>
          </p:cNvPr>
          <p:cNvSpPr txBox="1"/>
          <p:nvPr/>
        </p:nvSpPr>
        <p:spPr>
          <a:xfrm>
            <a:off x="488955" y="5206727"/>
            <a:ext cx="2999704" cy="769441"/>
          </a:xfrm>
          <a:prstGeom prst="rect">
            <a:avLst/>
          </a:prstGeom>
          <a:noFill/>
        </p:spPr>
        <p:txBody>
          <a:bodyPr wrap="square" rtlCol="0">
            <a:spAutoFit/>
          </a:bodyPr>
          <a:lstStyle/>
          <a:p>
            <a:r>
              <a:rPr lang="pl-PL" sz="2200" dirty="0">
                <a:solidFill>
                  <a:schemeClr val="accent1"/>
                </a:solidFill>
              </a:rPr>
              <a:t>Figure 7</a:t>
            </a:r>
            <a:r>
              <a:rPr lang="en-US" sz="2200" dirty="0">
                <a:solidFill>
                  <a:schemeClr val="accent1"/>
                </a:solidFill>
              </a:rPr>
              <a:t>:</a:t>
            </a:r>
            <a:r>
              <a:rPr lang="pl-PL" sz="2200" dirty="0">
                <a:solidFill>
                  <a:schemeClr val="accent1"/>
                </a:solidFill>
              </a:rPr>
              <a:t> Oscillometry system diagram.</a:t>
            </a:r>
            <a:endParaRPr lang="en-GB" sz="2200" dirty="0">
              <a:solidFill>
                <a:schemeClr val="accent1"/>
              </a:solidFill>
            </a:endParaRPr>
          </a:p>
        </p:txBody>
      </p:sp>
      <p:sp>
        <p:nvSpPr>
          <p:cNvPr id="6" name="Slide Number Placeholder 5">
            <a:extLst>
              <a:ext uri="{FF2B5EF4-FFF2-40B4-BE49-F238E27FC236}">
                <a16:creationId xmlns:a16="http://schemas.microsoft.com/office/drawing/2014/main" id="{53F84C4A-73B3-4C68-90C6-0AB4DECB4E00}"/>
              </a:ext>
            </a:extLst>
          </p:cNvPr>
          <p:cNvSpPr>
            <a:spLocks noGrp="1"/>
          </p:cNvSpPr>
          <p:nvPr>
            <p:ph type="sldNum" sz="quarter" idx="12"/>
          </p:nvPr>
        </p:nvSpPr>
        <p:spPr/>
        <p:txBody>
          <a:bodyPr/>
          <a:lstStyle/>
          <a:p>
            <a:fld id="{FCC31E22-4946-4EBB-BFBA-32C5787E0949}" type="slidenum">
              <a:rPr lang="en-GB" smtClean="0"/>
              <a:t>17</a:t>
            </a:fld>
            <a:endParaRPr lang="en-GB"/>
          </a:p>
        </p:txBody>
      </p:sp>
    </p:spTree>
    <p:extLst>
      <p:ext uri="{BB962C8B-B14F-4D97-AF65-F5344CB8AC3E}">
        <p14:creationId xmlns:p14="http://schemas.microsoft.com/office/powerpoint/2010/main" val="1131520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6D46-3176-49C2-8F1D-631E740E0373}"/>
              </a:ext>
            </a:extLst>
          </p:cNvPr>
          <p:cNvSpPr>
            <a:spLocks noGrp="1"/>
          </p:cNvSpPr>
          <p:nvPr>
            <p:ph type="title"/>
          </p:nvPr>
        </p:nvSpPr>
        <p:spPr/>
        <p:txBody>
          <a:bodyPr/>
          <a:lstStyle/>
          <a:p>
            <a:r>
              <a:rPr lang="en-US" dirty="0"/>
              <a:t>Key Features</a:t>
            </a:r>
            <a:endParaRPr lang="en-GB" dirty="0"/>
          </a:p>
        </p:txBody>
      </p:sp>
      <p:sp>
        <p:nvSpPr>
          <p:cNvPr id="3" name="Content Placeholder 2">
            <a:extLst>
              <a:ext uri="{FF2B5EF4-FFF2-40B4-BE49-F238E27FC236}">
                <a16:creationId xmlns:a16="http://schemas.microsoft.com/office/drawing/2014/main" id="{B0C59A42-C00F-4505-9DCB-D83185040BBC}"/>
              </a:ext>
            </a:extLst>
          </p:cNvPr>
          <p:cNvSpPr>
            <a:spLocks noGrp="1"/>
          </p:cNvSpPr>
          <p:nvPr>
            <p:ph idx="1"/>
          </p:nvPr>
        </p:nvSpPr>
        <p:spPr/>
        <p:txBody>
          <a:bodyPr>
            <a:normAutofit/>
          </a:bodyPr>
          <a:lstStyle/>
          <a:p>
            <a:r>
              <a:rPr lang="en-GB" dirty="0"/>
              <a:t>Monitor Life: monitor should maintain its safety and performance characteristics for a reasonable length of time.</a:t>
            </a:r>
          </a:p>
          <a:p>
            <a:r>
              <a:rPr lang="en-GB" dirty="0"/>
              <a:t>Monitor Cuff Pressures: monitors with an occluding cuff must not harm the patient during use through unnecessary applied pressure.</a:t>
            </a:r>
          </a:p>
          <a:p>
            <a:r>
              <a:rPr lang="en-GB" dirty="0"/>
              <a:t>Monitor Accuracy with Auscultatory Method as Reference Standard</a:t>
            </a:r>
          </a:p>
          <a:p>
            <a:r>
              <a:rPr lang="en-GB" dirty="0"/>
              <a:t>Monitor Accuracy with Intraarterial Method as Reference Standard</a:t>
            </a:r>
          </a:p>
          <a:p>
            <a:r>
              <a:rPr lang="en-GB" dirty="0"/>
              <a:t>Transducer Accuracy</a:t>
            </a:r>
          </a:p>
        </p:txBody>
      </p:sp>
      <p:sp>
        <p:nvSpPr>
          <p:cNvPr id="6" name="Slide Number Placeholder 5">
            <a:extLst>
              <a:ext uri="{FF2B5EF4-FFF2-40B4-BE49-F238E27FC236}">
                <a16:creationId xmlns:a16="http://schemas.microsoft.com/office/drawing/2014/main" id="{9351AB4D-8690-4409-B76E-2D48E992D9B4}"/>
              </a:ext>
            </a:extLst>
          </p:cNvPr>
          <p:cNvSpPr>
            <a:spLocks noGrp="1"/>
          </p:cNvSpPr>
          <p:nvPr>
            <p:ph type="sldNum" sz="quarter" idx="12"/>
          </p:nvPr>
        </p:nvSpPr>
        <p:spPr/>
        <p:txBody>
          <a:bodyPr/>
          <a:lstStyle/>
          <a:p>
            <a:fld id="{FCC31E22-4946-4EBB-BFBA-32C5787E0949}" type="slidenum">
              <a:rPr lang="en-GB" smtClean="0"/>
              <a:t>18</a:t>
            </a:fld>
            <a:endParaRPr lang="en-GB"/>
          </a:p>
        </p:txBody>
      </p:sp>
    </p:spTree>
    <p:extLst>
      <p:ext uri="{BB962C8B-B14F-4D97-AF65-F5344CB8AC3E}">
        <p14:creationId xmlns:p14="http://schemas.microsoft.com/office/powerpoint/2010/main" val="266964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09F2F-06FA-472F-8866-953C586CA626}"/>
              </a:ext>
            </a:extLst>
          </p:cNvPr>
          <p:cNvSpPr>
            <a:spLocks noGrp="1"/>
          </p:cNvSpPr>
          <p:nvPr>
            <p:ph type="title"/>
          </p:nvPr>
        </p:nvSpPr>
        <p:spPr/>
        <p:txBody>
          <a:bodyPr/>
          <a:lstStyle/>
          <a:p>
            <a:r>
              <a:rPr lang="en-US" dirty="0"/>
              <a:t>Ethical Issues</a:t>
            </a:r>
            <a:endParaRPr lang="en-GB" dirty="0"/>
          </a:p>
        </p:txBody>
      </p:sp>
      <p:sp>
        <p:nvSpPr>
          <p:cNvPr id="3" name="Content Placeholder 2">
            <a:extLst>
              <a:ext uri="{FF2B5EF4-FFF2-40B4-BE49-F238E27FC236}">
                <a16:creationId xmlns:a16="http://schemas.microsoft.com/office/drawing/2014/main" id="{CD425FB0-66FB-427C-9E68-3B425AD6F323}"/>
              </a:ext>
            </a:extLst>
          </p:cNvPr>
          <p:cNvSpPr>
            <a:spLocks noGrp="1"/>
          </p:cNvSpPr>
          <p:nvPr>
            <p:ph idx="1"/>
          </p:nvPr>
        </p:nvSpPr>
        <p:spPr/>
        <p:txBody>
          <a:bodyPr>
            <a:normAutofit/>
          </a:bodyPr>
          <a:lstStyle/>
          <a:p>
            <a:pPr marL="0" indent="0">
              <a:buNone/>
            </a:pPr>
            <a:r>
              <a:rPr lang="en-US" dirty="0"/>
              <a:t>Collecting BP data from people in any kind of study requires;</a:t>
            </a:r>
          </a:p>
          <a:p>
            <a:r>
              <a:rPr lang="en-US" dirty="0"/>
              <a:t>Research staff to be properly trained</a:t>
            </a:r>
          </a:p>
          <a:p>
            <a:r>
              <a:rPr lang="en-US" dirty="0"/>
              <a:t>Information to be provided to participants both verbally and non verbally in non-patronizing language (a 12 year old should be able to understand it)</a:t>
            </a:r>
          </a:p>
          <a:p>
            <a:r>
              <a:rPr lang="en-US" dirty="0"/>
              <a:t>Consent forms should be signed</a:t>
            </a:r>
          </a:p>
          <a:p>
            <a:r>
              <a:rPr lang="en-US" dirty="0"/>
              <a:t>Financial and other reward should be awarded </a:t>
            </a:r>
          </a:p>
          <a:p>
            <a:r>
              <a:rPr lang="en-US" dirty="0"/>
              <a:t>Results should be communicated with participant and confidential</a:t>
            </a:r>
          </a:p>
          <a:p>
            <a:endParaRPr lang="en-US" dirty="0"/>
          </a:p>
          <a:p>
            <a:endParaRPr lang="en-GB" dirty="0"/>
          </a:p>
        </p:txBody>
      </p:sp>
      <p:sp>
        <p:nvSpPr>
          <p:cNvPr id="6" name="Slide Number Placeholder 5">
            <a:extLst>
              <a:ext uri="{FF2B5EF4-FFF2-40B4-BE49-F238E27FC236}">
                <a16:creationId xmlns:a16="http://schemas.microsoft.com/office/drawing/2014/main" id="{1F0A2150-A751-440F-8887-CC98B465DEBA}"/>
              </a:ext>
            </a:extLst>
          </p:cNvPr>
          <p:cNvSpPr>
            <a:spLocks noGrp="1"/>
          </p:cNvSpPr>
          <p:nvPr>
            <p:ph type="sldNum" sz="quarter" idx="12"/>
          </p:nvPr>
        </p:nvSpPr>
        <p:spPr/>
        <p:txBody>
          <a:bodyPr/>
          <a:lstStyle/>
          <a:p>
            <a:fld id="{FCC31E22-4946-4EBB-BFBA-32C5787E0949}" type="slidenum">
              <a:rPr lang="en-GB" smtClean="0"/>
              <a:t>19</a:t>
            </a:fld>
            <a:endParaRPr lang="en-GB"/>
          </a:p>
        </p:txBody>
      </p:sp>
    </p:spTree>
    <p:extLst>
      <p:ext uri="{BB962C8B-B14F-4D97-AF65-F5344CB8AC3E}">
        <p14:creationId xmlns:p14="http://schemas.microsoft.com/office/powerpoint/2010/main" val="118085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ED81-A452-447E-A30D-F4980B13BE50}"/>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036D0841-B722-44AF-96A6-90CAA2487D3F}"/>
              </a:ext>
            </a:extLst>
          </p:cNvPr>
          <p:cNvSpPr>
            <a:spLocks noGrp="1"/>
          </p:cNvSpPr>
          <p:nvPr>
            <p:ph idx="1"/>
          </p:nvPr>
        </p:nvSpPr>
        <p:spPr/>
        <p:txBody>
          <a:bodyPr>
            <a:normAutofit/>
          </a:bodyPr>
          <a:lstStyle/>
          <a:p>
            <a:r>
              <a:rPr lang="en-US" dirty="0"/>
              <a:t>If you lined up all the blood vessels in your body they will be 95,000 kilometers long </a:t>
            </a:r>
          </a:p>
          <a:p>
            <a:r>
              <a:rPr lang="en-US" dirty="0"/>
              <a:t>Everyday they carry the equivalent of over 7,500 liters of blood although that is the same 4 or 5 liters recycled over and over</a:t>
            </a:r>
          </a:p>
          <a:p>
            <a:r>
              <a:rPr lang="en-US" dirty="0"/>
              <a:t>The blood delivers oxygen and nutrients such as glucose and amino acids to the body’s tissues</a:t>
            </a:r>
          </a:p>
          <a:p>
            <a:r>
              <a:rPr lang="en-US" dirty="0"/>
              <a:t>All that blood exerts a force on the muscular walls of the blood vessels and it is called blood pressure</a:t>
            </a:r>
            <a:endParaRPr lang="en-GB" dirty="0"/>
          </a:p>
        </p:txBody>
      </p:sp>
      <p:sp>
        <p:nvSpPr>
          <p:cNvPr id="6" name="Slide Number Placeholder 5">
            <a:extLst>
              <a:ext uri="{FF2B5EF4-FFF2-40B4-BE49-F238E27FC236}">
                <a16:creationId xmlns:a16="http://schemas.microsoft.com/office/drawing/2014/main" id="{310659F7-A582-48E2-9496-641DC68DEDE8}"/>
              </a:ext>
            </a:extLst>
          </p:cNvPr>
          <p:cNvSpPr>
            <a:spLocks noGrp="1"/>
          </p:cNvSpPr>
          <p:nvPr>
            <p:ph type="sldNum" sz="quarter" idx="12"/>
          </p:nvPr>
        </p:nvSpPr>
        <p:spPr/>
        <p:txBody>
          <a:bodyPr/>
          <a:lstStyle/>
          <a:p>
            <a:fld id="{FCC31E22-4946-4EBB-BFBA-32C5787E0949}" type="slidenum">
              <a:rPr lang="en-GB" smtClean="0"/>
              <a:t>2</a:t>
            </a:fld>
            <a:endParaRPr lang="en-GB"/>
          </a:p>
        </p:txBody>
      </p:sp>
    </p:spTree>
    <p:extLst>
      <p:ext uri="{BB962C8B-B14F-4D97-AF65-F5344CB8AC3E}">
        <p14:creationId xmlns:p14="http://schemas.microsoft.com/office/powerpoint/2010/main" val="303041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C2017-1C12-4960-9313-3ED71627DCDC}"/>
              </a:ext>
            </a:extLst>
          </p:cNvPr>
          <p:cNvSpPr>
            <a:spLocks noGrp="1"/>
          </p:cNvSpPr>
          <p:nvPr>
            <p:ph type="title"/>
          </p:nvPr>
        </p:nvSpPr>
        <p:spPr/>
        <p:txBody>
          <a:bodyPr/>
          <a:lstStyle/>
          <a:p>
            <a:r>
              <a:rPr lang="en-US" dirty="0"/>
              <a:t>Engineering Standards</a:t>
            </a:r>
            <a:endParaRPr lang="en-GB" dirty="0"/>
          </a:p>
        </p:txBody>
      </p:sp>
      <p:sp>
        <p:nvSpPr>
          <p:cNvPr id="3" name="Content Placeholder 2">
            <a:extLst>
              <a:ext uri="{FF2B5EF4-FFF2-40B4-BE49-F238E27FC236}">
                <a16:creationId xmlns:a16="http://schemas.microsoft.com/office/drawing/2014/main" id="{84C5AC30-8945-4B25-A744-C668D8803D74}"/>
              </a:ext>
            </a:extLst>
          </p:cNvPr>
          <p:cNvSpPr>
            <a:spLocks noGrp="1"/>
          </p:cNvSpPr>
          <p:nvPr>
            <p:ph idx="1"/>
          </p:nvPr>
        </p:nvSpPr>
        <p:spPr/>
        <p:txBody>
          <a:bodyPr/>
          <a:lstStyle/>
          <a:p>
            <a:r>
              <a:rPr lang="en-GB" dirty="0"/>
              <a:t>As of 2010, the FDA recommends two AAMI standards for blood pressure measurement.</a:t>
            </a:r>
          </a:p>
          <a:p>
            <a:r>
              <a:rPr lang="en-GB" dirty="0"/>
              <a:t>The first applies to BP measurements that use an occluding cuff: ANSI/AAMI SP10:2002/(R)2008 Manual, Electronic, or Automated Sphygmomanometers (AAMI, 2008). </a:t>
            </a:r>
          </a:p>
          <a:p>
            <a:r>
              <a:rPr lang="en-GB" dirty="0"/>
              <a:t>The second applies to BP measurements that use an indwelling catheter: ANSI/AAMI BP22:1994/(R)2006 Blood Pressure Transducers (AAMI, 2006).</a:t>
            </a:r>
          </a:p>
        </p:txBody>
      </p:sp>
      <p:sp>
        <p:nvSpPr>
          <p:cNvPr id="6" name="Slide Number Placeholder 5">
            <a:extLst>
              <a:ext uri="{FF2B5EF4-FFF2-40B4-BE49-F238E27FC236}">
                <a16:creationId xmlns:a16="http://schemas.microsoft.com/office/drawing/2014/main" id="{BCACC046-F7D3-4200-9A13-D155D826EDD7}"/>
              </a:ext>
            </a:extLst>
          </p:cNvPr>
          <p:cNvSpPr>
            <a:spLocks noGrp="1"/>
          </p:cNvSpPr>
          <p:nvPr>
            <p:ph type="sldNum" sz="quarter" idx="12"/>
          </p:nvPr>
        </p:nvSpPr>
        <p:spPr/>
        <p:txBody>
          <a:bodyPr/>
          <a:lstStyle/>
          <a:p>
            <a:fld id="{FCC31E22-4946-4EBB-BFBA-32C5787E0949}" type="slidenum">
              <a:rPr lang="en-GB" smtClean="0"/>
              <a:t>20</a:t>
            </a:fld>
            <a:endParaRPr lang="en-GB"/>
          </a:p>
        </p:txBody>
      </p:sp>
    </p:spTree>
    <p:extLst>
      <p:ext uri="{BB962C8B-B14F-4D97-AF65-F5344CB8AC3E}">
        <p14:creationId xmlns:p14="http://schemas.microsoft.com/office/powerpoint/2010/main" val="3064834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E446E-28D1-4D43-8628-279C37F128E2}"/>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84574FBE-6487-49C2-A7FC-353D1896EECF}"/>
              </a:ext>
            </a:extLst>
          </p:cNvPr>
          <p:cNvSpPr>
            <a:spLocks noGrp="1"/>
          </p:cNvSpPr>
          <p:nvPr>
            <p:ph idx="1"/>
          </p:nvPr>
        </p:nvSpPr>
        <p:spPr/>
        <p:txBody>
          <a:bodyPr/>
          <a:lstStyle/>
          <a:p>
            <a:r>
              <a:rPr lang="en-GB" dirty="0"/>
              <a:t>Blood pressure may be measured either noninvasively or invasively, with a pressure sensor in contact with the blood. The two methods are auscultation and </a:t>
            </a:r>
            <a:r>
              <a:rPr lang="en-GB" dirty="0" err="1"/>
              <a:t>oscillometry</a:t>
            </a:r>
            <a:endParaRPr lang="en-GB" dirty="0"/>
          </a:p>
          <a:p>
            <a:r>
              <a:rPr lang="en-GB" dirty="0"/>
              <a:t>An estimated 1.13 billion people worldwide have hypertension.</a:t>
            </a:r>
          </a:p>
          <a:p>
            <a:r>
              <a:rPr lang="en-GB" dirty="0"/>
              <a:t>Blood predicts cardiovascular risk. For every 20 mmHg systolic or 10 mmHg diastolic increase, the mortality from both ischemic (restricted blood flow) heart disease and stroke doubles.</a:t>
            </a:r>
          </a:p>
        </p:txBody>
      </p:sp>
      <p:sp>
        <p:nvSpPr>
          <p:cNvPr id="6" name="Slide Number Placeholder 5">
            <a:extLst>
              <a:ext uri="{FF2B5EF4-FFF2-40B4-BE49-F238E27FC236}">
                <a16:creationId xmlns:a16="http://schemas.microsoft.com/office/drawing/2014/main" id="{77E21FE9-2BA3-4528-84C4-CEDA3C69656A}"/>
              </a:ext>
            </a:extLst>
          </p:cNvPr>
          <p:cNvSpPr>
            <a:spLocks noGrp="1"/>
          </p:cNvSpPr>
          <p:nvPr>
            <p:ph type="sldNum" sz="quarter" idx="12"/>
          </p:nvPr>
        </p:nvSpPr>
        <p:spPr/>
        <p:txBody>
          <a:bodyPr/>
          <a:lstStyle/>
          <a:p>
            <a:fld id="{FCC31E22-4946-4EBB-BFBA-32C5787E0949}" type="slidenum">
              <a:rPr lang="en-GB" smtClean="0"/>
              <a:t>21</a:t>
            </a:fld>
            <a:endParaRPr lang="en-GB"/>
          </a:p>
        </p:txBody>
      </p:sp>
    </p:spTree>
    <p:extLst>
      <p:ext uri="{BB962C8B-B14F-4D97-AF65-F5344CB8AC3E}">
        <p14:creationId xmlns:p14="http://schemas.microsoft.com/office/powerpoint/2010/main" val="1921244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C1973-5E1E-4091-A5AA-53FA3E0A38FD}"/>
              </a:ext>
            </a:extLst>
          </p:cNvPr>
          <p:cNvSpPr>
            <a:spLocks noGrp="1"/>
          </p:cNvSpPr>
          <p:nvPr>
            <p:ph type="title"/>
          </p:nvPr>
        </p:nvSpPr>
        <p:spPr/>
        <p:txBody>
          <a:bodyPr/>
          <a:lstStyle/>
          <a:p>
            <a:r>
              <a:rPr lang="en-US" dirty="0"/>
              <a:t>References</a:t>
            </a:r>
            <a:endParaRPr lang="en-GB" dirty="0"/>
          </a:p>
        </p:txBody>
      </p:sp>
      <p:sp>
        <p:nvSpPr>
          <p:cNvPr id="3" name="Content Placeholder 2">
            <a:extLst>
              <a:ext uri="{FF2B5EF4-FFF2-40B4-BE49-F238E27FC236}">
                <a16:creationId xmlns:a16="http://schemas.microsoft.com/office/drawing/2014/main" id="{F21FEFDB-EA90-4030-BDB8-5A27238DED92}"/>
              </a:ext>
            </a:extLst>
          </p:cNvPr>
          <p:cNvSpPr>
            <a:spLocks noGrp="1"/>
          </p:cNvSpPr>
          <p:nvPr>
            <p:ph idx="1"/>
          </p:nvPr>
        </p:nvSpPr>
        <p:spPr/>
        <p:txBody>
          <a:bodyPr>
            <a:normAutofit lnSpcReduction="10000"/>
          </a:bodyPr>
          <a:lstStyle/>
          <a:p>
            <a:pPr marL="514350" lvl="0" indent="-514350" eaLnBrk="0" fontAlgn="base" hangingPunct="0">
              <a:lnSpc>
                <a:spcPct val="100000"/>
              </a:lnSpc>
              <a:spcBef>
                <a:spcPct val="0"/>
              </a:spcBef>
              <a:spcAft>
                <a:spcPct val="0"/>
              </a:spcAft>
              <a:buFont typeface="+mj-lt"/>
              <a:buAutoNum type="arabicPeriod"/>
            </a:pPr>
            <a:r>
              <a:rPr lang="en-US" altLang="en-US" dirty="0">
                <a:latin typeface="Calibri" panose="020F0502020204030204" pitchFamily="34" charset="0"/>
                <a:ea typeface="Calibri" panose="020F0502020204030204" pitchFamily="34" charset="0"/>
                <a:cs typeface="Times New Roman" panose="02020603050405020304" pitchFamily="18" charset="0"/>
              </a:rPr>
              <a:t>BAURA, G. D. (2012). </a:t>
            </a:r>
            <a:r>
              <a:rPr lang="en-US" altLang="en-US" i="1" dirty="0">
                <a:latin typeface="Calibri" panose="020F0502020204030204" pitchFamily="34" charset="0"/>
                <a:ea typeface="Calibri" panose="020F0502020204030204" pitchFamily="34" charset="0"/>
                <a:cs typeface="Times New Roman" panose="02020603050405020304" pitchFamily="18" charset="0"/>
              </a:rPr>
              <a:t>MEDICAL DEVICE TECHNOLOGIES.</a:t>
            </a:r>
            <a:r>
              <a:rPr lang="en-US" altLang="en-US" dirty="0">
                <a:latin typeface="Calibri" panose="020F0502020204030204" pitchFamily="34" charset="0"/>
                <a:ea typeface="Calibri" panose="020F0502020204030204" pitchFamily="34" charset="0"/>
                <a:cs typeface="Times New Roman" panose="02020603050405020304" pitchFamily="18" charset="0"/>
              </a:rPr>
              <a:t> Massachusetts: Elsevier Inc.</a:t>
            </a:r>
            <a:endParaRPr lang="en-GB" altLang="en-US" dirty="0"/>
          </a:p>
          <a:p>
            <a:pPr marL="514350" lvl="0" indent="-514350" eaLnBrk="0" fontAlgn="base" hangingPunct="0">
              <a:lnSpc>
                <a:spcPct val="100000"/>
              </a:lnSpc>
              <a:spcBef>
                <a:spcPct val="0"/>
              </a:spcBef>
              <a:spcAft>
                <a:spcPct val="0"/>
              </a:spcAft>
              <a:buFont typeface="+mj-lt"/>
              <a:buAutoNum type="arabicPeriod"/>
            </a:pPr>
            <a:r>
              <a:rPr lang="en-US" altLang="en-US" dirty="0">
                <a:latin typeface="Calibri" panose="020F0502020204030204" pitchFamily="34" charset="0"/>
                <a:ea typeface="Calibri" panose="020F0502020204030204" pitchFamily="34" charset="0"/>
                <a:cs typeface="Times New Roman" panose="02020603050405020304" pitchFamily="18" charset="0"/>
              </a:rPr>
              <a:t>CDC. (2018). </a:t>
            </a:r>
            <a:r>
              <a:rPr lang="en-US" altLang="en-US" i="1" dirty="0">
                <a:latin typeface="Calibri" panose="020F0502020204030204" pitchFamily="34" charset="0"/>
                <a:ea typeface="Calibri" panose="020F0502020204030204" pitchFamily="34" charset="0"/>
                <a:cs typeface="Times New Roman" panose="02020603050405020304" pitchFamily="18" charset="0"/>
              </a:rPr>
              <a:t>Statistics: Hypertension</a:t>
            </a:r>
            <a:r>
              <a:rPr lang="en-US" altLang="en-US" dirty="0">
                <a:latin typeface="Calibri" panose="020F0502020204030204" pitchFamily="34" charset="0"/>
                <a:ea typeface="Calibri" panose="020F0502020204030204" pitchFamily="34" charset="0"/>
                <a:cs typeface="Times New Roman" panose="02020603050405020304" pitchFamily="18" charset="0"/>
              </a:rPr>
              <a:t>. Retrieved from CDC. Saving Lives Protecting People: https://www.cdc.gov/bloodpressure/facts.htm</a:t>
            </a:r>
            <a:endParaRPr lang="en-GB" altLang="en-US" dirty="0"/>
          </a:p>
          <a:p>
            <a:pPr marL="514350" lvl="0" indent="-514350" eaLnBrk="0" fontAlgn="base" hangingPunct="0">
              <a:lnSpc>
                <a:spcPct val="100000"/>
              </a:lnSpc>
              <a:spcBef>
                <a:spcPct val="0"/>
              </a:spcBef>
              <a:spcAft>
                <a:spcPct val="0"/>
              </a:spcAft>
              <a:buFont typeface="+mj-lt"/>
              <a:buAutoNum type="arabicPeriod"/>
            </a:pPr>
            <a:r>
              <a:rPr lang="en-US" altLang="en-US" dirty="0">
                <a:latin typeface="Calibri" panose="020F0502020204030204" pitchFamily="34" charset="0"/>
                <a:ea typeface="Calibri" panose="020F0502020204030204" pitchFamily="34" charset="0"/>
                <a:cs typeface="Times New Roman" panose="02020603050405020304" pitchFamily="18" charset="0"/>
              </a:rPr>
              <a:t>CUREC. (2016). Studies Involving the Non-invasive Measurement of Blood Pressure in. </a:t>
            </a:r>
            <a:r>
              <a:rPr lang="en-US" altLang="en-US" i="1" dirty="0">
                <a:latin typeface="Calibri" panose="020F0502020204030204" pitchFamily="34" charset="0"/>
                <a:ea typeface="Calibri" panose="020F0502020204030204" pitchFamily="34" charset="0"/>
                <a:cs typeface="Times New Roman" panose="02020603050405020304" pitchFamily="18" charset="0"/>
              </a:rPr>
              <a:t>Central University Research Ethics Committee (CUREC)</a:t>
            </a:r>
            <a:r>
              <a:rPr lang="en-US" altLang="en-US" dirty="0">
                <a:latin typeface="Calibri" panose="020F0502020204030204" pitchFamily="34" charset="0"/>
                <a:ea typeface="Calibri" panose="020F0502020204030204" pitchFamily="34" charset="0"/>
                <a:cs typeface="Times New Roman" panose="02020603050405020304" pitchFamily="18" charset="0"/>
              </a:rPr>
              <a:t>, 5.</a:t>
            </a:r>
            <a:endParaRPr lang="en-GB" altLang="en-US" dirty="0"/>
          </a:p>
          <a:p>
            <a:pPr marL="514350" lvl="0" indent="-514350" eaLnBrk="0" fontAlgn="base" hangingPunct="0">
              <a:lnSpc>
                <a:spcPct val="100000"/>
              </a:lnSpc>
              <a:spcBef>
                <a:spcPct val="0"/>
              </a:spcBef>
              <a:spcAft>
                <a:spcPct val="0"/>
              </a:spcAft>
              <a:buFont typeface="+mj-lt"/>
              <a:buAutoNum type="arabicPeriod"/>
            </a:pPr>
            <a:r>
              <a:rPr lang="en-US" altLang="en-US" dirty="0">
                <a:latin typeface="Calibri" panose="020F0502020204030204" pitchFamily="34" charset="0"/>
                <a:ea typeface="Calibri" panose="020F0502020204030204" pitchFamily="34" charset="0"/>
                <a:cs typeface="Times New Roman" panose="02020603050405020304" pitchFamily="18" charset="0"/>
              </a:rPr>
              <a:t>WHO. (2017). </a:t>
            </a:r>
            <a:r>
              <a:rPr lang="en-US" altLang="en-US" i="1" dirty="0">
                <a:latin typeface="Calibri" panose="020F0502020204030204" pitchFamily="34" charset="0"/>
                <a:ea typeface="Calibri" panose="020F0502020204030204" pitchFamily="34" charset="0"/>
                <a:cs typeface="Times New Roman" panose="02020603050405020304" pitchFamily="18" charset="0"/>
              </a:rPr>
              <a:t>Details: Hypertension</a:t>
            </a:r>
            <a:r>
              <a:rPr lang="en-US" altLang="en-US" dirty="0">
                <a:latin typeface="Calibri" panose="020F0502020204030204" pitchFamily="34" charset="0"/>
                <a:ea typeface="Calibri" panose="020F0502020204030204" pitchFamily="34" charset="0"/>
                <a:cs typeface="Times New Roman" panose="02020603050405020304" pitchFamily="18" charset="0"/>
              </a:rPr>
              <a:t>. Retrieved from WHO. Better health for everyone, everywhere: </a:t>
            </a:r>
            <a:r>
              <a:rPr lang="en-US" altLang="en-US" dirty="0">
                <a:latin typeface="Calibri" panose="020F0502020204030204" pitchFamily="34" charset="0"/>
                <a:ea typeface="Calibri" panose="020F0502020204030204" pitchFamily="34" charset="0"/>
                <a:cs typeface="Times New Roman" panose="02020603050405020304" pitchFamily="18" charset="0"/>
                <a:hlinkClick r:id="rId2"/>
              </a:rPr>
              <a:t>https://www.who.int/news-room/fact-sheets/detail/hypertension</a:t>
            </a: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marL="514350" indent="-514350" eaLnBrk="0" fontAlgn="base" hangingPunct="0">
              <a:lnSpc>
                <a:spcPct val="100000"/>
              </a:lnSpc>
              <a:spcBef>
                <a:spcPct val="0"/>
              </a:spcBef>
              <a:spcAft>
                <a:spcPct val="0"/>
              </a:spcAft>
              <a:buFont typeface="+mj-lt"/>
              <a:buAutoNum type="arabicPeriod"/>
            </a:pPr>
            <a:r>
              <a:rPr lang="en-GB" altLang="en-US" dirty="0">
                <a:latin typeface="Calibri" panose="020F0502020204030204" pitchFamily="34" charset="0"/>
                <a:ea typeface="Calibri" panose="020F0502020204030204" pitchFamily="34" charset="0"/>
                <a:cs typeface="Times New Roman" panose="02020603050405020304" pitchFamily="18" charset="0"/>
              </a:rPr>
              <a:t>Philips. (2004-2020). Specifications: </a:t>
            </a:r>
            <a:r>
              <a:rPr lang="en-GB" altLang="en-US" dirty="0" err="1">
                <a:latin typeface="Calibri" panose="020F0502020204030204" pitchFamily="34" charset="0"/>
                <a:ea typeface="Calibri" panose="020F0502020204030204" pitchFamily="34" charset="0"/>
                <a:cs typeface="Times New Roman" panose="02020603050405020304" pitchFamily="18" charset="0"/>
              </a:rPr>
              <a:t>Intellivue</a:t>
            </a:r>
            <a:r>
              <a:rPr lang="en-GB" altLang="en-US" dirty="0">
                <a:latin typeface="Calibri" panose="020F0502020204030204" pitchFamily="34" charset="0"/>
                <a:ea typeface="Calibri" panose="020F0502020204030204" pitchFamily="34" charset="0"/>
                <a:cs typeface="Times New Roman" panose="02020603050405020304" pitchFamily="18" charset="0"/>
              </a:rPr>
              <a:t>. Retrieved from Philips: https://www.philips.ie/healthcare/product/HC862116/intellivue-mp40-and-mp50-bedside-patient-monitors/specifications</a:t>
            </a:r>
          </a:p>
          <a:p>
            <a:pPr marL="514350" indent="-514350" eaLnBrk="0" fontAlgn="base" hangingPunct="0">
              <a:lnSpc>
                <a:spcPct val="100000"/>
              </a:lnSpc>
              <a:spcBef>
                <a:spcPct val="0"/>
              </a:spcBef>
              <a:spcAft>
                <a:spcPct val="0"/>
              </a:spcAft>
              <a:buFont typeface="+mj-lt"/>
              <a:buAutoNum type="arabicPeriod"/>
            </a:pP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GB" altLang="en-US" sz="4400" dirty="0">
              <a:latin typeface="Arial" panose="020B0604020202020204" pitchFamily="34" charset="0"/>
            </a:endParaRPr>
          </a:p>
        </p:txBody>
      </p:sp>
      <p:sp>
        <p:nvSpPr>
          <p:cNvPr id="6" name="Slide Number Placeholder 5">
            <a:extLst>
              <a:ext uri="{FF2B5EF4-FFF2-40B4-BE49-F238E27FC236}">
                <a16:creationId xmlns:a16="http://schemas.microsoft.com/office/drawing/2014/main" id="{75AF5221-0DF7-43F9-BE20-999F1EDB5F1A}"/>
              </a:ext>
            </a:extLst>
          </p:cNvPr>
          <p:cNvSpPr>
            <a:spLocks noGrp="1"/>
          </p:cNvSpPr>
          <p:nvPr>
            <p:ph type="sldNum" sz="quarter" idx="12"/>
          </p:nvPr>
        </p:nvSpPr>
        <p:spPr/>
        <p:txBody>
          <a:bodyPr/>
          <a:lstStyle/>
          <a:p>
            <a:fld id="{FCC31E22-4946-4EBB-BFBA-32C5787E0949}" type="slidenum">
              <a:rPr lang="en-GB" smtClean="0"/>
              <a:t>22</a:t>
            </a:fld>
            <a:endParaRPr lang="en-GB"/>
          </a:p>
        </p:txBody>
      </p:sp>
    </p:spTree>
    <p:extLst>
      <p:ext uri="{BB962C8B-B14F-4D97-AF65-F5344CB8AC3E}">
        <p14:creationId xmlns:p14="http://schemas.microsoft.com/office/powerpoint/2010/main" val="127814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00F7-D181-4CF0-B03E-29921879E4C3}"/>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65B4D8F1-F720-4ADD-BB01-57A54D77C430}"/>
              </a:ext>
            </a:extLst>
          </p:cNvPr>
          <p:cNvSpPr>
            <a:spLocks noGrp="1"/>
          </p:cNvSpPr>
          <p:nvPr>
            <p:ph idx="1"/>
          </p:nvPr>
        </p:nvSpPr>
        <p:spPr/>
        <p:txBody>
          <a:bodyPr/>
          <a:lstStyle/>
          <a:p>
            <a:r>
              <a:rPr lang="en-GB" dirty="0"/>
              <a:t>Blood pressure rises and falls with the phases of the heartbeat. When the heart contracts it is systole and when the heart relaxes it is diastole</a:t>
            </a:r>
          </a:p>
          <a:p>
            <a:r>
              <a:rPr lang="en-GB" dirty="0"/>
              <a:t>A typical healthy person has a systole of 90 to 120mmHg and a diastole of 60 to 80mmHg </a:t>
            </a:r>
          </a:p>
          <a:p>
            <a:r>
              <a:rPr lang="en-GB" dirty="0"/>
              <a:t>A blood pressure monitor is an instrument that enables systolic, diastolic, and often mean blood pressures to be measured and displayed</a:t>
            </a:r>
          </a:p>
        </p:txBody>
      </p:sp>
      <p:sp>
        <p:nvSpPr>
          <p:cNvPr id="6" name="Slide Number Placeholder 5">
            <a:extLst>
              <a:ext uri="{FF2B5EF4-FFF2-40B4-BE49-F238E27FC236}">
                <a16:creationId xmlns:a16="http://schemas.microsoft.com/office/drawing/2014/main" id="{F1DA6E75-6B61-462F-B988-A1B7A7F2B325}"/>
              </a:ext>
            </a:extLst>
          </p:cNvPr>
          <p:cNvSpPr>
            <a:spLocks noGrp="1"/>
          </p:cNvSpPr>
          <p:nvPr>
            <p:ph type="sldNum" sz="quarter" idx="12"/>
          </p:nvPr>
        </p:nvSpPr>
        <p:spPr/>
        <p:txBody>
          <a:bodyPr/>
          <a:lstStyle/>
          <a:p>
            <a:fld id="{FCC31E22-4946-4EBB-BFBA-32C5787E0949}" type="slidenum">
              <a:rPr lang="en-GB" smtClean="0"/>
              <a:t>3</a:t>
            </a:fld>
            <a:endParaRPr lang="en-GB"/>
          </a:p>
        </p:txBody>
      </p:sp>
    </p:spTree>
    <p:extLst>
      <p:ext uri="{BB962C8B-B14F-4D97-AF65-F5344CB8AC3E}">
        <p14:creationId xmlns:p14="http://schemas.microsoft.com/office/powerpoint/2010/main" val="137884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8F79-78D7-4F00-A1AA-143E79E01E14}"/>
              </a:ext>
            </a:extLst>
          </p:cNvPr>
          <p:cNvSpPr>
            <a:spLocks noGrp="1"/>
          </p:cNvSpPr>
          <p:nvPr>
            <p:ph type="title"/>
          </p:nvPr>
        </p:nvSpPr>
        <p:spPr/>
        <p:txBody>
          <a:bodyPr/>
          <a:lstStyle/>
          <a:p>
            <a:r>
              <a:rPr lang="en-US" dirty="0"/>
              <a:t>Clinical Need</a:t>
            </a:r>
            <a:endParaRPr lang="en-GB" dirty="0"/>
          </a:p>
        </p:txBody>
      </p:sp>
      <p:sp>
        <p:nvSpPr>
          <p:cNvPr id="3" name="Content Placeholder 2">
            <a:extLst>
              <a:ext uri="{FF2B5EF4-FFF2-40B4-BE49-F238E27FC236}">
                <a16:creationId xmlns:a16="http://schemas.microsoft.com/office/drawing/2014/main" id="{61779B3C-24DC-4C9A-9A47-710B3F9F8D9D}"/>
              </a:ext>
            </a:extLst>
          </p:cNvPr>
          <p:cNvSpPr>
            <a:spLocks noGrp="1"/>
          </p:cNvSpPr>
          <p:nvPr>
            <p:ph idx="1"/>
          </p:nvPr>
        </p:nvSpPr>
        <p:spPr/>
        <p:txBody>
          <a:bodyPr>
            <a:normAutofit/>
          </a:bodyPr>
          <a:lstStyle/>
          <a:p>
            <a:r>
              <a:rPr lang="en-GB" dirty="0"/>
              <a:t>An estimated 1.13 billion people worldwide have hypertension, most (two-thirds) living in low- and middle-income countries.</a:t>
            </a:r>
          </a:p>
          <a:p>
            <a:r>
              <a:rPr lang="en-GB" dirty="0"/>
              <a:t>In 2015, 1 in 4 men and 1 in 5 women had hypertension.  </a:t>
            </a:r>
          </a:p>
          <a:p>
            <a:r>
              <a:rPr lang="en-GB" dirty="0"/>
              <a:t>Fewer than 1 in 5 people with hypertension have the problem under control. </a:t>
            </a:r>
          </a:p>
          <a:p>
            <a:r>
              <a:rPr lang="en-GB" dirty="0"/>
              <a:t>Hypertension is a major cause of premature death worldwide.</a:t>
            </a:r>
          </a:p>
          <a:p>
            <a:r>
              <a:rPr lang="en-GB" dirty="0"/>
              <a:t>One of the global targets for noncommunicable diseases is to reduce the prevalence of hypertension by 25% by 2025.</a:t>
            </a:r>
          </a:p>
        </p:txBody>
      </p:sp>
      <p:sp>
        <p:nvSpPr>
          <p:cNvPr id="6" name="Slide Number Placeholder 5">
            <a:extLst>
              <a:ext uri="{FF2B5EF4-FFF2-40B4-BE49-F238E27FC236}">
                <a16:creationId xmlns:a16="http://schemas.microsoft.com/office/drawing/2014/main" id="{29BFAF5C-D0B5-4216-ACA3-B96BD0BC1A84}"/>
              </a:ext>
            </a:extLst>
          </p:cNvPr>
          <p:cNvSpPr>
            <a:spLocks noGrp="1"/>
          </p:cNvSpPr>
          <p:nvPr>
            <p:ph type="sldNum" sz="quarter" idx="12"/>
          </p:nvPr>
        </p:nvSpPr>
        <p:spPr/>
        <p:txBody>
          <a:bodyPr/>
          <a:lstStyle/>
          <a:p>
            <a:fld id="{FCC31E22-4946-4EBB-BFBA-32C5787E0949}" type="slidenum">
              <a:rPr lang="en-GB" smtClean="0"/>
              <a:t>4</a:t>
            </a:fld>
            <a:endParaRPr lang="en-GB"/>
          </a:p>
        </p:txBody>
      </p:sp>
    </p:spTree>
    <p:extLst>
      <p:ext uri="{BB962C8B-B14F-4D97-AF65-F5344CB8AC3E}">
        <p14:creationId xmlns:p14="http://schemas.microsoft.com/office/powerpoint/2010/main" val="350693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0489F-3FD4-4D16-86FF-0E30A28811EC}"/>
              </a:ext>
            </a:extLst>
          </p:cNvPr>
          <p:cNvSpPr>
            <a:spLocks noGrp="1"/>
          </p:cNvSpPr>
          <p:nvPr>
            <p:ph type="title"/>
          </p:nvPr>
        </p:nvSpPr>
        <p:spPr/>
        <p:txBody>
          <a:bodyPr>
            <a:normAutofit/>
          </a:bodyPr>
          <a:lstStyle/>
          <a:p>
            <a:r>
              <a:rPr lang="en-US" dirty="0"/>
              <a:t>Methods of Measuring Blood Pressure (BP)</a:t>
            </a:r>
            <a:endParaRPr lang="en-GB" dirty="0"/>
          </a:p>
        </p:txBody>
      </p:sp>
      <p:sp>
        <p:nvSpPr>
          <p:cNvPr id="3" name="Content Placeholder 2">
            <a:extLst>
              <a:ext uri="{FF2B5EF4-FFF2-40B4-BE49-F238E27FC236}">
                <a16:creationId xmlns:a16="http://schemas.microsoft.com/office/drawing/2014/main" id="{E08909F2-7543-487E-A7F3-172EE06910CE}"/>
              </a:ext>
            </a:extLst>
          </p:cNvPr>
          <p:cNvSpPr>
            <a:spLocks noGrp="1"/>
          </p:cNvSpPr>
          <p:nvPr>
            <p:ph idx="1"/>
          </p:nvPr>
        </p:nvSpPr>
        <p:spPr>
          <a:xfrm>
            <a:off x="838200" y="1825625"/>
            <a:ext cx="4995930" cy="4351338"/>
          </a:xfrm>
        </p:spPr>
        <p:txBody>
          <a:bodyPr>
            <a:normAutofit/>
          </a:bodyPr>
          <a:lstStyle/>
          <a:p>
            <a:r>
              <a:rPr lang="en-GB" dirty="0"/>
              <a:t>Oxygenated blood is ejected from the left ventricle during each cardiac beat and travels from the aorta to smaller arteries, arterioles, and capillaries.</a:t>
            </a:r>
          </a:p>
          <a:p>
            <a:r>
              <a:rPr lang="en-GB" dirty="0"/>
              <a:t>Blood pressure is typically measured either at the brachial artery using auscultation or </a:t>
            </a:r>
            <a:r>
              <a:rPr lang="en-GB" dirty="0" err="1"/>
              <a:t>oscillometry</a:t>
            </a:r>
            <a:r>
              <a:rPr lang="en-GB" dirty="0"/>
              <a:t>, or at the radial artery using an intraarterial pressure (IAP) sensor (Blood pressure sensor)</a:t>
            </a:r>
          </a:p>
          <a:p>
            <a:endParaRPr lang="en-GB" dirty="0"/>
          </a:p>
          <a:p>
            <a:endParaRPr lang="en-GB" dirty="0"/>
          </a:p>
        </p:txBody>
      </p:sp>
      <p:pic>
        <p:nvPicPr>
          <p:cNvPr id="5" name="Picture 4">
            <a:extLst>
              <a:ext uri="{FF2B5EF4-FFF2-40B4-BE49-F238E27FC236}">
                <a16:creationId xmlns:a16="http://schemas.microsoft.com/office/drawing/2014/main" id="{70AF4364-D483-4636-A6BE-08854B412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5276" y="1690688"/>
            <a:ext cx="4192775" cy="4808966"/>
          </a:xfrm>
          <a:prstGeom prst="rect">
            <a:avLst/>
          </a:prstGeom>
        </p:spPr>
      </p:pic>
      <p:sp>
        <p:nvSpPr>
          <p:cNvPr id="6" name="TextBox 5">
            <a:extLst>
              <a:ext uri="{FF2B5EF4-FFF2-40B4-BE49-F238E27FC236}">
                <a16:creationId xmlns:a16="http://schemas.microsoft.com/office/drawing/2014/main" id="{A46B6960-7F0B-4A97-AF62-C0E48AB9C00E}"/>
              </a:ext>
            </a:extLst>
          </p:cNvPr>
          <p:cNvSpPr txBox="1"/>
          <p:nvPr/>
        </p:nvSpPr>
        <p:spPr>
          <a:xfrm>
            <a:off x="9998051" y="2108468"/>
            <a:ext cx="2046791" cy="2800767"/>
          </a:xfrm>
          <a:prstGeom prst="rect">
            <a:avLst/>
          </a:prstGeom>
          <a:noFill/>
        </p:spPr>
        <p:txBody>
          <a:bodyPr wrap="square" rtlCol="0">
            <a:spAutoFit/>
          </a:bodyPr>
          <a:lstStyle/>
          <a:p>
            <a:r>
              <a:rPr lang="en-GB" sz="2200" dirty="0">
                <a:solidFill>
                  <a:schemeClr val="accent1"/>
                </a:solidFill>
              </a:rPr>
              <a:t>Figure 0: The pressure contour changes as a pressure wave travels from the aorta toward smaller vessels</a:t>
            </a:r>
          </a:p>
        </p:txBody>
      </p:sp>
      <p:sp>
        <p:nvSpPr>
          <p:cNvPr id="8" name="Slide Number Placeholder 7">
            <a:extLst>
              <a:ext uri="{FF2B5EF4-FFF2-40B4-BE49-F238E27FC236}">
                <a16:creationId xmlns:a16="http://schemas.microsoft.com/office/drawing/2014/main" id="{6D553EB8-C077-40FF-A2F3-1D3F90DA318B}"/>
              </a:ext>
            </a:extLst>
          </p:cNvPr>
          <p:cNvSpPr>
            <a:spLocks noGrp="1"/>
          </p:cNvSpPr>
          <p:nvPr>
            <p:ph type="sldNum" sz="quarter" idx="12"/>
          </p:nvPr>
        </p:nvSpPr>
        <p:spPr/>
        <p:txBody>
          <a:bodyPr/>
          <a:lstStyle/>
          <a:p>
            <a:fld id="{FCC31E22-4946-4EBB-BFBA-32C5787E0949}" type="slidenum">
              <a:rPr lang="en-GB" smtClean="0"/>
              <a:t>5</a:t>
            </a:fld>
            <a:endParaRPr lang="en-GB"/>
          </a:p>
        </p:txBody>
      </p:sp>
    </p:spTree>
    <p:extLst>
      <p:ext uri="{BB962C8B-B14F-4D97-AF65-F5344CB8AC3E}">
        <p14:creationId xmlns:p14="http://schemas.microsoft.com/office/powerpoint/2010/main" val="413807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E1F0B-356F-47A0-B868-CE1FE0F7B549}"/>
              </a:ext>
            </a:extLst>
          </p:cNvPr>
          <p:cNvSpPr>
            <a:spLocks noGrp="1"/>
          </p:cNvSpPr>
          <p:nvPr>
            <p:ph type="title"/>
          </p:nvPr>
        </p:nvSpPr>
        <p:spPr/>
        <p:txBody>
          <a:bodyPr/>
          <a:lstStyle/>
          <a:p>
            <a:r>
              <a:rPr lang="en-US" dirty="0"/>
              <a:t>Early Devices</a:t>
            </a:r>
            <a:endParaRPr lang="en-GB" dirty="0"/>
          </a:p>
        </p:txBody>
      </p:sp>
      <p:sp>
        <p:nvSpPr>
          <p:cNvPr id="3" name="Content Placeholder 2">
            <a:extLst>
              <a:ext uri="{FF2B5EF4-FFF2-40B4-BE49-F238E27FC236}">
                <a16:creationId xmlns:a16="http://schemas.microsoft.com/office/drawing/2014/main" id="{89873047-9AA1-4426-BB1A-FEAF7FF2078E}"/>
              </a:ext>
            </a:extLst>
          </p:cNvPr>
          <p:cNvSpPr>
            <a:spLocks noGrp="1"/>
          </p:cNvSpPr>
          <p:nvPr>
            <p:ph idx="1"/>
          </p:nvPr>
        </p:nvSpPr>
        <p:spPr/>
        <p:txBody>
          <a:bodyPr>
            <a:normAutofit/>
          </a:bodyPr>
          <a:lstStyle/>
          <a:p>
            <a:r>
              <a:rPr lang="en-GB" dirty="0"/>
              <a:t>Although BP could be measured directly when a pressure sensor was in contact with blood, this was not a convenient measurement.</a:t>
            </a:r>
          </a:p>
          <a:p>
            <a:r>
              <a:rPr lang="en-GB" dirty="0"/>
              <a:t>In 1881, Austrian physician Samuel von </a:t>
            </a:r>
            <a:r>
              <a:rPr lang="en-GB" dirty="0" err="1"/>
              <a:t>Basch</a:t>
            </a:r>
            <a:r>
              <a:rPr lang="en-GB" dirty="0"/>
              <a:t> connected a mercury column manometer to a water-filled bag, which was called a sphygmomanometer.</a:t>
            </a:r>
          </a:p>
          <a:p>
            <a:r>
              <a:rPr lang="en-GB" dirty="0"/>
              <a:t>In 1886,</a:t>
            </a:r>
            <a:r>
              <a:rPr lang="it-IT" dirty="0"/>
              <a:t> Italian internist Scipione Riva-Rocci improved the sphygmomanometer </a:t>
            </a:r>
            <a:r>
              <a:rPr lang="en-GB" dirty="0"/>
              <a:t>design. Riva-</a:t>
            </a:r>
            <a:r>
              <a:rPr lang="en-GB" dirty="0" err="1"/>
              <a:t>Rocci’s</a:t>
            </a:r>
            <a:r>
              <a:rPr lang="en-GB" dirty="0"/>
              <a:t> apparatus consisted of a mercury manometer, an arm-encircling inflatable elastic cuff, and a rubber bulb to inflate the cuff. With this device, Riva-</a:t>
            </a:r>
            <a:r>
              <a:rPr lang="en-GB" dirty="0" err="1"/>
              <a:t>Rocci</a:t>
            </a:r>
            <a:r>
              <a:rPr lang="en-GB" dirty="0"/>
              <a:t> estimated systolic pressure by determining the cuff pressure at which the radial pressure could not be felt.</a:t>
            </a:r>
          </a:p>
        </p:txBody>
      </p:sp>
      <p:sp>
        <p:nvSpPr>
          <p:cNvPr id="6" name="Slide Number Placeholder 5">
            <a:extLst>
              <a:ext uri="{FF2B5EF4-FFF2-40B4-BE49-F238E27FC236}">
                <a16:creationId xmlns:a16="http://schemas.microsoft.com/office/drawing/2014/main" id="{E0091165-E3DD-4BB0-B888-4E58C7D199AD}"/>
              </a:ext>
            </a:extLst>
          </p:cNvPr>
          <p:cNvSpPr>
            <a:spLocks noGrp="1"/>
          </p:cNvSpPr>
          <p:nvPr>
            <p:ph type="sldNum" sz="quarter" idx="12"/>
          </p:nvPr>
        </p:nvSpPr>
        <p:spPr/>
        <p:txBody>
          <a:bodyPr/>
          <a:lstStyle/>
          <a:p>
            <a:fld id="{FCC31E22-4946-4EBB-BFBA-32C5787E0949}" type="slidenum">
              <a:rPr lang="en-GB" smtClean="0"/>
              <a:t>6</a:t>
            </a:fld>
            <a:endParaRPr lang="en-GB"/>
          </a:p>
        </p:txBody>
      </p:sp>
    </p:spTree>
    <p:extLst>
      <p:ext uri="{BB962C8B-B14F-4D97-AF65-F5344CB8AC3E}">
        <p14:creationId xmlns:p14="http://schemas.microsoft.com/office/powerpoint/2010/main" val="157323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F6C78-EC3B-41F4-8F21-C1AD047808BE}"/>
              </a:ext>
            </a:extLst>
          </p:cNvPr>
          <p:cNvSpPr>
            <a:spLocks noGrp="1"/>
          </p:cNvSpPr>
          <p:nvPr>
            <p:ph type="title"/>
          </p:nvPr>
        </p:nvSpPr>
        <p:spPr/>
        <p:txBody>
          <a:bodyPr/>
          <a:lstStyle/>
          <a:p>
            <a:r>
              <a:rPr lang="en-US" dirty="0"/>
              <a:t>Early Devices…</a:t>
            </a:r>
            <a:endParaRPr lang="en-GB" dirty="0"/>
          </a:p>
        </p:txBody>
      </p:sp>
      <p:sp>
        <p:nvSpPr>
          <p:cNvPr id="3" name="Content Placeholder 2">
            <a:extLst>
              <a:ext uri="{FF2B5EF4-FFF2-40B4-BE49-F238E27FC236}">
                <a16:creationId xmlns:a16="http://schemas.microsoft.com/office/drawing/2014/main" id="{11F321BC-CAFF-4EBF-833D-6BAB4EF2CE8B}"/>
              </a:ext>
            </a:extLst>
          </p:cNvPr>
          <p:cNvSpPr>
            <a:spLocks noGrp="1"/>
          </p:cNvSpPr>
          <p:nvPr>
            <p:ph idx="1"/>
          </p:nvPr>
        </p:nvSpPr>
        <p:spPr/>
        <p:txBody>
          <a:bodyPr/>
          <a:lstStyle/>
          <a:p>
            <a:r>
              <a:rPr lang="en-US" dirty="0"/>
              <a:t>In 1905, </a:t>
            </a:r>
            <a:r>
              <a:rPr lang="en-GB" dirty="0"/>
              <a:t>Nikolai Korotkoff improved Riva-</a:t>
            </a:r>
            <a:r>
              <a:rPr lang="en-GB" dirty="0" err="1"/>
              <a:t>Rocci’s</a:t>
            </a:r>
            <a:r>
              <a:rPr lang="en-GB" dirty="0"/>
              <a:t> method by discovering a more accurate pressure marker during cuff deflation using Korotkoff sounds. Auscultation is still considered the reference standard for non-invasive BP measurement</a:t>
            </a:r>
          </a:p>
          <a:p>
            <a:r>
              <a:rPr lang="en-GB" dirty="0"/>
              <a:t>in 1977, Maynard “Mike” Ramsey III developed the first automated BP monitor, based on oscillometry</a:t>
            </a:r>
          </a:p>
          <a:p>
            <a:endParaRPr lang="en-GB" dirty="0"/>
          </a:p>
        </p:txBody>
      </p:sp>
      <p:sp>
        <p:nvSpPr>
          <p:cNvPr id="6" name="Slide Number Placeholder 5">
            <a:extLst>
              <a:ext uri="{FF2B5EF4-FFF2-40B4-BE49-F238E27FC236}">
                <a16:creationId xmlns:a16="http://schemas.microsoft.com/office/drawing/2014/main" id="{D3033B01-87F7-4EBD-B833-BEFBB05D72A0}"/>
              </a:ext>
            </a:extLst>
          </p:cNvPr>
          <p:cNvSpPr>
            <a:spLocks noGrp="1"/>
          </p:cNvSpPr>
          <p:nvPr>
            <p:ph type="sldNum" sz="quarter" idx="12"/>
          </p:nvPr>
        </p:nvSpPr>
        <p:spPr/>
        <p:txBody>
          <a:bodyPr/>
          <a:lstStyle/>
          <a:p>
            <a:fld id="{FCC31E22-4946-4EBB-BFBA-32C5787E0949}" type="slidenum">
              <a:rPr lang="en-GB" smtClean="0"/>
              <a:t>7</a:t>
            </a:fld>
            <a:endParaRPr lang="en-GB"/>
          </a:p>
        </p:txBody>
      </p:sp>
    </p:spTree>
    <p:extLst>
      <p:ext uri="{BB962C8B-B14F-4D97-AF65-F5344CB8AC3E}">
        <p14:creationId xmlns:p14="http://schemas.microsoft.com/office/powerpoint/2010/main" val="70204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DD3D-4E9F-4795-AF25-183A48665ADA}"/>
              </a:ext>
            </a:extLst>
          </p:cNvPr>
          <p:cNvSpPr>
            <a:spLocks noGrp="1"/>
          </p:cNvSpPr>
          <p:nvPr>
            <p:ph type="title"/>
          </p:nvPr>
        </p:nvSpPr>
        <p:spPr/>
        <p:txBody>
          <a:bodyPr/>
          <a:lstStyle/>
          <a:p>
            <a:r>
              <a:rPr lang="en-US" dirty="0"/>
              <a:t>Patient Monitors</a:t>
            </a:r>
            <a:endParaRPr lang="en-GB" dirty="0"/>
          </a:p>
        </p:txBody>
      </p:sp>
      <p:pic>
        <p:nvPicPr>
          <p:cNvPr id="5" name="Content Placeholder 4">
            <a:extLst>
              <a:ext uri="{FF2B5EF4-FFF2-40B4-BE49-F238E27FC236}">
                <a16:creationId xmlns:a16="http://schemas.microsoft.com/office/drawing/2014/main" id="{2D29C0C7-08B1-4E65-B6F6-7E7603A313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9143" y="2307865"/>
            <a:ext cx="2904762" cy="3485714"/>
          </a:xfrm>
        </p:spPr>
      </p:pic>
      <p:sp>
        <p:nvSpPr>
          <p:cNvPr id="6" name="TextBox 5">
            <a:extLst>
              <a:ext uri="{FF2B5EF4-FFF2-40B4-BE49-F238E27FC236}">
                <a16:creationId xmlns:a16="http://schemas.microsoft.com/office/drawing/2014/main" id="{61A22DCC-9886-4314-9E21-26F61AA42AE3}"/>
              </a:ext>
            </a:extLst>
          </p:cNvPr>
          <p:cNvSpPr txBox="1"/>
          <p:nvPr/>
        </p:nvSpPr>
        <p:spPr>
          <a:xfrm>
            <a:off x="4483905" y="1482163"/>
            <a:ext cx="6869895" cy="2246769"/>
          </a:xfrm>
          <a:prstGeom prst="rect">
            <a:avLst/>
          </a:prstGeom>
          <a:noFill/>
        </p:spPr>
        <p:txBody>
          <a:bodyPr wrap="square" rtlCol="0">
            <a:spAutoFit/>
          </a:bodyPr>
          <a:lstStyle/>
          <a:p>
            <a:r>
              <a:rPr lang="en-GB" sz="2000" b="1" dirty="0">
                <a:solidFill>
                  <a:schemeClr val="accent1"/>
                </a:solidFill>
              </a:rPr>
              <a:t>Figure 1</a:t>
            </a:r>
            <a:r>
              <a:rPr lang="en-GB" sz="2000" dirty="0">
                <a:solidFill>
                  <a:schemeClr val="accent1"/>
                </a:solidFill>
              </a:rPr>
              <a:t>: Philips </a:t>
            </a:r>
            <a:r>
              <a:rPr lang="en-GB" sz="2000" dirty="0" err="1">
                <a:solidFill>
                  <a:schemeClr val="accent1"/>
                </a:solidFill>
              </a:rPr>
              <a:t>Intellivue</a:t>
            </a:r>
            <a:r>
              <a:rPr lang="en-GB" sz="2000" dirty="0">
                <a:solidFill>
                  <a:schemeClr val="accent1"/>
                </a:solidFill>
              </a:rPr>
              <a:t> MP50 Patient Monitor with optional Multi-measurement Module (top left) that provides </a:t>
            </a:r>
            <a:r>
              <a:rPr lang="en-GB" sz="2000" dirty="0" err="1">
                <a:solidFill>
                  <a:schemeClr val="accent1"/>
                </a:solidFill>
              </a:rPr>
              <a:t>oscillometric</a:t>
            </a:r>
            <a:r>
              <a:rPr lang="en-GB" sz="2000" dirty="0">
                <a:solidFill>
                  <a:schemeClr val="accent1"/>
                </a:solidFill>
              </a:rPr>
              <a:t> and arterial blood pressure measurements: The MP50 is part of a family of patient monitors (MP20MP70) that are optimized for various patient care environments and are used in conjunction with an instrument measuring blood pressure</a:t>
            </a:r>
          </a:p>
        </p:txBody>
      </p:sp>
      <p:sp>
        <p:nvSpPr>
          <p:cNvPr id="3" name="TextBox 2">
            <a:extLst>
              <a:ext uri="{FF2B5EF4-FFF2-40B4-BE49-F238E27FC236}">
                <a16:creationId xmlns:a16="http://schemas.microsoft.com/office/drawing/2014/main" id="{A0CCEC7C-4037-4ABD-99F4-359FFB12972F}"/>
              </a:ext>
            </a:extLst>
          </p:cNvPr>
          <p:cNvSpPr txBox="1"/>
          <p:nvPr/>
        </p:nvSpPr>
        <p:spPr>
          <a:xfrm>
            <a:off x="4483905" y="3843480"/>
            <a:ext cx="7266439" cy="2554545"/>
          </a:xfrm>
          <a:prstGeom prst="rect">
            <a:avLst/>
          </a:prstGeom>
          <a:noFill/>
        </p:spPr>
        <p:txBody>
          <a:bodyPr wrap="square" rtlCol="0">
            <a:spAutoFit/>
          </a:bodyPr>
          <a:lstStyle/>
          <a:p>
            <a:r>
              <a:rPr lang="en-US" sz="2000" b="1" dirty="0">
                <a:solidFill>
                  <a:schemeClr val="accent1"/>
                </a:solidFill>
              </a:rPr>
              <a:t>Features</a:t>
            </a:r>
            <a:r>
              <a:rPr lang="en-US" sz="2000" dirty="0">
                <a:solidFill>
                  <a:schemeClr val="accent1"/>
                </a:solidFill>
              </a:rPr>
              <a:t>: </a:t>
            </a:r>
            <a:r>
              <a:rPr lang="en-GB" sz="2000" dirty="0">
                <a:solidFill>
                  <a:schemeClr val="accent1"/>
                </a:solidFill>
              </a:rPr>
              <a:t>Enhanced user interface offers quick visibility of patient data, NBP measurement display for comprehensive overview, Flexible ECG handling simplifies diagnostics &amp; reporting, Flexible ECG handling simplifies diagnostics &amp; reporting, Clinical excellence with Multi-Measurement Module and extensions, Touchscreen* simplifies tasks, </a:t>
            </a:r>
            <a:r>
              <a:rPr lang="en-GB" sz="2000" dirty="0" err="1">
                <a:solidFill>
                  <a:schemeClr val="accent1"/>
                </a:solidFill>
              </a:rPr>
              <a:t>Color</a:t>
            </a:r>
            <a:r>
              <a:rPr lang="en-GB" sz="2000" dirty="0">
                <a:solidFill>
                  <a:schemeClr val="accent1"/>
                </a:solidFill>
              </a:rPr>
              <a:t> display shows key data at a glance, </a:t>
            </a:r>
            <a:r>
              <a:rPr lang="en-GB" sz="2000" dirty="0" err="1">
                <a:solidFill>
                  <a:schemeClr val="accent1"/>
                </a:solidFill>
              </a:rPr>
              <a:t>IntelliVue</a:t>
            </a:r>
            <a:r>
              <a:rPr lang="en-GB" sz="2000" dirty="0">
                <a:solidFill>
                  <a:schemeClr val="accent1"/>
                </a:solidFill>
              </a:rPr>
              <a:t> portal technology for access across the network and Portable design for comfort and dependability</a:t>
            </a:r>
          </a:p>
        </p:txBody>
      </p:sp>
      <p:sp>
        <p:nvSpPr>
          <p:cNvPr id="8" name="Slide Number Placeholder 7">
            <a:extLst>
              <a:ext uri="{FF2B5EF4-FFF2-40B4-BE49-F238E27FC236}">
                <a16:creationId xmlns:a16="http://schemas.microsoft.com/office/drawing/2014/main" id="{D382D9CD-1598-4693-92F5-A0466DC06CC1}"/>
              </a:ext>
            </a:extLst>
          </p:cNvPr>
          <p:cNvSpPr>
            <a:spLocks noGrp="1"/>
          </p:cNvSpPr>
          <p:nvPr>
            <p:ph type="sldNum" sz="quarter" idx="12"/>
          </p:nvPr>
        </p:nvSpPr>
        <p:spPr/>
        <p:txBody>
          <a:bodyPr/>
          <a:lstStyle/>
          <a:p>
            <a:fld id="{FCC31E22-4946-4EBB-BFBA-32C5787E0949}" type="slidenum">
              <a:rPr lang="en-GB" smtClean="0"/>
              <a:t>8</a:t>
            </a:fld>
            <a:endParaRPr lang="en-GB"/>
          </a:p>
        </p:txBody>
      </p:sp>
    </p:spTree>
    <p:extLst>
      <p:ext uri="{BB962C8B-B14F-4D97-AF65-F5344CB8AC3E}">
        <p14:creationId xmlns:p14="http://schemas.microsoft.com/office/powerpoint/2010/main" val="587471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99B1-AC3D-4F78-95C7-48ECE4AAAC39}"/>
              </a:ext>
            </a:extLst>
          </p:cNvPr>
          <p:cNvSpPr>
            <a:spLocks noGrp="1"/>
          </p:cNvSpPr>
          <p:nvPr>
            <p:ph type="title"/>
          </p:nvPr>
        </p:nvSpPr>
        <p:spPr/>
        <p:txBody>
          <a:bodyPr/>
          <a:lstStyle/>
          <a:p>
            <a:r>
              <a:rPr lang="en-US" dirty="0"/>
              <a:t>Other Patient Monitors Commercially Available</a:t>
            </a:r>
            <a:endParaRPr lang="en-GB" dirty="0"/>
          </a:p>
        </p:txBody>
      </p:sp>
      <p:sp>
        <p:nvSpPr>
          <p:cNvPr id="3" name="Content Placeholder 2">
            <a:extLst>
              <a:ext uri="{FF2B5EF4-FFF2-40B4-BE49-F238E27FC236}">
                <a16:creationId xmlns:a16="http://schemas.microsoft.com/office/drawing/2014/main" id="{1C03F32E-545B-4642-B65C-DC312FEAA35D}"/>
              </a:ext>
            </a:extLst>
          </p:cNvPr>
          <p:cNvSpPr>
            <a:spLocks noGrp="1"/>
          </p:cNvSpPr>
          <p:nvPr>
            <p:ph idx="1"/>
          </p:nvPr>
        </p:nvSpPr>
        <p:spPr/>
        <p:txBody>
          <a:bodyPr/>
          <a:lstStyle/>
          <a:p>
            <a:r>
              <a:rPr lang="fr-FR" dirty="0"/>
              <a:t>Philips - </a:t>
            </a:r>
            <a:r>
              <a:rPr lang="fr-FR" dirty="0" err="1"/>
              <a:t>IntelliVue</a:t>
            </a:r>
            <a:r>
              <a:rPr lang="fr-FR" dirty="0"/>
              <a:t> MX800 </a:t>
            </a:r>
            <a:r>
              <a:rPr lang="fr-FR" dirty="0" err="1"/>
              <a:t>Bedside</a:t>
            </a:r>
            <a:r>
              <a:rPr lang="fr-FR" dirty="0"/>
              <a:t> patient monitor: </a:t>
            </a:r>
            <a:r>
              <a:rPr lang="en-GB" dirty="0"/>
              <a:t>Integrated PC and monitor in one offers one intuitive view, Easy to use to save time and effort and Smooth design supports infection control protocols</a:t>
            </a:r>
            <a:endParaRPr lang="fr-FR" dirty="0"/>
          </a:p>
          <a:p>
            <a:r>
              <a:rPr lang="en-GB" dirty="0"/>
              <a:t>Philips - </a:t>
            </a:r>
            <a:r>
              <a:rPr lang="en-GB" dirty="0" err="1"/>
              <a:t>SureSigns</a:t>
            </a:r>
            <a:r>
              <a:rPr lang="en-GB" dirty="0"/>
              <a:t> VM8 Bedside patient monitor: Wide variety of measurements makes VM8 your go-to monitor, Lithium ion battery for power on the go and Optional integral recorder to monitor trends</a:t>
            </a:r>
          </a:p>
          <a:p>
            <a:r>
              <a:rPr lang="en-GB" dirty="0"/>
              <a:t>Fukuda - DYNASCOPE DS-8100 : Integrated monitor with a 10 inch wide colour display, Compact and ultra slim, designed to fit every critical area and Maximum 3 hours battery operation is possible</a:t>
            </a:r>
          </a:p>
        </p:txBody>
      </p:sp>
      <p:sp>
        <p:nvSpPr>
          <p:cNvPr id="6" name="Slide Number Placeholder 5">
            <a:extLst>
              <a:ext uri="{FF2B5EF4-FFF2-40B4-BE49-F238E27FC236}">
                <a16:creationId xmlns:a16="http://schemas.microsoft.com/office/drawing/2014/main" id="{53A6C1F6-3E57-4E48-912D-CB62CCB722AE}"/>
              </a:ext>
            </a:extLst>
          </p:cNvPr>
          <p:cNvSpPr>
            <a:spLocks noGrp="1"/>
          </p:cNvSpPr>
          <p:nvPr>
            <p:ph type="sldNum" sz="quarter" idx="12"/>
          </p:nvPr>
        </p:nvSpPr>
        <p:spPr/>
        <p:txBody>
          <a:bodyPr/>
          <a:lstStyle/>
          <a:p>
            <a:fld id="{FCC31E22-4946-4EBB-BFBA-32C5787E0949}" type="slidenum">
              <a:rPr lang="en-GB" smtClean="0"/>
              <a:t>9</a:t>
            </a:fld>
            <a:endParaRPr lang="en-GB"/>
          </a:p>
        </p:txBody>
      </p:sp>
    </p:spTree>
    <p:extLst>
      <p:ext uri="{BB962C8B-B14F-4D97-AF65-F5344CB8AC3E}">
        <p14:creationId xmlns:p14="http://schemas.microsoft.com/office/powerpoint/2010/main" val="101224781"/>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1715</Words>
  <Application>Microsoft Office PowerPoint</Application>
  <PresentationFormat>Widescreen</PresentationFormat>
  <Paragraphs>118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Basis</vt:lpstr>
      <vt:lpstr>BLOOD PRESSURE MONITOR</vt:lpstr>
      <vt:lpstr>Introduction</vt:lpstr>
      <vt:lpstr>Introduction…</vt:lpstr>
      <vt:lpstr>Clinical Need</vt:lpstr>
      <vt:lpstr>Methods of Measuring Blood Pressure (BP)</vt:lpstr>
      <vt:lpstr>Early Devices</vt:lpstr>
      <vt:lpstr>Early Devices…</vt:lpstr>
      <vt:lpstr>Patient Monitors</vt:lpstr>
      <vt:lpstr>Other Patient Monitors Commercially Available</vt:lpstr>
      <vt:lpstr>Blood Pressure Sensor/Transducer</vt:lpstr>
      <vt:lpstr>Blood Pressure Sensor/Transducer…</vt:lpstr>
      <vt:lpstr>Auscultation</vt:lpstr>
      <vt:lpstr>Auscultation…</vt:lpstr>
      <vt:lpstr>Auscultation…</vt:lpstr>
      <vt:lpstr>Oscillometry</vt:lpstr>
      <vt:lpstr>Oscillometry…</vt:lpstr>
      <vt:lpstr>Oscillometry…</vt:lpstr>
      <vt:lpstr>Key Features</vt:lpstr>
      <vt:lpstr>Ethical Issues</vt:lpstr>
      <vt:lpstr>Engineering Standards</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PRESSURE MONITOR</dc:title>
  <dc:creator>Oluwatomi Fapohunda</dc:creator>
  <cp:lastModifiedBy>Oluwatomi Fapohunda</cp:lastModifiedBy>
  <cp:revision>3</cp:revision>
  <dcterms:created xsi:type="dcterms:W3CDTF">2020-04-06T04:53:43Z</dcterms:created>
  <dcterms:modified xsi:type="dcterms:W3CDTF">2020-04-26T18:14:32Z</dcterms:modified>
</cp:coreProperties>
</file>