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61" r:id="rId5"/>
    <p:sldId id="259" r:id="rId6"/>
    <p:sldId id="260" r:id="rId7"/>
    <p:sldId id="263" r:id="rId8"/>
    <p:sldId id="262" r:id="rId9"/>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tableStyles" Target="tableStyles.xml"/><Relationship Id="rId11" Type="http://schemas.openxmlformats.org/officeDocument/2006/relationships/presProps" Target="presProps.xml"/><Relationship Id="rId1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3" name=""/>
        <p:cNvGrpSpPr/>
        <p:nvPr/>
      </p:nvGrpSpPr>
      <p:grpSpPr>
        <a:xfrm>
          <a:off x="0" y="0"/>
          <a:ext cx="0" cy="0"/>
          <a:chOff x="0" y="0"/>
          <a:chExt cx="0" cy="0"/>
        </a:xfrm>
      </p:grpSpPr>
      <p:sp>
        <p:nvSpPr>
          <p:cNvPr id="104864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8"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7" name=""/>
        <p:cNvGrpSpPr/>
        <p:nvPr/>
      </p:nvGrpSpPr>
      <p:grpSpPr>
        <a:xfrm>
          <a:off x="0" y="0"/>
          <a:ext cx="0" cy="0"/>
          <a:chOff x="0" y="0"/>
          <a:chExt cx="0" cy="0"/>
        </a:xfrm>
      </p:grpSpPr>
      <p:sp>
        <p:nvSpPr>
          <p:cNvPr id="1048614" name="Title 1"/>
          <p:cNvSpPr>
            <a:spLocks noGrp="1"/>
          </p:cNvSpPr>
          <p:nvPr>
            <p:ph type="title"/>
          </p:nvPr>
        </p:nvSpPr>
        <p:spPr/>
        <p:txBody>
          <a:bodyPr/>
          <a:p>
            <a:r>
              <a:rPr altLang="zh-CN" lang="en-US" smtClean="0"/>
              <a:t>Click to edit Master title style</a:t>
            </a:r>
            <a:endParaRPr dirty="0" lang="en-US"/>
          </a:p>
        </p:txBody>
      </p:sp>
      <p:sp>
        <p:nvSpPr>
          <p:cNvPr id="1048615"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6"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17" name="Footer Placeholder 4"/>
          <p:cNvSpPr>
            <a:spLocks noGrp="1"/>
          </p:cNvSpPr>
          <p:nvPr>
            <p:ph type="ftr" sz="quarter" idx="11"/>
          </p:nvPr>
        </p:nvSpPr>
        <p:spPr/>
        <p:txBody>
          <a:bodyPr/>
          <a:p>
            <a:endParaRPr altLang="en-US" lang="zh-CN"/>
          </a:p>
        </p:txBody>
      </p:sp>
      <p:sp>
        <p:nvSpPr>
          <p:cNvPr id="1048618"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5" name=""/>
        <p:cNvGrpSpPr/>
        <p:nvPr/>
      </p:nvGrpSpPr>
      <p:grpSpPr>
        <a:xfrm>
          <a:off x="0" y="0"/>
          <a:ext cx="0" cy="0"/>
          <a:chOff x="0" y="0"/>
          <a:chExt cx="0" cy="0"/>
        </a:xfrm>
      </p:grpSpPr>
      <p:sp>
        <p:nvSpPr>
          <p:cNvPr id="1048603"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4"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5"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06" name="Footer Placeholder 4"/>
          <p:cNvSpPr>
            <a:spLocks noGrp="1"/>
          </p:cNvSpPr>
          <p:nvPr>
            <p:ph type="ftr" sz="quarter" idx="11"/>
          </p:nvPr>
        </p:nvSpPr>
        <p:spPr/>
        <p:txBody>
          <a:bodyPr/>
          <a:p>
            <a:endParaRPr altLang="en-US" lang="zh-CN"/>
          </a:p>
        </p:txBody>
      </p:sp>
      <p:sp>
        <p:nvSpPr>
          <p:cNvPr id="1048607"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0"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0"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91" name="Footer Placeholder 4"/>
          <p:cNvSpPr>
            <a:spLocks noGrp="1"/>
          </p:cNvSpPr>
          <p:nvPr>
            <p:ph type="ftr" sz="quarter" idx="11"/>
          </p:nvPr>
        </p:nvSpPr>
        <p:spPr/>
        <p:txBody>
          <a:bodyPr/>
          <a:p>
            <a:endParaRPr altLang="en-US" lang="zh-CN"/>
          </a:p>
        </p:txBody>
      </p:sp>
      <p:sp>
        <p:nvSpPr>
          <p:cNvPr id="1048592"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8" name=""/>
        <p:cNvGrpSpPr/>
        <p:nvPr/>
      </p:nvGrpSpPr>
      <p:grpSpPr>
        <a:xfrm>
          <a:off x="0" y="0"/>
          <a:ext cx="0" cy="0"/>
          <a:chOff x="0" y="0"/>
          <a:chExt cx="0" cy="0"/>
        </a:xfrm>
      </p:grpSpPr>
      <p:sp>
        <p:nvSpPr>
          <p:cNvPr id="1048619"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0"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1"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2" name="Footer Placeholder 4"/>
          <p:cNvSpPr>
            <a:spLocks noGrp="1"/>
          </p:cNvSpPr>
          <p:nvPr>
            <p:ph type="ftr" sz="quarter" idx="11"/>
          </p:nvPr>
        </p:nvSpPr>
        <p:spPr/>
        <p:txBody>
          <a:bodyPr/>
          <a:p>
            <a:endParaRPr altLang="en-US" lang="zh-CN"/>
          </a:p>
        </p:txBody>
      </p:sp>
      <p:sp>
        <p:nvSpPr>
          <p:cNvPr id="1048623"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9" name=""/>
        <p:cNvGrpSpPr/>
        <p:nvPr/>
      </p:nvGrpSpPr>
      <p:grpSpPr>
        <a:xfrm>
          <a:off x="0" y="0"/>
          <a:ext cx="0" cy="0"/>
          <a:chOff x="0" y="0"/>
          <a:chExt cx="0" cy="0"/>
        </a:xfrm>
      </p:grpSpPr>
      <p:sp>
        <p:nvSpPr>
          <p:cNvPr id="1048624" name="Title 1"/>
          <p:cNvSpPr>
            <a:spLocks noGrp="1"/>
          </p:cNvSpPr>
          <p:nvPr>
            <p:ph type="title"/>
          </p:nvPr>
        </p:nvSpPr>
        <p:spPr/>
        <p:txBody>
          <a:bodyPr/>
          <a:p>
            <a:r>
              <a:rPr altLang="zh-CN" lang="en-US" smtClean="0"/>
              <a:t>Click to edit Master title style</a:t>
            </a:r>
            <a:endParaRPr dirty="0" lang="en-US"/>
          </a:p>
        </p:txBody>
      </p:sp>
      <p:sp>
        <p:nvSpPr>
          <p:cNvPr id="1048625"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6"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8" name="Footer Placeholder 5"/>
          <p:cNvSpPr>
            <a:spLocks noGrp="1"/>
          </p:cNvSpPr>
          <p:nvPr>
            <p:ph type="ftr" sz="quarter" idx="11"/>
          </p:nvPr>
        </p:nvSpPr>
        <p:spPr/>
        <p:txBody>
          <a:bodyPr/>
          <a:p>
            <a:endParaRPr altLang="en-US" lang="zh-CN"/>
          </a:p>
        </p:txBody>
      </p:sp>
      <p:sp>
        <p:nvSpPr>
          <p:cNvPr id="1048629"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0" name=""/>
        <p:cNvGrpSpPr/>
        <p:nvPr/>
      </p:nvGrpSpPr>
      <p:grpSpPr>
        <a:xfrm>
          <a:off x="0" y="0"/>
          <a:ext cx="0" cy="0"/>
          <a:chOff x="0" y="0"/>
          <a:chExt cx="0" cy="0"/>
        </a:xfrm>
      </p:grpSpPr>
      <p:sp>
        <p:nvSpPr>
          <p:cNvPr id="1048630"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1"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2"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3"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4"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5" name="Date Placeholder 6"/>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6" name="Footer Placeholder 7"/>
          <p:cNvSpPr>
            <a:spLocks noGrp="1"/>
          </p:cNvSpPr>
          <p:nvPr>
            <p:ph type="ftr" sz="quarter" idx="11"/>
          </p:nvPr>
        </p:nvSpPr>
        <p:spPr/>
        <p:txBody>
          <a:bodyPr/>
          <a:p>
            <a:endParaRPr altLang="en-US" lang="zh-CN"/>
          </a:p>
        </p:txBody>
      </p:sp>
      <p:sp>
        <p:nvSpPr>
          <p:cNvPr id="1048637" name="Slide Number Placeholder 8"/>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4" name=""/>
        <p:cNvGrpSpPr/>
        <p:nvPr/>
      </p:nvGrpSpPr>
      <p:grpSpPr>
        <a:xfrm>
          <a:off x="0" y="0"/>
          <a:ext cx="0" cy="0"/>
          <a:chOff x="0" y="0"/>
          <a:chExt cx="0" cy="0"/>
        </a:xfrm>
      </p:grpSpPr>
      <p:sp>
        <p:nvSpPr>
          <p:cNvPr id="1048599" name="Title 1"/>
          <p:cNvSpPr>
            <a:spLocks noGrp="1"/>
          </p:cNvSpPr>
          <p:nvPr>
            <p:ph type="title"/>
          </p:nvPr>
        </p:nvSpPr>
        <p:spPr/>
        <p:txBody>
          <a:bodyPr/>
          <a:p>
            <a:r>
              <a:rPr altLang="zh-CN" lang="en-US" smtClean="0"/>
              <a:t>Click to edit Master title style</a:t>
            </a:r>
            <a:endParaRPr dirty="0" lang="en-US"/>
          </a:p>
        </p:txBody>
      </p:sp>
      <p:sp>
        <p:nvSpPr>
          <p:cNvPr id="1048600" name="Date Placeholder 2"/>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01" name="Footer Placeholder 3"/>
          <p:cNvSpPr>
            <a:spLocks noGrp="1"/>
          </p:cNvSpPr>
          <p:nvPr>
            <p:ph type="ftr" sz="quarter" idx="11"/>
          </p:nvPr>
        </p:nvSpPr>
        <p:spPr/>
        <p:txBody>
          <a:bodyPr/>
          <a:p>
            <a:endParaRPr altLang="en-US" lang="zh-CN"/>
          </a:p>
        </p:txBody>
      </p:sp>
      <p:sp>
        <p:nvSpPr>
          <p:cNvPr id="1048602" name="Slide Number Placeholder 4"/>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1" name=""/>
        <p:cNvGrpSpPr/>
        <p:nvPr/>
      </p:nvGrpSpPr>
      <p:grpSpPr>
        <a:xfrm>
          <a:off x="0" y="0"/>
          <a:ext cx="0" cy="0"/>
          <a:chOff x="0" y="0"/>
          <a:chExt cx="0" cy="0"/>
        </a:xfrm>
      </p:grpSpPr>
      <p:sp>
        <p:nvSpPr>
          <p:cNvPr id="1048638" name="Date Placeholder 1"/>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9" name="Footer Placeholder 2"/>
          <p:cNvSpPr>
            <a:spLocks noGrp="1"/>
          </p:cNvSpPr>
          <p:nvPr>
            <p:ph type="ftr" sz="quarter" idx="11"/>
          </p:nvPr>
        </p:nvSpPr>
        <p:spPr/>
        <p:txBody>
          <a:bodyPr/>
          <a:p>
            <a:endParaRPr altLang="en-US" lang="zh-CN"/>
          </a:p>
        </p:txBody>
      </p:sp>
      <p:sp>
        <p:nvSpPr>
          <p:cNvPr id="1048640" name="Slide Number Placeholder 3"/>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2" name=""/>
        <p:cNvGrpSpPr/>
        <p:nvPr/>
      </p:nvGrpSpPr>
      <p:grpSpPr>
        <a:xfrm>
          <a:off x="0" y="0"/>
          <a:ext cx="0" cy="0"/>
          <a:chOff x="0" y="0"/>
          <a:chExt cx="0" cy="0"/>
        </a:xfrm>
      </p:grpSpPr>
      <p:sp>
        <p:nvSpPr>
          <p:cNvPr id="104864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2"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4"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45" name="Footer Placeholder 5"/>
          <p:cNvSpPr>
            <a:spLocks noGrp="1"/>
          </p:cNvSpPr>
          <p:nvPr>
            <p:ph type="ftr" sz="quarter" idx="11"/>
          </p:nvPr>
        </p:nvSpPr>
        <p:spPr/>
        <p:txBody>
          <a:bodyPr/>
          <a:p>
            <a:endParaRPr altLang="en-US" lang="zh-CN"/>
          </a:p>
        </p:txBody>
      </p:sp>
      <p:sp>
        <p:nvSpPr>
          <p:cNvPr id="1048646"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6" name=""/>
        <p:cNvGrpSpPr/>
        <p:nvPr/>
      </p:nvGrpSpPr>
      <p:grpSpPr>
        <a:xfrm>
          <a:off x="0" y="0"/>
          <a:ext cx="0" cy="0"/>
          <a:chOff x="0" y="0"/>
          <a:chExt cx="0" cy="0"/>
        </a:xfrm>
      </p:grpSpPr>
      <p:sp>
        <p:nvSpPr>
          <p:cNvPr id="1048608"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9"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0"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1"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12" name="Footer Placeholder 5"/>
          <p:cNvSpPr>
            <a:spLocks noGrp="1"/>
          </p:cNvSpPr>
          <p:nvPr>
            <p:ph type="ftr" sz="quarter" idx="11"/>
          </p:nvPr>
        </p:nvSpPr>
        <p:spPr/>
        <p:txBody>
          <a:bodyPr/>
          <a:p>
            <a:endParaRPr altLang="en-US" lang="zh-CN"/>
          </a:p>
        </p:txBody>
      </p:sp>
      <p:sp>
        <p:nvSpPr>
          <p:cNvPr id="1048613"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6"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9" name=""/>
        <p:cNvGrpSpPr/>
        <p:nvPr/>
      </p:nvGrpSpPr>
      <p:grpSpPr>
        <a:xfrm>
          <a:off x="0" y="0"/>
          <a:ext cx="0" cy="0"/>
          <a:chOff x="0" y="0"/>
          <a:chExt cx="0" cy="0"/>
        </a:xfrm>
      </p:grpSpPr>
      <p:sp>
        <p:nvSpPr>
          <p:cNvPr id="1048586" name="Title 1"/>
          <p:cNvSpPr>
            <a:spLocks noGrp="1"/>
          </p:cNvSpPr>
          <p:nvPr>
            <p:ph type="ctrTitle"/>
          </p:nvPr>
        </p:nvSpPr>
        <p:spPr/>
        <p:txBody>
          <a:bodyPr/>
          <a:p>
            <a:r>
              <a:rPr altLang="zh-CN" lang="en-US"/>
              <a:t>PHARMACOLOGY</a:t>
            </a:r>
            <a:r>
              <a:rPr altLang="zh-CN" lang="en-US"/>
              <a:t> </a:t>
            </a:r>
            <a:r>
              <a:rPr altLang="zh-CN" lang="en-US"/>
              <a:t>ASSIGNMENT</a:t>
            </a:r>
            <a:r>
              <a:rPr altLang="zh-CN" lang="en-US"/>
              <a:t> </a:t>
            </a:r>
            <a:endParaRPr altLang="zh-CN" lang="en-US"/>
          </a:p>
        </p:txBody>
      </p:sp>
      <p:sp>
        <p:nvSpPr>
          <p:cNvPr id="1048587" name="Subtitle 2"/>
          <p:cNvSpPr>
            <a:spLocks noGrp="1"/>
          </p:cNvSpPr>
          <p:nvPr>
            <p:ph type="subTitle" idx="1"/>
          </p:nvPr>
        </p:nvSpPr>
        <p:spPr>
          <a:xfrm>
            <a:off x="1246302" y="3509962"/>
            <a:ext cx="6651396" cy="2883707"/>
          </a:xfrm>
        </p:spPr>
        <p:txBody>
          <a:bodyPr/>
          <a:p>
            <a:r>
              <a:rPr altLang="zh-CN" lang="en-US"/>
              <a:t>NAME:OJUMU</a:t>
            </a:r>
            <a:r>
              <a:rPr altLang="zh-CN" lang="en-US"/>
              <a:t> </a:t>
            </a:r>
            <a:r>
              <a:rPr altLang="zh-CN" lang="en-US"/>
              <a:t>JOYCE</a:t>
            </a:r>
            <a:r>
              <a:rPr altLang="zh-CN" lang="en-US"/>
              <a:t> </a:t>
            </a:r>
            <a:endParaRPr altLang="zh-CN" lang="en-US"/>
          </a:p>
          <a:p>
            <a:r>
              <a:rPr altLang="zh-CN" lang="en-US"/>
              <a:t>MATRIC</a:t>
            </a:r>
            <a:r>
              <a:rPr altLang="zh-CN" lang="en-US"/>
              <a:t> </a:t>
            </a:r>
            <a:r>
              <a:rPr altLang="zh-CN" lang="en-US"/>
              <a:t>NO:</a:t>
            </a:r>
            <a:r>
              <a:rPr altLang="zh-CN" lang="en-US"/>
              <a:t>17/MHS02/112</a:t>
            </a:r>
            <a:r>
              <a:rPr altLang="zh-CN" lang="en-US"/>
              <a:t> </a:t>
            </a:r>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93" name=""/>
          <p:cNvSpPr>
            <a:spLocks noGrp="1"/>
          </p:cNvSpPr>
          <p:nvPr>
            <p:ph type="title"/>
          </p:nvPr>
        </p:nvSpPr>
        <p:spPr/>
        <p:txBody>
          <a:bodyPr>
            <a:normAutofit fontScale="90000"/>
          </a:bodyPr>
          <a:p>
            <a:r>
              <a:rPr altLang="en-GB" lang="en-US"/>
              <a:t>ARTHEMETER</a:t>
            </a:r>
            <a:r>
              <a:rPr altLang="en-GB" lang="en-US"/>
              <a:t> </a:t>
            </a:r>
            <a:r>
              <a:rPr altLang="en-GB" lang="en-US"/>
              <a:t>AND</a:t>
            </a:r>
            <a:r>
              <a:rPr altLang="en-GB" lang="en-US"/>
              <a:t> </a:t>
            </a:r>
            <a:r>
              <a:rPr altLang="en-GB" lang="en-US"/>
              <a:t>ARTESUNATE</a:t>
            </a:r>
            <a:endParaRPr lang="en-GB"/>
          </a:p>
        </p:txBody>
      </p:sp>
      <p:sp>
        <p:nvSpPr>
          <p:cNvPr id="1048594" name=""/>
          <p:cNvSpPr>
            <a:spLocks noGrp="1"/>
          </p:cNvSpPr>
          <p:nvPr>
            <p:ph idx="1"/>
          </p:nvPr>
        </p:nvSpPr>
        <p:spPr/>
        <p:txBody>
          <a:bodyPr>
            <a:normAutofit/>
          </a:bodyPr>
          <a:p>
            <a:pPr indent="0" marL="0">
              <a:buNone/>
            </a:pPr>
            <a:r>
              <a:rPr lang="en-GB"/>
              <a:t>Mechanism of Action:
Produces a free radical when it undergoes an iron-catalyzed cleavage of an endoperoxide bond in the parasite food vacuole. 
It is a rapidly acting blood schizonticide, with some activity against gametocytes, but no activity against the hepatic stages of the malarial parasite.
</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53" name=""/>
          <p:cNvSpPr>
            <a:spLocks noGrp="1"/>
          </p:cNvSpPr>
          <p:nvPr>
            <p:ph type="title"/>
          </p:nvPr>
        </p:nvSpPr>
        <p:spPr/>
        <p:txBody>
          <a:bodyPr>
            <a:normAutofit fontScale="90000"/>
          </a:bodyPr>
          <a:p>
            <a:r>
              <a:rPr altLang="en-GB" lang="en-US"/>
              <a:t>QUININE</a:t>
            </a:r>
            <a:r>
              <a:rPr altLang="en-GB" lang="en-US"/>
              <a:t> </a:t>
            </a:r>
            <a:r>
              <a:rPr altLang="en-GB" lang="en-US"/>
              <a:t>AND</a:t>
            </a:r>
            <a:r>
              <a:rPr altLang="en-GB" lang="en-US"/>
              <a:t> </a:t>
            </a:r>
            <a:r>
              <a:rPr altLang="en-GB" lang="en-US"/>
              <a:t>QUINIDINE</a:t>
            </a:r>
            <a:r>
              <a:rPr altLang="en-GB" lang="en-US"/>
              <a:t> </a:t>
            </a:r>
            <a:r>
              <a:rPr altLang="en-GB" lang="en-US"/>
              <a:t>FOR</a:t>
            </a:r>
            <a:r>
              <a:rPr altLang="en-GB" lang="en-US"/>
              <a:t> </a:t>
            </a:r>
            <a:r>
              <a:rPr altLang="en-GB" lang="en-US"/>
              <a:t>MALARIA</a:t>
            </a:r>
            <a:r>
              <a:rPr altLang="en-GB" lang="en-US"/>
              <a:t> </a:t>
            </a:r>
            <a:endParaRPr lang="en-GB"/>
          </a:p>
        </p:txBody>
      </p:sp>
      <p:sp>
        <p:nvSpPr>
          <p:cNvPr id="1048654" name=""/>
          <p:cNvSpPr>
            <a:spLocks noGrp="1"/>
          </p:cNvSpPr>
          <p:nvPr>
            <p:ph idx="1"/>
          </p:nvPr>
        </p:nvSpPr>
        <p:spPr/>
        <p:txBody>
          <a:bodyPr>
            <a:normAutofit fontScale="89286" lnSpcReduction="20000"/>
          </a:bodyPr>
          <a:p>
            <a:pPr indent="0" marL="0">
              <a:buNone/>
            </a:pPr>
            <a:r>
              <a:rPr lang="en-GB"/>
              <a:t>Mechanism of Action:
Its precise mechanism as an antimalarial is poorly understood. </a:t>
            </a:r>
            <a:r>
              <a:rPr altLang="en-GB" lang="en-US"/>
              <a:t>I</a:t>
            </a:r>
            <a:r>
              <a:rPr lang="en-GB"/>
              <a:t>n Plasmodium falciparum quinine has been found to inhibit nucleic acid synthesis, protein synthesis, and glycolysis; it also binds with hemazoin in parasitized erythrocytes. </a:t>
            </a:r>
            <a:endParaRPr lang="en-GB"/>
          </a:p>
          <a:p>
            <a:pPr indent="0" marL="0">
              <a:buNone/>
            </a:pPr>
            <a:r>
              <a:rPr lang="en-GB"/>
              <a:t>
Quinine is effective as a malarial suppressant and in control of overt clinical attacks. Its primary action is schizontocidal, no lethal effect is exerted on sporozoites or pre-erythrocitic tissue forms.</a:t>
            </a:r>
            <a:endParaRPr lang="en-GB"/>
          </a:p>
          <a:p>
            <a:pPr indent="0" marL="0">
              <a:buNone/>
            </a:pPr>
            <a:r>
              <a:rPr lang="en-GB"/>
              <a:t>
Quinine blocks cardiac K &amp; Na channels similar to quindine </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95" name=""/>
          <p:cNvSpPr>
            <a:spLocks noGrp="1"/>
          </p:cNvSpPr>
          <p:nvPr>
            <p:ph type="title"/>
          </p:nvPr>
        </p:nvSpPr>
        <p:spPr/>
        <p:txBody>
          <a:bodyPr/>
          <a:p>
            <a:r>
              <a:rPr altLang="en-GB" lang="en-US"/>
              <a:t>PRIMAQUINE</a:t>
            </a:r>
            <a:endParaRPr lang="en-GB"/>
          </a:p>
        </p:txBody>
      </p:sp>
      <p:sp>
        <p:nvSpPr>
          <p:cNvPr id="1048596" name=""/>
          <p:cNvSpPr>
            <a:spLocks noGrp="1"/>
          </p:cNvSpPr>
          <p:nvPr>
            <p:ph idx="1"/>
          </p:nvPr>
        </p:nvSpPr>
        <p:spPr>
          <a:xfrm>
            <a:off x="491030" y="1690688"/>
            <a:ext cx="7886700" cy="4351338"/>
          </a:xfrm>
        </p:spPr>
        <p:txBody>
          <a:bodyPr>
            <a:normAutofit fontScale="96429" lnSpcReduction="20000"/>
          </a:bodyPr>
          <a:p>
            <a:pPr indent="0" marL="0">
              <a:buNone/>
            </a:pPr>
            <a:r>
              <a:rPr lang="en-GB"/>
              <a:t>Mechanism of Action:
Active against hepatic stages of all human malarial parasites Some gametocytes are destroyed while others cannot undergo maturation division in the gut of the mosquito.</a:t>
            </a:r>
            <a:r>
              <a:rPr lang="en-GB"/>
              <a:t>
Primaquine’s cellular mechanism of action is still poorly understood: 
Fourteen primaquine metabolites have been detected, and few have been fully assessed for their biological activity. 
</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97" name=""/>
          <p:cNvSpPr>
            <a:spLocks noGrp="1"/>
          </p:cNvSpPr>
          <p:nvPr>
            <p:ph type="title"/>
          </p:nvPr>
        </p:nvSpPr>
        <p:spPr/>
        <p:txBody>
          <a:bodyPr/>
          <a:p>
            <a:r>
              <a:rPr altLang="en-GB" lang="en-US"/>
              <a:t>PRIMAQUINE</a:t>
            </a:r>
            <a:r>
              <a:rPr altLang="en-GB" lang="en-US"/>
              <a:t> </a:t>
            </a:r>
            <a:endParaRPr lang="en-GB"/>
          </a:p>
        </p:txBody>
      </p:sp>
      <p:sp>
        <p:nvSpPr>
          <p:cNvPr id="1048598" name=""/>
          <p:cNvSpPr>
            <a:spLocks noGrp="1"/>
          </p:cNvSpPr>
          <p:nvPr>
            <p:ph idx="1"/>
          </p:nvPr>
        </p:nvSpPr>
        <p:spPr/>
        <p:txBody>
          <a:bodyPr/>
          <a:p>
            <a:pPr indent="0" marL="0">
              <a:buNone/>
            </a:pPr>
            <a:r>
              <a:rPr lang="en-GB"/>
              <a:t>Evidence suggests that one or more highly reactive metabolites of primaquine inflict extensive oxidative damage that interferes with mitochondrial electron transport in parasites(NOTE:primaquine is also known to increase the oxidative stress on human red blood cells, an effect that contributes to its hemolytic side effects)</a:t>
            </a:r>
            <a:r>
              <a:rPr altLang="en-GB" lang="en-US"/>
              <a:t>.</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57" name=""/>
          <p:cNvSpPr>
            <a:spLocks noGrp="1"/>
          </p:cNvSpPr>
          <p:nvPr>
            <p:ph type="title"/>
          </p:nvPr>
        </p:nvSpPr>
        <p:spPr/>
        <p:txBody>
          <a:bodyPr/>
          <a:p>
            <a:r>
              <a:rPr altLang="en-GB" lang="en-US"/>
              <a:t>MEFLOQUINE</a:t>
            </a:r>
            <a:endParaRPr lang="en-GB"/>
          </a:p>
        </p:txBody>
      </p:sp>
      <p:sp>
        <p:nvSpPr>
          <p:cNvPr id="1048658" name=""/>
          <p:cNvSpPr>
            <a:spLocks noGrp="1"/>
          </p:cNvSpPr>
          <p:nvPr>
            <p:ph idx="1"/>
          </p:nvPr>
        </p:nvSpPr>
        <p:spPr/>
        <p:txBody>
          <a:bodyPr/>
          <a:p>
            <a:pPr indent="0" marL="0">
              <a:buNone/>
            </a:pPr>
            <a:r>
              <a:rPr lang="en-GB"/>
              <a:t>Mechanism of Action:
Unknown, chemically related to quinidine. Has strong blood schizonticidal activity against P. falciparum and P. vivax, but not against hepatic stages or gametocyte</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55" name=""/>
          <p:cNvSpPr>
            <a:spLocks noGrp="1"/>
          </p:cNvSpPr>
          <p:nvPr>
            <p:ph type="title"/>
          </p:nvPr>
        </p:nvSpPr>
        <p:spPr/>
        <p:txBody>
          <a:bodyPr>
            <a:normAutofit fontScale="90000"/>
          </a:bodyPr>
          <a:p>
            <a:r>
              <a:rPr altLang="en-GB" lang="en-US"/>
              <a:t>PYRIMETHAMINE</a:t>
            </a:r>
            <a:r>
              <a:rPr altLang="en-GB" lang="en-US"/>
              <a:t> </a:t>
            </a:r>
            <a:r>
              <a:rPr altLang="en-GB" lang="en-US"/>
              <a:t>+</a:t>
            </a:r>
            <a:r>
              <a:rPr altLang="en-GB" lang="en-US"/>
              <a:t>(</a:t>
            </a:r>
            <a:r>
              <a:rPr altLang="en-GB" lang="en-US"/>
              <a:t>AND</a:t>
            </a:r>
            <a:r>
              <a:rPr altLang="en-GB" lang="en-US"/>
              <a:t>)</a:t>
            </a:r>
            <a:r>
              <a:rPr altLang="en-GB" lang="en-US"/>
              <a:t> </a:t>
            </a:r>
            <a:r>
              <a:rPr altLang="en-GB" lang="en-US"/>
              <a:t>SULFADOXINE</a:t>
            </a:r>
            <a:endParaRPr lang="en-GB"/>
          </a:p>
        </p:txBody>
      </p:sp>
      <p:sp>
        <p:nvSpPr>
          <p:cNvPr id="1048656" name=""/>
          <p:cNvSpPr>
            <a:spLocks noGrp="1"/>
          </p:cNvSpPr>
          <p:nvPr>
            <p:ph idx="1"/>
          </p:nvPr>
        </p:nvSpPr>
        <p:spPr/>
        <p:txBody>
          <a:bodyPr>
            <a:normAutofit fontScale="89286" lnSpcReduction="20000"/>
          </a:bodyPr>
          <a:p>
            <a:pPr indent="0" marL="0">
              <a:buNone/>
            </a:pPr>
            <a:r>
              <a:rPr altLang="en-GB" lang="en-US"/>
              <a:t>Me</a:t>
            </a:r>
            <a:r>
              <a:rPr lang="en-GB"/>
              <a:t>chanism of Action:
Folic acid antagonists</a:t>
            </a:r>
            <a:r>
              <a:rPr altLang="en-GB" lang="en-US"/>
              <a:t>:</a:t>
            </a:r>
            <a:r>
              <a:rPr lang="en-GB"/>
              <a:t> The rationale for t</a:t>
            </a:r>
            <a:r>
              <a:rPr altLang="en-GB" lang="en-US"/>
              <a:t>heir</a:t>
            </a:r>
            <a:r>
              <a:rPr altLang="en-GB" lang="en-US"/>
              <a:t> </a:t>
            </a:r>
            <a:r>
              <a:rPr lang="en-GB"/>
              <a:t>combination is a synergistic effect to inhibit folic acid synthesis, and a differential requirement between host and parasite for nucleic acid precursors involved in growth. </a:t>
            </a:r>
            <a:r>
              <a:rPr lang="en-GB"/>
              <a:t>
This activity is highly selective against plasmodia and Toxoplasma gondii. </a:t>
            </a:r>
            <a:endParaRPr lang="en-GB"/>
          </a:p>
          <a:p>
            <a:pPr indent="0" marL="0">
              <a:buNone/>
            </a:pPr>
            <a:r>
              <a:rPr lang="en-GB"/>
              <a:t>
Pyrimethamine is chemically related to trimethoprim. It acts slowly against erythrocytic forms of susceptible strains of all four human malaria species. It is not adequately gametocidal or effective against liver stages.</a:t>
            </a:r>
            <a:endParaRPr lang="en-GB"/>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terms="http://purl.org/dc/terms/" xmlns:xsi="http://www.w3.org/2001/XMLSchema-instance">
  <dcterms:created xsi:type="dcterms:W3CDTF">2015-05-12T05:30:45Z</dcterms:created>
  <dcterms:modified xsi:type="dcterms:W3CDTF">2020-04-26T22:38:11Z</dcterms:modified>
</cp:coreProperties>
</file>