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notesMasterIdLst>
    <p:notesMasterId r:id="rId16"/>
  </p:notesMasterIdLst>
  <p:sldIdLst>
    <p:sldId id="256" r:id="rId2"/>
    <p:sldId id="257" r:id="rId3"/>
    <p:sldId id="258" r:id="rId4"/>
    <p:sldId id="259" r:id="rId5"/>
    <p:sldId id="268" r:id="rId6"/>
    <p:sldId id="260" r:id="rId7"/>
    <p:sldId id="261" r:id="rId8"/>
    <p:sldId id="263" r:id="rId9"/>
    <p:sldId id="264" r:id="rId10"/>
    <p:sldId id="270" r:id="rId11"/>
    <p:sldId id="265" r:id="rId12"/>
    <p:sldId id="266" r:id="rId13"/>
    <p:sldId id="271"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AC907-1FC8-4C07-8700-E084E5C053CB}" type="datetimeFigureOut">
              <a:rPr lang="en-GB" smtClean="0"/>
              <a:t>26/04/2020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20F72-454D-4B48-894A-9BBF0541E91C}" type="slidenum">
              <a:rPr lang="en-GB" smtClean="0"/>
              <a:t>‹#›</a:t>
            </a:fld>
            <a:endParaRPr lang="en-GB"/>
          </a:p>
        </p:txBody>
      </p:sp>
    </p:spTree>
    <p:extLst>
      <p:ext uri="{BB962C8B-B14F-4D97-AF65-F5344CB8AC3E}">
        <p14:creationId xmlns:p14="http://schemas.microsoft.com/office/powerpoint/2010/main" val="60947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E7013C-A785-412B-8832-A0408BB4B472}" type="datetime1">
              <a:rPr lang="en-US" smtClean="0"/>
              <a:t>4/26/2020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55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80B81C-98C3-4F9A-87C1-28A6491E75C4}"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6258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0B81C-98C3-4F9A-87C1-28A6491E75C4}"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2147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0B81C-98C3-4F9A-87C1-28A6491E75C4}"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7517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0B81C-98C3-4F9A-87C1-28A6491E75C4}"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09545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0B81C-98C3-4F9A-87C1-28A6491E75C4}"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05854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0B81C-98C3-4F9A-87C1-28A6491E75C4}"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27230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4C6C3-CDC6-4D1F-A4F5-9FCCCDBDED4C}"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72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3DC771-CC8A-4632-8E0D-A644DC5A4C9A}"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89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C11B3C-3640-4E54-8D2B-6D258F29B8C2}"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83006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970FBF-EB23-4262-9723-E4D0718F0956}"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20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E71741-B068-46BB-A7F2-1B274C101309}"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60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18F94-10A0-41D3-B026-EB2A17879A5D}" type="datetime1">
              <a:rPr lang="en-US" smtClean="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7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0795BF-EA0B-4A8F-92A8-3E8B0516A0EC}" type="datetime1">
              <a:rPr lang="en-US" smtClean="0"/>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7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2EA42-776D-42A8-88A5-77C1677E7F8A}" type="datetime1">
              <a:rPr lang="en-US" smtClean="0"/>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06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504552-F6FB-4017-9CB3-6984B06B265F}"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39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1B98FE-FF42-4E73-A606-474B4E08D609}"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409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80B81C-98C3-4F9A-87C1-28A6491E75C4}" type="datetime1">
              <a:rPr lang="en-US" smtClean="0"/>
              <a:t>4/26/2020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60327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t>COMPARTMENTAL MODEL OF A DIALYSIS MACHINE</a:t>
            </a:r>
            <a:endParaRPr lang="en-GB" sz="4000" dirty="0"/>
          </a:p>
        </p:txBody>
      </p:sp>
      <p:sp>
        <p:nvSpPr>
          <p:cNvPr id="3" name="Subtitle 2"/>
          <p:cNvSpPr>
            <a:spLocks noGrp="1"/>
          </p:cNvSpPr>
          <p:nvPr>
            <p:ph type="subTitle" idx="1"/>
          </p:nvPr>
        </p:nvSpPr>
        <p:spPr/>
        <p:txBody>
          <a:bodyPr>
            <a:normAutofit fontScale="47500" lnSpcReduction="20000"/>
          </a:bodyPr>
          <a:lstStyle/>
          <a:p>
            <a:r>
              <a:rPr lang="en-GB" sz="2400" dirty="0"/>
              <a:t>Presented by:</a:t>
            </a:r>
          </a:p>
          <a:p>
            <a:r>
              <a:rPr lang="en-GB" sz="2400" dirty="0"/>
              <a:t>Oyeboade </a:t>
            </a:r>
            <a:r>
              <a:rPr lang="en-GB" sz="2400" dirty="0" smtClean="0"/>
              <a:t>R. Kiitan	17/eng08/004</a:t>
            </a:r>
            <a:endParaRPr lang="en-GB" sz="2400" dirty="0"/>
          </a:p>
          <a:p>
            <a:r>
              <a:rPr lang="en-GB" sz="2400" dirty="0"/>
              <a:t>Biomedical </a:t>
            </a:r>
            <a:r>
              <a:rPr lang="en-GB" sz="2400" dirty="0" smtClean="0"/>
              <a:t>Engineering</a:t>
            </a:r>
          </a:p>
          <a:p>
            <a:r>
              <a:rPr lang="en-GB" sz="2400" dirty="0" smtClean="0"/>
              <a:t>BME312</a:t>
            </a:r>
          </a:p>
          <a:p>
            <a:r>
              <a:rPr lang="en-GB" sz="2400" dirty="0" smtClean="0"/>
              <a:t>Biological system of control and Modelling</a:t>
            </a:r>
            <a:endParaRPr lang="en-GB"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247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TextBox 2"/>
          <p:cNvSpPr txBox="1"/>
          <p:nvPr/>
        </p:nvSpPr>
        <p:spPr>
          <a:xfrm>
            <a:off x="811369" y="991673"/>
            <a:ext cx="10354614" cy="5262979"/>
          </a:xfrm>
          <a:prstGeom prst="rect">
            <a:avLst/>
          </a:prstGeom>
          <a:noFill/>
        </p:spPr>
        <p:txBody>
          <a:bodyPr wrap="square" rtlCol="0">
            <a:spAutoFit/>
          </a:bodyPr>
          <a:lstStyle/>
          <a:p>
            <a:pPr algn="ctr"/>
            <a:r>
              <a:rPr lang="en-GB" sz="2800" dirty="0" smtClean="0"/>
              <a:t>ONE </a:t>
            </a:r>
            <a:r>
              <a:rPr lang="en-GB" sz="2800" dirty="0"/>
              <a:t>COMPARTMENTAL </a:t>
            </a:r>
            <a:r>
              <a:rPr lang="en-GB" sz="2800" dirty="0" smtClean="0"/>
              <a:t>MODEL PARAMETERS</a:t>
            </a:r>
          </a:p>
          <a:p>
            <a:r>
              <a:rPr lang="en-GB" sz="2800" dirty="0" smtClean="0"/>
              <a:t>where </a:t>
            </a:r>
            <a:endParaRPr lang="en-GB" sz="2800" dirty="0"/>
          </a:p>
          <a:p>
            <a:pPr marL="457200" indent="-457200">
              <a:buFont typeface="Arial" panose="020B0604020202020204" pitchFamily="34" charset="0"/>
              <a:buChar char="•"/>
            </a:pPr>
            <a:r>
              <a:rPr lang="en-GB" sz="2800" dirty="0"/>
              <a:t>C(t) is the urea concentration (mg/ml) at time, t, </a:t>
            </a:r>
          </a:p>
          <a:p>
            <a:pPr marL="457200" indent="-457200">
              <a:buFont typeface="Arial" panose="020B0604020202020204" pitchFamily="34" charset="0"/>
              <a:buChar char="•"/>
            </a:pPr>
            <a:r>
              <a:rPr lang="en-GB" sz="2800" dirty="0"/>
              <a:t>V is the volume of solute distribution (ml) and </a:t>
            </a:r>
          </a:p>
          <a:p>
            <a:pPr marL="457200" indent="-457200">
              <a:buFont typeface="Arial" panose="020B0604020202020204" pitchFamily="34" charset="0"/>
              <a:buChar char="•"/>
            </a:pPr>
            <a:r>
              <a:rPr lang="en-GB" sz="2800" dirty="0"/>
              <a:t>G is solute generation rate (mg/min). </a:t>
            </a:r>
          </a:p>
          <a:p>
            <a:pPr marL="457200" indent="-457200">
              <a:buFont typeface="Arial" panose="020B0604020202020204" pitchFamily="34" charset="0"/>
              <a:buChar char="•"/>
            </a:pPr>
            <a:r>
              <a:rPr lang="en-GB" sz="2800" dirty="0"/>
              <a:t>K is the total clearance of urea (ml/min); </a:t>
            </a:r>
          </a:p>
          <a:p>
            <a:pPr marL="457200" indent="-457200">
              <a:buFont typeface="Arial" panose="020B0604020202020204" pitchFamily="34" charset="0"/>
              <a:buChar char="•"/>
            </a:pPr>
            <a:r>
              <a:rPr lang="en-GB" sz="2800" dirty="0"/>
              <a:t>K = Kr , between two dialysis and K = </a:t>
            </a:r>
            <a:r>
              <a:rPr lang="en-GB" sz="2800" dirty="0" err="1"/>
              <a:t>Kd</a:t>
            </a:r>
            <a:r>
              <a:rPr lang="en-GB" sz="2800" dirty="0"/>
              <a:t> + Kr , during dialysis. </a:t>
            </a:r>
          </a:p>
          <a:p>
            <a:pPr marL="457200" indent="-457200">
              <a:buFont typeface="Arial" panose="020B0604020202020204" pitchFamily="34" charset="0"/>
              <a:buChar char="•"/>
            </a:pPr>
            <a:r>
              <a:rPr lang="en-GB" sz="2800" dirty="0"/>
              <a:t>Kr and </a:t>
            </a:r>
            <a:r>
              <a:rPr lang="en-GB" sz="2800" dirty="0" err="1"/>
              <a:t>Kd</a:t>
            </a:r>
            <a:r>
              <a:rPr lang="en-GB" sz="2800" dirty="0"/>
              <a:t> are residual renal clearance and dialyser clearance, respectively</a:t>
            </a:r>
            <a:r>
              <a:rPr lang="en-GB" sz="2800" dirty="0" smtClean="0"/>
              <a:t>.</a:t>
            </a:r>
            <a:endParaRPr lang="en-GB" sz="2800" dirty="0"/>
          </a:p>
          <a:p>
            <a:r>
              <a:rPr lang="en-GB" sz="2800" dirty="0" smtClean="0"/>
              <a:t>From Equation (2)</a:t>
            </a:r>
            <a:endParaRPr lang="en-GB" sz="2800" dirty="0"/>
          </a:p>
          <a:p>
            <a:r>
              <a:rPr lang="en-GB" sz="2800" dirty="0" smtClean="0"/>
              <a:t> </a:t>
            </a:r>
            <a:r>
              <a:rPr lang="en-GB" sz="2800" dirty="0"/>
              <a:t>C(t) and C(0) are urea concentration at any time, t and pre-dialysis urea concentration respectively.</a:t>
            </a:r>
            <a:endParaRPr lang="en-GB" sz="2800" dirty="0"/>
          </a:p>
        </p:txBody>
      </p:sp>
    </p:spTree>
    <p:extLst>
      <p:ext uri="{BB962C8B-B14F-4D97-AF65-F5344CB8AC3E}">
        <p14:creationId xmlns:p14="http://schemas.microsoft.com/office/powerpoint/2010/main" val="3370195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COMPARTMENTAL MODEL</a:t>
            </a:r>
            <a:endParaRPr lang="en-GB" dirty="0"/>
          </a:p>
        </p:txBody>
      </p:sp>
      <p:sp>
        <p:nvSpPr>
          <p:cNvPr id="3" name="Content Placeholder 2"/>
          <p:cNvSpPr>
            <a:spLocks noGrp="1"/>
          </p:cNvSpPr>
          <p:nvPr>
            <p:ph idx="1"/>
          </p:nvPr>
        </p:nvSpPr>
        <p:spPr/>
        <p:txBody>
          <a:bodyPr>
            <a:normAutofit/>
          </a:bodyPr>
          <a:lstStyle/>
          <a:p>
            <a:r>
              <a:rPr lang="en-GB" sz="2800" dirty="0"/>
              <a:t>This reflect the urea movement into the extracellular pool rather than the intracellular pool. </a:t>
            </a:r>
          </a:p>
          <a:p>
            <a:r>
              <a:rPr lang="en-GB" sz="2800" dirty="0"/>
              <a:t>The intracellular urea flux is generated by a concentrated gradient at the cell wall. The gradient create urea movement between the intracellular and extracellular compartments. </a:t>
            </a:r>
          </a:p>
          <a:p>
            <a:endParaRPr lang="en-GB" sz="2800" dirty="0"/>
          </a:p>
        </p:txBody>
      </p:sp>
      <p:sp>
        <p:nvSpPr>
          <p:cNvPr id="4" name="Slide Number Placeholder 3"/>
          <p:cNvSpPr>
            <a:spLocks noGrp="1"/>
          </p:cNvSpPr>
          <p:nvPr>
            <p:ph type="sldNum" sz="quarter" idx="12"/>
          </p:nvPr>
        </p:nvSpPr>
        <p:spPr/>
        <p:txBody>
          <a:bodyPr/>
          <a:lstStyle/>
          <a:p>
            <a:fld id="{5D84065D-F351-4B03-BD91-D8A6B8D4B362}" type="slidenum">
              <a:rPr lang="en-US" smtClean="0"/>
              <a:t>11</a:t>
            </a:fld>
            <a:endParaRPr lang="en-US" dirty="0"/>
          </a:p>
        </p:txBody>
      </p:sp>
    </p:spTree>
    <p:extLst>
      <p:ext uri="{BB962C8B-B14F-4D97-AF65-F5344CB8AC3E}">
        <p14:creationId xmlns:p14="http://schemas.microsoft.com/office/powerpoint/2010/main" val="172931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equations used to generate the computational model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4603" y="982663"/>
            <a:ext cx="4277595" cy="4892675"/>
          </a:xfrm>
        </p:spPr>
      </p:pic>
      <p:sp>
        <p:nvSpPr>
          <p:cNvPr id="4" name="Text Placeholder 3"/>
          <p:cNvSpPr>
            <a:spLocks noGrp="1"/>
          </p:cNvSpPr>
          <p:nvPr>
            <p:ph type="body" sz="half" idx="2"/>
          </p:nvPr>
        </p:nvSpPr>
        <p:spPr>
          <a:xfrm>
            <a:off x="1293811" y="2910625"/>
            <a:ext cx="3718455" cy="3245475"/>
          </a:xfrm>
        </p:spPr>
        <p:txBody>
          <a:bodyPr>
            <a:noAutofit/>
          </a:bodyPr>
          <a:lstStyle/>
          <a:p>
            <a:pPr algn="l">
              <a:spcBef>
                <a:spcPts val="0"/>
              </a:spcBef>
              <a:spcAft>
                <a:spcPts val="0"/>
              </a:spcAft>
            </a:pPr>
            <a:r>
              <a:rPr lang="en-GB" sz="1500" dirty="0"/>
              <a:t>where,</a:t>
            </a:r>
          </a:p>
          <a:p>
            <a:pPr algn="l">
              <a:spcBef>
                <a:spcPts val="0"/>
              </a:spcBef>
              <a:spcAft>
                <a:spcPts val="0"/>
              </a:spcAft>
            </a:pPr>
            <a:r>
              <a:rPr lang="en-GB" sz="1500" dirty="0"/>
              <a:t>Kc = urea transfer coefficient (ml/min)</a:t>
            </a:r>
            <a:br>
              <a:rPr lang="en-GB" sz="1500" dirty="0"/>
            </a:br>
            <a:r>
              <a:rPr lang="en-GB" sz="1500" dirty="0" err="1"/>
              <a:t>Kd</a:t>
            </a:r>
            <a:r>
              <a:rPr lang="en-GB" sz="1500" dirty="0"/>
              <a:t> = dialyzer clearance (ml/min)</a:t>
            </a:r>
            <a:br>
              <a:rPr lang="en-GB" sz="1500" dirty="0"/>
            </a:br>
            <a:r>
              <a:rPr lang="en-GB" sz="1500" dirty="0"/>
              <a:t>Kr = kidney clearance (ml/min)</a:t>
            </a:r>
            <a:br>
              <a:rPr lang="en-GB" sz="1500" dirty="0"/>
            </a:br>
            <a:r>
              <a:rPr lang="en-GB" sz="1500" dirty="0" err="1"/>
              <a:t>Ve</a:t>
            </a:r>
            <a:r>
              <a:rPr lang="en-GB" sz="1500" dirty="0"/>
              <a:t> = extracellular compartment volume (ml)</a:t>
            </a:r>
            <a:br>
              <a:rPr lang="en-GB" sz="1500" dirty="0"/>
            </a:br>
            <a:r>
              <a:rPr lang="en-GB" sz="1500" dirty="0"/>
              <a:t>Vi = intracellular compartment volume (ml)</a:t>
            </a:r>
            <a:br>
              <a:rPr lang="en-GB" sz="1500" dirty="0"/>
            </a:br>
            <a:r>
              <a:rPr lang="en-GB" sz="1500" dirty="0"/>
              <a:t>Ce = extracellular urea concentration (mg/ml)</a:t>
            </a:r>
            <a:br>
              <a:rPr lang="en-GB" sz="1500" dirty="0"/>
            </a:br>
            <a:r>
              <a:rPr lang="en-GB" sz="1500" dirty="0"/>
              <a:t>Ci = intracellular urea concentration (mg/ml)</a:t>
            </a:r>
            <a:br>
              <a:rPr lang="en-GB" sz="1500" dirty="0"/>
            </a:br>
            <a:r>
              <a:rPr lang="en-GB" sz="1500" dirty="0" err="1"/>
              <a:t>Ceo</a:t>
            </a:r>
            <a:r>
              <a:rPr lang="en-GB" sz="1500" dirty="0"/>
              <a:t> = Ce at time zero - same as </a:t>
            </a:r>
            <a:r>
              <a:rPr lang="en-GB" sz="1500" dirty="0" err="1"/>
              <a:t>Predialysis</a:t>
            </a:r>
            <a:r>
              <a:rPr lang="en-GB" sz="1500" dirty="0"/>
              <a:t> BUN Value*100</a:t>
            </a:r>
            <a:br>
              <a:rPr lang="en-GB" sz="1500" dirty="0"/>
            </a:br>
            <a:r>
              <a:rPr lang="en-GB" sz="1500" dirty="0" err="1"/>
              <a:t>Cio</a:t>
            </a:r>
            <a:r>
              <a:rPr lang="en-GB" sz="1500" dirty="0"/>
              <a:t> = Ci at time zero - same as </a:t>
            </a:r>
            <a:r>
              <a:rPr lang="en-GB" sz="1500" dirty="0" err="1"/>
              <a:t>Predialysis</a:t>
            </a:r>
            <a:r>
              <a:rPr lang="en-GB" sz="1500" dirty="0"/>
              <a:t> BUN Value*100</a:t>
            </a:r>
            <a:br>
              <a:rPr lang="en-GB" sz="1500" dirty="0"/>
            </a:br>
            <a:r>
              <a:rPr lang="en-GB" sz="1500" dirty="0"/>
              <a:t>G = urea generation rate (mg/min)</a:t>
            </a:r>
            <a:br>
              <a:rPr lang="en-GB" sz="1500" dirty="0"/>
            </a:br>
            <a:r>
              <a:rPr lang="en-GB" sz="1500" dirty="0"/>
              <a:t>t = time (min)</a:t>
            </a:r>
            <a:endParaRPr lang="en-GB" sz="15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622662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074" y="2588654"/>
            <a:ext cx="8306872" cy="3013656"/>
          </a:xfrm>
        </p:spPr>
      </p:pic>
      <p:sp>
        <p:nvSpPr>
          <p:cNvPr id="4" name="Slide Number Placeholder 3"/>
          <p:cNvSpPr>
            <a:spLocks noGrp="1"/>
          </p:cNvSpPr>
          <p:nvPr>
            <p:ph type="sldNum" sz="quarter" idx="12"/>
          </p:nvPr>
        </p:nvSpPr>
        <p:spPr/>
        <p:txBody>
          <a:bodyPr/>
          <a:lstStyle/>
          <a:p>
            <a:fld id="{5D84065D-F351-4B03-BD91-D8A6B8D4B362}" type="slidenum">
              <a:rPr lang="en-US" smtClean="0"/>
              <a:t>13</a:t>
            </a:fld>
            <a:endParaRPr lang="en-US" dirty="0"/>
          </a:p>
        </p:txBody>
      </p:sp>
    </p:spTree>
    <p:extLst>
      <p:ext uri="{BB962C8B-B14F-4D97-AF65-F5344CB8AC3E}">
        <p14:creationId xmlns:p14="http://schemas.microsoft.com/office/powerpoint/2010/main" val="731889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Mariusz, Z., Jacek, A.P., &amp; Joanna, G., (2000, March), </a:t>
            </a:r>
            <a:r>
              <a:rPr lang="en-GB" dirty="0"/>
              <a:t>Accuracy of </a:t>
            </a:r>
            <a:r>
              <a:rPr lang="en-GB" dirty="0" err="1"/>
              <a:t>hemodialysis</a:t>
            </a:r>
            <a:r>
              <a:rPr lang="en-GB" dirty="0"/>
              <a:t> </a:t>
            </a:r>
            <a:r>
              <a:rPr lang="en-GB" dirty="0" smtClean="0"/>
              <a:t>modelling. </a:t>
            </a:r>
            <a:r>
              <a:rPr lang="en-GB" i="1" dirty="0"/>
              <a:t>Kidney </a:t>
            </a:r>
            <a:r>
              <a:rPr lang="en-GB" i="1" dirty="0" smtClean="0"/>
              <a:t>International</a:t>
            </a:r>
            <a:r>
              <a:rPr lang="en-GB" dirty="0" smtClean="0"/>
              <a:t>. 57(3),  1152-1163</a:t>
            </a:r>
          </a:p>
          <a:p>
            <a:r>
              <a:rPr lang="en-GB" dirty="0" smtClean="0"/>
              <a:t>Ahmad, N.S., </a:t>
            </a:r>
            <a:r>
              <a:rPr lang="en-GB" dirty="0" err="1" smtClean="0"/>
              <a:t>Tamrin</a:t>
            </a:r>
            <a:r>
              <a:rPr lang="en-GB" dirty="0" smtClean="0"/>
              <a:t>, &amp; Ibrahim, N., (2014</a:t>
            </a:r>
            <a:r>
              <a:rPr lang="en-GB" dirty="0"/>
              <a:t>, November</a:t>
            </a:r>
            <a:r>
              <a:rPr lang="en-GB" dirty="0" smtClean="0"/>
              <a:t>), </a:t>
            </a:r>
            <a:r>
              <a:rPr lang="en-GB" dirty="0"/>
              <a:t>Post-dialysis urea concentration: comparison between </a:t>
            </a:r>
            <a:r>
              <a:rPr lang="en-GB" dirty="0" err="1"/>
              <a:t>onecompartment</a:t>
            </a:r>
            <a:r>
              <a:rPr lang="en-GB" dirty="0"/>
              <a:t> model and two-compartment </a:t>
            </a:r>
            <a:r>
              <a:rPr lang="en-GB" dirty="0" smtClean="0"/>
              <a:t>model.</a:t>
            </a:r>
            <a:r>
              <a:rPr lang="en-GB" i="1" dirty="0"/>
              <a:t> Journal of Physics Conference </a:t>
            </a:r>
            <a:r>
              <a:rPr lang="en-GB" i="1" dirty="0" smtClean="0"/>
              <a:t>Series. </a:t>
            </a:r>
            <a:r>
              <a:rPr lang="en-GB" dirty="0"/>
              <a:t> 546(1</a:t>
            </a:r>
            <a:r>
              <a:rPr lang="en-GB" dirty="0" smtClean="0"/>
              <a:t>). DOI</a:t>
            </a:r>
            <a:r>
              <a:rPr lang="en-GB" dirty="0"/>
              <a:t>: </a:t>
            </a:r>
            <a:r>
              <a:rPr lang="en-GB" dirty="0" smtClean="0"/>
              <a:t>10.1088/1742-6596/546/1/012022</a:t>
            </a:r>
          </a:p>
          <a:p>
            <a:r>
              <a:rPr lang="en-GB" dirty="0" smtClean="0"/>
              <a:t>Sunny, E.,</a:t>
            </a:r>
            <a:r>
              <a:rPr lang="en-GB" dirty="0"/>
              <a:t> Daniel </a:t>
            </a:r>
            <a:r>
              <a:rPr lang="en-GB" dirty="0" smtClean="0"/>
              <a:t>S.,</a:t>
            </a:r>
            <a:r>
              <a:rPr lang="en-GB" dirty="0"/>
              <a:t> </a:t>
            </a:r>
            <a:r>
              <a:rPr lang="en-GB" dirty="0" smtClean="0"/>
              <a:t>&amp; Raymond V., (2012, </a:t>
            </a:r>
            <a:r>
              <a:rPr lang="en-GB" dirty="0"/>
              <a:t>24 </a:t>
            </a:r>
            <a:r>
              <a:rPr lang="en-GB" dirty="0" smtClean="0"/>
              <a:t>August), </a:t>
            </a:r>
            <a:r>
              <a:rPr lang="en-GB" dirty="0"/>
              <a:t>What can the dialysis physician learn from kinetic modelling beyond </a:t>
            </a:r>
            <a:r>
              <a:rPr lang="en-GB" dirty="0" err="1"/>
              <a:t>Kt</a:t>
            </a:r>
            <a:r>
              <a:rPr lang="en-GB" dirty="0"/>
              <a:t>/</a:t>
            </a:r>
            <a:r>
              <a:rPr lang="en-GB" i="1" dirty="0" err="1"/>
              <a:t>V</a:t>
            </a:r>
            <a:r>
              <a:rPr lang="en-GB" baseline="-25000" dirty="0" err="1"/>
              <a:t>urea</a:t>
            </a:r>
            <a:r>
              <a:rPr lang="en-GB" dirty="0"/>
              <a:t>?</a:t>
            </a:r>
            <a:r>
              <a:rPr lang="en-GB" b="1" dirty="0"/>
              <a:t> </a:t>
            </a:r>
            <a:r>
              <a:rPr lang="en-GB" b="1" dirty="0" smtClean="0"/>
              <a:t>.</a:t>
            </a:r>
            <a:r>
              <a:rPr lang="en-GB" i="1" dirty="0"/>
              <a:t> Nephrology Dialysis </a:t>
            </a:r>
            <a:r>
              <a:rPr lang="en-GB" i="1" dirty="0" smtClean="0"/>
              <a:t>Transplantation</a:t>
            </a:r>
            <a:r>
              <a:rPr lang="en-GB" dirty="0" smtClean="0"/>
              <a:t>. 27(11), page 421-429</a:t>
            </a:r>
            <a:endParaRPr lang="en-GB" b="1" dirty="0"/>
          </a:p>
          <a:p>
            <a:endParaRPr lang="en-GB" i="1" dirty="0"/>
          </a:p>
          <a:p>
            <a:endParaRPr lang="en-GB" dirty="0"/>
          </a:p>
          <a:p>
            <a:endParaRPr lang="en-GB" dirty="0"/>
          </a:p>
        </p:txBody>
      </p:sp>
      <p:sp>
        <p:nvSpPr>
          <p:cNvPr id="4" name="Slide Number Placeholder 3"/>
          <p:cNvSpPr>
            <a:spLocks noGrp="1"/>
          </p:cNvSpPr>
          <p:nvPr>
            <p:ph type="sldNum" sz="quarter" idx="12"/>
          </p:nvPr>
        </p:nvSpPr>
        <p:spPr/>
        <p:txBody>
          <a:bodyPr/>
          <a:lstStyle/>
          <a:p>
            <a:fld id="{5D84065D-F351-4B03-BD91-D8A6B8D4B362}" type="slidenum">
              <a:rPr lang="en-US" smtClean="0"/>
              <a:t>14</a:t>
            </a:fld>
            <a:endParaRPr lang="en-US" dirty="0"/>
          </a:p>
        </p:txBody>
      </p:sp>
    </p:spTree>
    <p:extLst>
      <p:ext uri="{BB962C8B-B14F-4D97-AF65-F5344CB8AC3E}">
        <p14:creationId xmlns:p14="http://schemas.microsoft.com/office/powerpoint/2010/main" val="1052114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sz="2800" dirty="0" smtClean="0"/>
              <a:t>One- </a:t>
            </a:r>
            <a:r>
              <a:rPr lang="en-GB" sz="2800" dirty="0"/>
              <a:t>and two-compartmental models of haemodialysis (HD) are well </a:t>
            </a:r>
            <a:r>
              <a:rPr lang="en-GB" sz="2800" dirty="0" smtClean="0"/>
              <a:t>known. </a:t>
            </a:r>
            <a:r>
              <a:rPr lang="en-GB" sz="2800" dirty="0"/>
              <a:t>These models make it possible to analyse the course of treatment and to predict the effect of dialysis procedures. </a:t>
            </a:r>
          </a:p>
          <a:p>
            <a:r>
              <a:rPr lang="en-GB" sz="2800" dirty="0"/>
              <a:t>Mathematical modelling helps physicians to match dialysis therapy to the individual needs of the patient; however, the efficiency of the models depends on the accuracy of the coefficients.</a:t>
            </a:r>
          </a:p>
        </p:txBody>
      </p:sp>
      <p:sp>
        <p:nvSpPr>
          <p:cNvPr id="4" name="Slide Number Placeholder 3"/>
          <p:cNvSpPr>
            <a:spLocks noGrp="1"/>
          </p:cNvSpPr>
          <p:nvPr>
            <p:ph type="sldNum" sz="quarter" idx="12"/>
          </p:nvPr>
        </p:nvSpPr>
        <p:spPr/>
        <p:txBody>
          <a:bodyPr/>
          <a:lstStyle/>
          <a:p>
            <a:fld id="{5D84065D-F351-4B03-BD91-D8A6B8D4B362}" type="slidenum">
              <a:rPr lang="en-US" smtClean="0"/>
              <a:t>2</a:t>
            </a:fld>
            <a:endParaRPr lang="en-US" dirty="0"/>
          </a:p>
        </p:txBody>
      </p:sp>
    </p:spTree>
    <p:extLst>
      <p:ext uri="{BB962C8B-B14F-4D97-AF65-F5344CB8AC3E}">
        <p14:creationId xmlns:p14="http://schemas.microsoft.com/office/powerpoint/2010/main" val="268181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URINARY SYSTEM</a:t>
            </a:r>
            <a:endParaRPr lang="en-GB" dirty="0"/>
          </a:p>
        </p:txBody>
      </p:sp>
      <p:sp>
        <p:nvSpPr>
          <p:cNvPr id="3" name="Content Placeholder 2"/>
          <p:cNvSpPr>
            <a:spLocks noGrp="1"/>
          </p:cNvSpPr>
          <p:nvPr>
            <p:ph idx="1"/>
          </p:nvPr>
        </p:nvSpPr>
        <p:spPr/>
        <p:txBody>
          <a:bodyPr>
            <a:noAutofit/>
          </a:bodyPr>
          <a:lstStyle/>
          <a:p>
            <a:r>
              <a:rPr lang="en-GB" sz="2700" dirty="0"/>
              <a:t>The urinary system, also know as the renal system, produces, stores and eliminates urine, the fluid waste execrated by the kidneys.</a:t>
            </a:r>
          </a:p>
          <a:p>
            <a:r>
              <a:rPr lang="en-GB" sz="2700" dirty="0"/>
              <a:t>The kidneys make urine by filtering wastes and extra water from blood. </a:t>
            </a:r>
          </a:p>
          <a:p>
            <a:r>
              <a:rPr lang="en-GB" sz="2700" dirty="0"/>
              <a:t>Urine travels from the kidneys through two thin tubes called ureters and fills the bladder. When the bladder is full, a person urinates through the urethra to eliminate the waste </a:t>
            </a:r>
          </a:p>
        </p:txBody>
      </p:sp>
      <p:sp>
        <p:nvSpPr>
          <p:cNvPr id="4" name="Slide Number Placeholder 3"/>
          <p:cNvSpPr>
            <a:spLocks noGrp="1"/>
          </p:cNvSpPr>
          <p:nvPr>
            <p:ph type="sldNum" sz="quarter" idx="12"/>
          </p:nvPr>
        </p:nvSpPr>
        <p:spPr/>
        <p:txBody>
          <a:bodyPr/>
          <a:lstStyle/>
          <a:p>
            <a:fld id="{5D84065D-F351-4B03-BD91-D8A6B8D4B362}" type="slidenum">
              <a:rPr lang="en-US" smtClean="0"/>
              <a:t>3</a:t>
            </a:fld>
            <a:endParaRPr lang="en-US" dirty="0"/>
          </a:p>
        </p:txBody>
      </p:sp>
    </p:spTree>
    <p:extLst>
      <p:ext uri="{BB962C8B-B14F-4D97-AF65-F5344CB8AC3E}">
        <p14:creationId xmlns:p14="http://schemas.microsoft.com/office/powerpoint/2010/main" val="394316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DIALYSIS SYSTEM</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This is the process of removing excess water, solutes, and toxins from the blood in people whose kidneys can no longer perform these functions naturally. This is know as renal replacement therapy.</a:t>
            </a:r>
          </a:p>
          <a:p>
            <a:pPr marL="0" indent="0">
              <a:buNone/>
            </a:pPr>
            <a:r>
              <a:rPr lang="en-GB" dirty="0"/>
              <a:t>There are 5 types of dialysis, three (3) primary and two (2) secondary, namely:</a:t>
            </a:r>
          </a:p>
          <a:p>
            <a:pPr>
              <a:buFont typeface="Arial" panose="020B0604020202020204" pitchFamily="34" charset="0"/>
              <a:buChar char="•"/>
            </a:pPr>
            <a:r>
              <a:rPr lang="en-GB" dirty="0"/>
              <a:t>Haemodialysis</a:t>
            </a:r>
          </a:p>
          <a:p>
            <a:pPr>
              <a:buFont typeface="Arial" panose="020B0604020202020204" pitchFamily="34" charset="0"/>
              <a:buChar char="•"/>
            </a:pPr>
            <a:r>
              <a:rPr lang="en-GB" dirty="0"/>
              <a:t>Peritoneal dialysis</a:t>
            </a:r>
          </a:p>
          <a:p>
            <a:pPr>
              <a:buFont typeface="Arial" panose="020B0604020202020204" pitchFamily="34" charset="0"/>
              <a:buChar char="•"/>
            </a:pPr>
            <a:r>
              <a:rPr lang="en-GB" dirty="0"/>
              <a:t>Hemofiltration </a:t>
            </a:r>
          </a:p>
          <a:p>
            <a:pPr>
              <a:buFont typeface="Arial" panose="020B0604020202020204" pitchFamily="34" charset="0"/>
              <a:buChar char="•"/>
            </a:pPr>
            <a:r>
              <a:rPr lang="en-GB" dirty="0" err="1"/>
              <a:t>Hemodiafiltration</a:t>
            </a:r>
            <a:r>
              <a:rPr lang="en-GB" dirty="0"/>
              <a:t> </a:t>
            </a:r>
          </a:p>
          <a:p>
            <a:pPr>
              <a:buFont typeface="Arial" panose="020B0604020202020204" pitchFamily="34" charset="0"/>
              <a:buChar char="•"/>
            </a:pPr>
            <a:r>
              <a:rPr lang="en-GB" dirty="0"/>
              <a:t>Intestinal dialysis </a:t>
            </a:r>
          </a:p>
        </p:txBody>
      </p:sp>
      <p:sp>
        <p:nvSpPr>
          <p:cNvPr id="4" name="Slide Number Placeholder 3"/>
          <p:cNvSpPr>
            <a:spLocks noGrp="1"/>
          </p:cNvSpPr>
          <p:nvPr>
            <p:ph type="sldNum" sz="quarter" idx="12"/>
          </p:nvPr>
        </p:nvSpPr>
        <p:spPr/>
        <p:txBody>
          <a:bodyPr/>
          <a:lstStyle/>
          <a:p>
            <a:fld id="{5D84065D-F351-4B03-BD91-D8A6B8D4B362}" type="slidenum">
              <a:rPr lang="en-US" smtClean="0"/>
              <a:t>4</a:t>
            </a:fld>
            <a:endParaRPr lang="en-US" dirty="0"/>
          </a:p>
        </p:txBody>
      </p:sp>
    </p:spTree>
    <p:extLst>
      <p:ext uri="{BB962C8B-B14F-4D97-AF65-F5344CB8AC3E}">
        <p14:creationId xmlns:p14="http://schemas.microsoft.com/office/powerpoint/2010/main" val="1694546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GB" dirty="0" smtClean="0"/>
              <a:t>DIFFERENCE APPROACHES OF DIALYSIS KINETIC MODELLING</a:t>
            </a:r>
            <a:endParaRPr lang="en-GB" dirty="0"/>
          </a:p>
        </p:txBody>
      </p:sp>
      <p:sp>
        <p:nvSpPr>
          <p:cNvPr id="3" name="Content Placeholder 2"/>
          <p:cNvSpPr>
            <a:spLocks noGrp="1"/>
          </p:cNvSpPr>
          <p:nvPr>
            <p:ph idx="1"/>
          </p:nvPr>
        </p:nvSpPr>
        <p:spPr/>
        <p:txBody>
          <a:bodyPr>
            <a:noAutofit/>
          </a:bodyPr>
          <a:lstStyle/>
          <a:p>
            <a:r>
              <a:rPr lang="en-GB" sz="2700" dirty="0"/>
              <a:t>In general, kinetics describe the variation over time of a physical entity (e.g. concentration, mass, energy) which is exchanged among different systems or in between a system and the environment. </a:t>
            </a:r>
            <a:endParaRPr lang="en-GB" sz="2700" dirty="0" smtClean="0"/>
          </a:p>
          <a:p>
            <a:r>
              <a:rPr lang="en-GB" sz="2700" dirty="0"/>
              <a:t>The human body can be considered as comprising of different anatomical compartments separated by semi-permeable membranes</a:t>
            </a:r>
            <a:r>
              <a:rPr lang="en-GB" sz="2700" dirty="0" smtClean="0"/>
              <a:t>.</a:t>
            </a:r>
          </a:p>
        </p:txBody>
      </p:sp>
      <p:sp>
        <p:nvSpPr>
          <p:cNvPr id="4" name="Slide Number Placeholder 3"/>
          <p:cNvSpPr>
            <a:spLocks noGrp="1"/>
          </p:cNvSpPr>
          <p:nvPr>
            <p:ph type="sldNum" sz="quarter" idx="12"/>
          </p:nvPr>
        </p:nvSpPr>
        <p:spPr/>
        <p:txBody>
          <a:bodyPr/>
          <a:lstStyle/>
          <a:p>
            <a:fld id="{5D84065D-F351-4B03-BD91-D8A6B8D4B362}" type="slidenum">
              <a:rPr lang="en-US" smtClean="0"/>
              <a:t>5</a:t>
            </a:fld>
            <a:endParaRPr lang="en-US" dirty="0"/>
          </a:p>
        </p:txBody>
      </p:sp>
    </p:spTree>
    <p:extLst>
      <p:ext uri="{BB962C8B-B14F-4D97-AF65-F5344CB8AC3E}">
        <p14:creationId xmlns:p14="http://schemas.microsoft.com/office/powerpoint/2010/main" val="3416583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COMPARTMENTAL APPROACH TO DIALYSIS</a:t>
            </a:r>
            <a:endParaRPr lang="en-GB" dirty="0"/>
          </a:p>
        </p:txBody>
      </p:sp>
      <p:sp>
        <p:nvSpPr>
          <p:cNvPr id="3" name="Content Placeholder 2"/>
          <p:cNvSpPr>
            <a:spLocks noGrp="1"/>
          </p:cNvSpPr>
          <p:nvPr>
            <p:ph idx="1"/>
          </p:nvPr>
        </p:nvSpPr>
        <p:spPr>
          <a:xfrm>
            <a:off x="1295401" y="2485623"/>
            <a:ext cx="9601196" cy="3618963"/>
          </a:xfrm>
        </p:spPr>
        <p:txBody>
          <a:bodyPr>
            <a:noAutofit/>
          </a:bodyPr>
          <a:lstStyle/>
          <a:p>
            <a:r>
              <a:rPr lang="en-GB" sz="2700" dirty="0"/>
              <a:t>To mathematically describe these processes, the body can be divided into different compartments in which the physical entity of interest (e.g. concentration) is considered to assume the same value over the compartment volume.</a:t>
            </a:r>
            <a:endParaRPr lang="en-GB" sz="2700" dirty="0" smtClean="0"/>
          </a:p>
          <a:p>
            <a:r>
              <a:rPr lang="en-GB" sz="2700" dirty="0" smtClean="0"/>
              <a:t>Compartmental </a:t>
            </a:r>
            <a:r>
              <a:rPr lang="en-GB" sz="2700" dirty="0"/>
              <a:t>models are used for solving the problem of the control of dialysis </a:t>
            </a:r>
            <a:r>
              <a:rPr lang="en-GB" sz="2700" dirty="0" smtClean="0"/>
              <a:t>therapy.</a:t>
            </a:r>
            <a:endParaRPr lang="en-GB" sz="2700" dirty="0"/>
          </a:p>
          <a:p>
            <a:r>
              <a:rPr lang="en-GB" sz="2700" dirty="0"/>
              <a:t>Impedance techniques allow to solve problem of measuring the total body water for each patient</a:t>
            </a:r>
            <a:r>
              <a:rPr lang="en-GB" sz="2700" dirty="0" smtClean="0"/>
              <a:t>.</a:t>
            </a:r>
            <a:endParaRPr lang="en-GB" sz="2700" dirty="0" smtClean="0"/>
          </a:p>
        </p:txBody>
      </p:sp>
      <p:sp>
        <p:nvSpPr>
          <p:cNvPr id="4" name="Slide Number Placeholder 3"/>
          <p:cNvSpPr>
            <a:spLocks noGrp="1"/>
          </p:cNvSpPr>
          <p:nvPr>
            <p:ph type="sldNum" sz="quarter" idx="12"/>
          </p:nvPr>
        </p:nvSpPr>
        <p:spPr/>
        <p:txBody>
          <a:bodyPr/>
          <a:lstStyle/>
          <a:p>
            <a:fld id="{5D84065D-F351-4B03-BD91-D8A6B8D4B362}" type="slidenum">
              <a:rPr lang="en-US" smtClean="0"/>
              <a:t>6</a:t>
            </a:fld>
            <a:endParaRPr lang="en-US" dirty="0"/>
          </a:p>
        </p:txBody>
      </p:sp>
    </p:spTree>
    <p:extLst>
      <p:ext uri="{BB962C8B-B14F-4D97-AF65-F5344CB8AC3E}">
        <p14:creationId xmlns:p14="http://schemas.microsoft.com/office/powerpoint/2010/main" val="1893820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UREA KINETIC MODELLING (UKM)</a:t>
            </a:r>
            <a:endParaRPr lang="en-GB" dirty="0"/>
          </a:p>
        </p:txBody>
      </p:sp>
      <p:sp>
        <p:nvSpPr>
          <p:cNvPr id="3" name="Content Placeholder 2"/>
          <p:cNvSpPr>
            <a:spLocks noGrp="1"/>
          </p:cNvSpPr>
          <p:nvPr>
            <p:ph idx="1"/>
          </p:nvPr>
        </p:nvSpPr>
        <p:spPr/>
        <p:txBody>
          <a:bodyPr>
            <a:normAutofit fontScale="85000" lnSpcReduction="20000"/>
          </a:bodyPr>
          <a:lstStyle/>
          <a:p>
            <a:r>
              <a:rPr lang="en-GB" sz="2800" dirty="0" smtClean="0"/>
              <a:t>UKM </a:t>
            </a:r>
            <a:r>
              <a:rPr lang="en-GB" sz="2800" dirty="0" smtClean="0"/>
              <a:t>is a method </a:t>
            </a:r>
            <a:r>
              <a:rPr lang="en-GB" sz="2800" dirty="0" smtClean="0"/>
              <a:t>used to calculate haemodialysis and </a:t>
            </a:r>
            <a:r>
              <a:rPr lang="en-GB" sz="2800" dirty="0" smtClean="0"/>
              <a:t>offers </a:t>
            </a:r>
            <a:r>
              <a:rPr lang="en-GB" sz="2800" dirty="0" smtClean="0"/>
              <a:t>an opportunity to calculate the efficiency of a dialysis treatment</a:t>
            </a:r>
          </a:p>
          <a:p>
            <a:r>
              <a:rPr lang="en-GB" sz="2800" dirty="0" smtClean="0"/>
              <a:t>The assessment of dialysis dose is based on clinical parameter; </a:t>
            </a:r>
            <a:r>
              <a:rPr lang="en-GB" sz="2800" dirty="0" err="1" smtClean="0"/>
              <a:t>Kt</a:t>
            </a:r>
            <a:r>
              <a:rPr lang="en-GB" sz="2800" dirty="0" smtClean="0"/>
              <a:t>/V</a:t>
            </a:r>
          </a:p>
          <a:p>
            <a:pPr marL="0" indent="0">
              <a:buNone/>
            </a:pPr>
            <a:r>
              <a:rPr lang="en-GB" sz="2800" dirty="0"/>
              <a:t>	</a:t>
            </a:r>
            <a:r>
              <a:rPr lang="en-GB" sz="2800" dirty="0" smtClean="0"/>
              <a:t>	where:</a:t>
            </a:r>
            <a:r>
              <a:rPr lang="en-GB" sz="2800" dirty="0"/>
              <a:t> </a:t>
            </a:r>
            <a:r>
              <a:rPr lang="en-GB" sz="2800" dirty="0" smtClean="0"/>
              <a:t>K is the dialysis clearance</a:t>
            </a:r>
          </a:p>
          <a:p>
            <a:pPr marL="0" indent="0">
              <a:buNone/>
            </a:pPr>
            <a:r>
              <a:rPr lang="en-GB" sz="2800" dirty="0"/>
              <a:t>	</a:t>
            </a:r>
            <a:r>
              <a:rPr lang="en-GB" sz="2800" dirty="0" smtClean="0"/>
              <a:t>			t is the duration of dialysis </a:t>
            </a:r>
          </a:p>
          <a:p>
            <a:pPr marL="0" indent="0">
              <a:buNone/>
            </a:pPr>
            <a:r>
              <a:rPr lang="en-GB" sz="2800" dirty="0"/>
              <a:t>	</a:t>
            </a:r>
            <a:r>
              <a:rPr lang="en-GB" sz="2800" dirty="0" smtClean="0"/>
              <a:t>			V is the urea distribution volume at the end of dialysis</a:t>
            </a:r>
          </a:p>
          <a:p>
            <a:pPr marL="0" indent="0">
              <a:buNone/>
            </a:pPr>
            <a:r>
              <a:rPr lang="en-GB" sz="2800" dirty="0" smtClean="0"/>
              <a:t>A treatment is considered adequate if </a:t>
            </a:r>
            <a:r>
              <a:rPr lang="en-GB" sz="2800" dirty="0" err="1" smtClean="0"/>
              <a:t>Kt</a:t>
            </a:r>
            <a:r>
              <a:rPr lang="en-GB" sz="2800" dirty="0" smtClean="0"/>
              <a:t>/V achieved the minimum target of 1.2</a:t>
            </a:r>
          </a:p>
        </p:txBody>
      </p:sp>
      <p:sp>
        <p:nvSpPr>
          <p:cNvPr id="4" name="Slide Number Placeholder 3"/>
          <p:cNvSpPr>
            <a:spLocks noGrp="1"/>
          </p:cNvSpPr>
          <p:nvPr>
            <p:ph type="sldNum" sz="quarter" idx="12"/>
          </p:nvPr>
        </p:nvSpPr>
        <p:spPr/>
        <p:txBody>
          <a:bodyPr/>
          <a:lstStyle/>
          <a:p>
            <a:fld id="{5D84065D-F351-4B03-BD91-D8A6B8D4B362}" type="slidenum">
              <a:rPr lang="en-US" smtClean="0"/>
              <a:t>7</a:t>
            </a:fld>
            <a:endParaRPr lang="en-US" dirty="0"/>
          </a:p>
        </p:txBody>
      </p:sp>
    </p:spTree>
    <p:extLst>
      <p:ext uri="{BB962C8B-B14F-4D97-AF65-F5344CB8AC3E}">
        <p14:creationId xmlns:p14="http://schemas.microsoft.com/office/powerpoint/2010/main" val="186635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SYSTEMATIC DIAGRAM OF MODELS </a:t>
            </a:r>
            <a:endParaRPr lang="en-GB" dirty="0"/>
          </a:p>
        </p:txBody>
      </p:sp>
      <p:sp>
        <p:nvSpPr>
          <p:cNvPr id="3" name="Text Placeholder 2"/>
          <p:cNvSpPr>
            <a:spLocks noGrp="1"/>
          </p:cNvSpPr>
          <p:nvPr>
            <p:ph type="body" idx="1"/>
          </p:nvPr>
        </p:nvSpPr>
        <p:spPr/>
        <p:txBody>
          <a:bodyPr/>
          <a:lstStyle/>
          <a:p>
            <a:r>
              <a:rPr lang="en-GB" dirty="0" smtClean="0"/>
              <a:t>One- compartmental model </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89282" y="3234795"/>
            <a:ext cx="3530539" cy="2057687"/>
          </a:xfrm>
        </p:spPr>
      </p:pic>
      <p:sp>
        <p:nvSpPr>
          <p:cNvPr id="5" name="Text Placeholder 4"/>
          <p:cNvSpPr>
            <a:spLocks noGrp="1"/>
          </p:cNvSpPr>
          <p:nvPr>
            <p:ph type="body" sz="quarter" idx="3"/>
          </p:nvPr>
        </p:nvSpPr>
        <p:spPr/>
        <p:txBody>
          <a:bodyPr/>
          <a:lstStyle/>
          <a:p>
            <a:r>
              <a:rPr lang="en-GB" dirty="0" smtClean="0"/>
              <a:t>Two- compartmental model</a:t>
            </a:r>
            <a:endParaRPr lang="en-GB"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80670" y="3234795"/>
            <a:ext cx="4715928" cy="2057687"/>
          </a:xfrm>
        </p:spPr>
      </p:pic>
      <p:sp>
        <p:nvSpPr>
          <p:cNvPr id="7" name="Slide Number Placeholder 6"/>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711754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COMPARTMENTAL MODEL</a:t>
            </a:r>
            <a:endParaRPr lang="en-GB" dirty="0"/>
          </a:p>
        </p:txBody>
      </p:sp>
      <p:sp>
        <p:nvSpPr>
          <p:cNvPr id="3" name="Content Placeholder 2"/>
          <p:cNvSpPr>
            <a:spLocks noGrp="1"/>
          </p:cNvSpPr>
          <p:nvPr>
            <p:ph idx="1"/>
          </p:nvPr>
        </p:nvSpPr>
        <p:spPr/>
        <p:txBody>
          <a:bodyPr>
            <a:normAutofit/>
          </a:bodyPr>
          <a:lstStyle/>
          <a:p>
            <a:r>
              <a:rPr lang="en-GB" dirty="0" smtClean="0"/>
              <a:t>One- compartmental model visualised the body as one </a:t>
            </a:r>
            <a:r>
              <a:rPr lang="en-GB" dirty="0" smtClean="0"/>
              <a:t>compartment.</a:t>
            </a:r>
          </a:p>
          <a:p>
            <a:r>
              <a:rPr lang="en-GB" dirty="0"/>
              <a:t>based on law of mass conservation, the rate of change of mass of the body fluid can be represented by a differential </a:t>
            </a:r>
            <a:r>
              <a:rPr lang="en-GB" dirty="0" smtClean="0"/>
              <a:t>equation.</a:t>
            </a:r>
          </a:p>
          <a:p>
            <a:pPr marL="0" indent="0">
              <a:buNone/>
            </a:pPr>
            <a:r>
              <a:rPr lang="en-GB" dirty="0" smtClean="0"/>
              <a:t>																		(1)</a:t>
            </a:r>
          </a:p>
          <a:p>
            <a:pPr marL="0" indent="0">
              <a:buNone/>
            </a:pPr>
            <a:r>
              <a:rPr lang="en-GB" dirty="0" smtClean="0"/>
              <a:t>Which can be rewritten as </a:t>
            </a:r>
          </a:p>
          <a:p>
            <a:pPr marL="0" indent="0">
              <a:buNone/>
            </a:pPr>
            <a:r>
              <a:rPr lang="en-GB" dirty="0" smtClean="0"/>
              <a:t>																		(2)</a:t>
            </a:r>
          </a:p>
        </p:txBody>
      </p:sp>
      <p:sp>
        <p:nvSpPr>
          <p:cNvPr id="4" name="Slide Number Placeholder 3"/>
          <p:cNvSpPr>
            <a:spLocks noGrp="1"/>
          </p:cNvSpPr>
          <p:nvPr>
            <p:ph type="sldNum" sz="quarter" idx="12"/>
          </p:nvPr>
        </p:nvSpPr>
        <p:spPr/>
        <p:txBody>
          <a:bodyPr/>
          <a:lstStyle/>
          <a:p>
            <a:fld id="{5D84065D-F351-4B03-BD91-D8A6B8D4B362}" type="slidenum">
              <a:rPr lang="en-US" smtClean="0"/>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368" y="3827711"/>
            <a:ext cx="2581635" cy="8002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157" y="4814371"/>
            <a:ext cx="2956528" cy="1061497"/>
          </a:xfrm>
          <a:prstGeom prst="rect">
            <a:avLst/>
          </a:prstGeom>
        </p:spPr>
      </p:pic>
    </p:spTree>
    <p:extLst>
      <p:ext uri="{BB962C8B-B14F-4D97-AF65-F5344CB8AC3E}">
        <p14:creationId xmlns:p14="http://schemas.microsoft.com/office/powerpoint/2010/main" val="3826075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149</TotalTime>
  <Words>678</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COMPARTMENTAL MODEL OF A DIALYSIS MACHINE</vt:lpstr>
      <vt:lpstr>INTRODUCTION</vt:lpstr>
      <vt:lpstr>URINARY SYSTEM</vt:lpstr>
      <vt:lpstr>DIALYSIS SYSTEM</vt:lpstr>
      <vt:lpstr>DIFFERENCE APPROACHES OF DIALYSIS KINETIC MODELLING</vt:lpstr>
      <vt:lpstr>COMPARTMENTAL APPROACH TO DIALYSIS</vt:lpstr>
      <vt:lpstr>UREA KINETIC MODELLING (UKM)</vt:lpstr>
      <vt:lpstr>SYSTEMATIC DIAGRAM OF MODELS </vt:lpstr>
      <vt:lpstr>ONE COMPARTMENTAL MODEL</vt:lpstr>
      <vt:lpstr>PowerPoint Presentation</vt:lpstr>
      <vt:lpstr>TWO COMPARTMENTAL MODEL</vt:lpstr>
      <vt:lpstr>The equations used to generate the computational model </vt:lpstr>
      <vt:lpstr>THANK YOU FOR LISTENING</vt:lpstr>
      <vt:lpstr>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O</dc:creator>
  <cp:lastModifiedBy>Kate O</cp:lastModifiedBy>
  <cp:revision>16</cp:revision>
  <dcterms:created xsi:type="dcterms:W3CDTF">2020-04-26T20:24:31Z</dcterms:created>
  <dcterms:modified xsi:type="dcterms:W3CDTF">2020-04-26T22:55:23Z</dcterms:modified>
</cp:coreProperties>
</file>