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02" r:id="rId5"/>
    <p:sldId id="261" r:id="rId6"/>
    <p:sldId id="262" r:id="rId7"/>
    <p:sldId id="263" r:id="rId8"/>
    <p:sldId id="264" r:id="rId9"/>
    <p:sldId id="265" r:id="rId10"/>
    <p:sldId id="30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5" r:id="rId42"/>
    <p:sldId id="306" r:id="rId43"/>
    <p:sldId id="296" r:id="rId44"/>
    <p:sldId id="297" r:id="rId45"/>
    <p:sldId id="307" r:id="rId46"/>
    <p:sldId id="308" r:id="rId47"/>
    <p:sldId id="310" r:id="rId48"/>
    <p:sldId id="309" r:id="rId49"/>
    <p:sldId id="298" r:id="rId50"/>
    <p:sldId id="299" r:id="rId51"/>
    <p:sldId id="300" r:id="rId52"/>
    <p:sldId id="301" r:id="rId53"/>
    <p:sldId id="311" r:id="rId54"/>
    <p:sldId id="314" r:id="rId55"/>
    <p:sldId id="312"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651C8-2899-41A0-94C7-3B950A553CA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51C8-2899-41A0-94C7-3B950A553CA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51C8-2899-41A0-94C7-3B950A553CA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51C8-2899-41A0-94C7-3B950A553CA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651C8-2899-41A0-94C7-3B950A553CA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9651C8-2899-41A0-94C7-3B950A553CA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9651C8-2899-41A0-94C7-3B950A553CAE}"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651C8-2899-41A0-94C7-3B950A553CAE}"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651C8-2899-41A0-94C7-3B950A553CAE}"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651C8-2899-41A0-94C7-3B950A553CA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651C8-2899-41A0-94C7-3B950A553CA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95C5-8C57-47EB-AFC2-EF3CD7F438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651C8-2899-41A0-94C7-3B950A553CAE}" type="datetimeFigureOut">
              <a:rPr lang="en-US" smtClean="0"/>
              <a:pPr/>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195C5-8C57-47EB-AFC2-EF3CD7F438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CSC 418: COMPUTER SECURITY</a:t>
            </a:r>
            <a:br>
              <a:rPr lang="en-US" dirty="0" smtClean="0"/>
            </a:br>
            <a:r>
              <a:rPr lang="en-US" dirty="0" smtClean="0"/>
              <a:t>LECTURE NOTE</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dirty="0" smtClean="0"/>
              <a:t>DR. (MRS) </a:t>
            </a:r>
            <a:r>
              <a:rPr lang="en-US" dirty="0" smtClean="0"/>
              <a:t>K. A. OLATUNJI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553200"/>
          </a:xfrm>
        </p:spPr>
        <p:txBody>
          <a:bodyPr/>
          <a:lstStyle/>
          <a:p>
            <a:r>
              <a:rPr lang="en-US" dirty="0" smtClean="0"/>
              <a:t>This term covers two related concepts:</a:t>
            </a:r>
          </a:p>
          <a:p>
            <a:pPr>
              <a:buFont typeface="Wingdings" pitchFamily="2" charset="2"/>
              <a:buChar char="Ø"/>
            </a:pPr>
            <a:r>
              <a:rPr lang="en-US" b="1" dirty="0" smtClean="0"/>
              <a:t>Data confidentiality: </a:t>
            </a:r>
            <a:r>
              <a:rPr lang="en-US" dirty="0" smtClean="0"/>
              <a:t>Assures that private or confidential information is not made available or disclosed to unauthorized individuals.</a:t>
            </a:r>
          </a:p>
          <a:p>
            <a:pPr>
              <a:buNone/>
            </a:pPr>
            <a:endParaRPr lang="en-US" dirty="0" smtClean="0"/>
          </a:p>
          <a:p>
            <a:pPr>
              <a:buFont typeface="Wingdings" pitchFamily="2" charset="2"/>
              <a:buChar char="Ø"/>
            </a:pPr>
            <a:r>
              <a:rPr lang="en-US" b="1" dirty="0" smtClean="0"/>
              <a:t>Privacy: </a:t>
            </a:r>
            <a:r>
              <a:rPr lang="en-US" dirty="0" smtClean="0"/>
              <a:t>Assures that individuals control or influence what information related to them may be collected and stored and by whom and to whom that information may be disclosed.</a:t>
            </a:r>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fontScale="92500"/>
          </a:bodyPr>
          <a:lstStyle/>
          <a:p>
            <a:pPr>
              <a:buNone/>
            </a:pPr>
            <a:r>
              <a:rPr lang="en-US" b="1" dirty="0" smtClean="0"/>
              <a:t>2.	Integrity</a:t>
            </a:r>
            <a:r>
              <a:rPr lang="en-US" b="1" dirty="0"/>
              <a:t>: </a:t>
            </a:r>
            <a:r>
              <a:rPr lang="en-US" b="1" dirty="0" smtClean="0"/>
              <a:t> </a:t>
            </a:r>
            <a:r>
              <a:rPr lang="en-US" dirty="0" smtClean="0"/>
              <a:t>this is guarding </a:t>
            </a:r>
            <a:r>
              <a:rPr lang="en-US" dirty="0"/>
              <a:t>against improper information modification or destruction</a:t>
            </a:r>
            <a:r>
              <a:rPr lang="en-US" dirty="0" smtClean="0"/>
              <a:t>, including </a:t>
            </a:r>
            <a:r>
              <a:rPr lang="en-US" dirty="0"/>
              <a:t>ensuring information nonrepudiation and authenticity. A </a:t>
            </a:r>
            <a:r>
              <a:rPr lang="en-US" dirty="0" smtClean="0"/>
              <a:t>loss of </a:t>
            </a:r>
            <a:r>
              <a:rPr lang="en-US" dirty="0"/>
              <a:t>integrity is the unauthorized modification or destruction of information.</a:t>
            </a:r>
            <a:endParaRPr lang="en-US" b="1" dirty="0" smtClean="0"/>
          </a:p>
          <a:p>
            <a:r>
              <a:rPr lang="en-US" dirty="0" smtClean="0"/>
              <a:t>This </a:t>
            </a:r>
            <a:r>
              <a:rPr lang="en-US" dirty="0"/>
              <a:t>term covers two related concepts:</a:t>
            </a:r>
          </a:p>
          <a:p>
            <a:pPr>
              <a:buFont typeface="Wingdings" pitchFamily="2" charset="2"/>
              <a:buChar char="Ø"/>
            </a:pPr>
            <a:r>
              <a:rPr lang="en-US" b="1" dirty="0"/>
              <a:t>Data integrity: </a:t>
            </a:r>
            <a:r>
              <a:rPr lang="en-US" dirty="0"/>
              <a:t>Assures that information and programs are changed only </a:t>
            </a:r>
            <a:r>
              <a:rPr lang="en-US" dirty="0" smtClean="0"/>
              <a:t>in a </a:t>
            </a:r>
            <a:r>
              <a:rPr lang="en-US" dirty="0"/>
              <a:t>specified and authorized manner</a:t>
            </a:r>
            <a:r>
              <a:rPr lang="en-US" dirty="0" smtClean="0"/>
              <a:t>.</a:t>
            </a:r>
          </a:p>
          <a:p>
            <a:pPr>
              <a:buFont typeface="Wingdings" pitchFamily="2" charset="2"/>
              <a:buChar char="Ø"/>
            </a:pPr>
            <a:r>
              <a:rPr lang="en-US" b="1" dirty="0"/>
              <a:t>System integrity: </a:t>
            </a:r>
            <a:r>
              <a:rPr lang="en-US" dirty="0"/>
              <a:t>Assures that a system performs its intended function </a:t>
            </a:r>
            <a:r>
              <a:rPr lang="en-US" dirty="0" smtClean="0"/>
              <a:t>in an </a:t>
            </a:r>
            <a:r>
              <a:rPr lang="en-US" dirty="0"/>
              <a:t>unimpaired manner, free from deliberate or inadvertent </a:t>
            </a:r>
            <a:r>
              <a:rPr lang="en-US" dirty="0" smtClean="0"/>
              <a:t>unauthorized manipulation </a:t>
            </a:r>
            <a:r>
              <a:rPr lang="en-US" dirty="0"/>
              <a:t>of the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pPr>
              <a:buNone/>
            </a:pPr>
            <a:r>
              <a:rPr lang="en-US" b="1" dirty="0" smtClean="0"/>
              <a:t>3.	Availability</a:t>
            </a:r>
            <a:r>
              <a:rPr lang="en-US" b="1" dirty="0"/>
              <a:t>: </a:t>
            </a:r>
            <a:r>
              <a:rPr lang="en-US" b="1" dirty="0" smtClean="0"/>
              <a:t> </a:t>
            </a:r>
            <a:r>
              <a:rPr lang="en-US" dirty="0" smtClean="0"/>
              <a:t>this deal with</a:t>
            </a:r>
            <a:r>
              <a:rPr lang="en-US" b="1" dirty="0" smtClean="0"/>
              <a:t> </a:t>
            </a:r>
            <a:r>
              <a:rPr lang="en-US" dirty="0" smtClean="0"/>
              <a:t>ensuring </a:t>
            </a:r>
            <a:r>
              <a:rPr lang="en-US" dirty="0"/>
              <a:t>timely and reliable access to and use of information</a:t>
            </a:r>
            <a:r>
              <a:rPr lang="en-US" dirty="0" smtClean="0"/>
              <a:t>. A </a:t>
            </a:r>
            <a:r>
              <a:rPr lang="en-US" dirty="0"/>
              <a:t>loss of availability is the disruption of access to or use of information or </a:t>
            </a:r>
            <a:r>
              <a:rPr lang="en-US" dirty="0" smtClean="0"/>
              <a:t>an information </a:t>
            </a:r>
            <a:r>
              <a:rPr lang="en-US" dirty="0"/>
              <a:t>system.</a:t>
            </a:r>
            <a:endParaRPr lang="en-US" b="1" dirty="0" smtClean="0"/>
          </a:p>
          <a:p>
            <a:r>
              <a:rPr lang="en-US" dirty="0" smtClean="0"/>
              <a:t>Availability assures </a:t>
            </a:r>
            <a:r>
              <a:rPr lang="en-US" dirty="0"/>
              <a:t>that systems work promptly and service is not denied </a:t>
            </a:r>
            <a:r>
              <a:rPr lang="en-US" dirty="0" smtClean="0"/>
              <a:t>to authorized </a:t>
            </a:r>
            <a:r>
              <a:rPr lang="en-US" dirty="0"/>
              <a:t>users</a:t>
            </a:r>
            <a:r>
              <a:rPr lang="en-US" dirty="0" smtClean="0"/>
              <a:t>.</a:t>
            </a:r>
          </a:p>
          <a:p>
            <a:pPr>
              <a:buNone/>
            </a:pPr>
            <a:endParaRPr lang="en-US" sz="1800" dirty="0" smtClean="0"/>
          </a:p>
          <a:p>
            <a:r>
              <a:rPr lang="en-US" dirty="0" smtClean="0"/>
              <a:t>These three concepts </a:t>
            </a:r>
            <a:r>
              <a:rPr lang="en-US" dirty="0"/>
              <a:t>embody the fundamental security objectives for both data and for </a:t>
            </a:r>
            <a:r>
              <a:rPr lang="en-US" dirty="0" smtClean="0"/>
              <a:t>information and </a:t>
            </a:r>
            <a:r>
              <a:rPr lang="en-US" dirty="0"/>
              <a:t>computing services</a:t>
            </a:r>
            <a:r>
              <a:rPr lang="en-US" dirty="0" smtClean="0"/>
              <a:t>. </a:t>
            </a:r>
          </a:p>
          <a:p>
            <a:r>
              <a:rPr lang="en-US" dirty="0" smtClean="0"/>
              <a:t>There are other concepts and they are discussed as follows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fontScale="85000" lnSpcReduction="10000"/>
          </a:bodyPr>
          <a:lstStyle/>
          <a:p>
            <a:r>
              <a:rPr lang="en-US" b="1" dirty="0"/>
              <a:t>Authenticity: </a:t>
            </a:r>
            <a:r>
              <a:rPr lang="en-US" dirty="0" smtClean="0"/>
              <a:t>This is the </a:t>
            </a:r>
            <a:r>
              <a:rPr lang="en-US" dirty="0"/>
              <a:t>property of being genuine and being able to be verified </a:t>
            </a:r>
            <a:r>
              <a:rPr lang="en-US" dirty="0" smtClean="0"/>
              <a:t>and trusted</a:t>
            </a:r>
            <a:r>
              <a:rPr lang="en-US" dirty="0"/>
              <a:t>; confidence in the validity of </a:t>
            </a:r>
            <a:r>
              <a:rPr lang="en-US" dirty="0" smtClean="0"/>
              <a:t>a transmission</a:t>
            </a:r>
            <a:r>
              <a:rPr lang="en-US" dirty="0"/>
              <a:t>, a message, or </a:t>
            </a:r>
            <a:r>
              <a:rPr lang="en-US" dirty="0" smtClean="0"/>
              <a:t>message originator</a:t>
            </a:r>
            <a:r>
              <a:rPr lang="en-US" dirty="0"/>
              <a:t>. This means verifying that users are who they say they are and </a:t>
            </a:r>
            <a:r>
              <a:rPr lang="en-US" dirty="0" smtClean="0"/>
              <a:t>that each </a:t>
            </a:r>
            <a:r>
              <a:rPr lang="en-US" dirty="0"/>
              <a:t>input arriving at the system came from a trusted source</a:t>
            </a:r>
            <a:r>
              <a:rPr lang="en-US" dirty="0" smtClean="0"/>
              <a:t>.</a:t>
            </a:r>
          </a:p>
          <a:p>
            <a:r>
              <a:rPr lang="en-US" b="1" dirty="0"/>
              <a:t>Accountability: </a:t>
            </a:r>
            <a:r>
              <a:rPr lang="en-US" dirty="0"/>
              <a:t>The security goal that generates the requirement for </a:t>
            </a:r>
            <a:r>
              <a:rPr lang="en-US" dirty="0" smtClean="0"/>
              <a:t>actions of </a:t>
            </a:r>
            <a:r>
              <a:rPr lang="en-US" dirty="0"/>
              <a:t>an entity to be traced uniquely to that entity. This supports nonrepudiation</a:t>
            </a:r>
            <a:r>
              <a:rPr lang="en-US" dirty="0" smtClean="0"/>
              <a:t>, deterrence</a:t>
            </a:r>
            <a:r>
              <a:rPr lang="en-US" dirty="0"/>
              <a:t>, fault isolation, intrusion detection and prevention, and </a:t>
            </a:r>
            <a:r>
              <a:rPr lang="en-US" dirty="0" smtClean="0"/>
              <a:t>after-action recovery </a:t>
            </a:r>
            <a:r>
              <a:rPr lang="en-US" dirty="0"/>
              <a:t>and legal action. Because truly secure systems are not yet </a:t>
            </a:r>
            <a:r>
              <a:rPr lang="en-US" dirty="0" smtClean="0"/>
              <a:t>an achievable </a:t>
            </a:r>
            <a:r>
              <a:rPr lang="en-US" dirty="0"/>
              <a:t>goal, we must be able to trace a security breach to a </a:t>
            </a:r>
            <a:r>
              <a:rPr lang="en-US" dirty="0" smtClean="0"/>
              <a:t>responsible party</a:t>
            </a:r>
            <a:r>
              <a:rPr lang="en-US" dirty="0"/>
              <a:t>. Systems must keep records of their activities to permit later </a:t>
            </a:r>
            <a:r>
              <a:rPr lang="en-US" dirty="0" smtClean="0"/>
              <a:t>forensic analysis </a:t>
            </a:r>
            <a:r>
              <a:rPr lang="en-US" dirty="0"/>
              <a:t>to trace security breaches or to aid in transaction disputes.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92500" lnSpcReduction="20000"/>
          </a:bodyPr>
          <a:lstStyle/>
          <a:p>
            <a:r>
              <a:rPr lang="en-US" i="1" dirty="0" smtClean="0"/>
              <a:t>Three </a:t>
            </a:r>
            <a:r>
              <a:rPr lang="en-US" i="1" dirty="0"/>
              <a:t>levels of impact on organizations </a:t>
            </a:r>
            <a:r>
              <a:rPr lang="en-US" i="1" dirty="0" smtClean="0"/>
              <a:t>or individuals </a:t>
            </a:r>
            <a:r>
              <a:rPr lang="en-US" i="1" dirty="0"/>
              <a:t>should there be a breach of security </a:t>
            </a:r>
            <a:r>
              <a:rPr lang="en-US" dirty="0"/>
              <a:t>(i.e., a loss of confidentiality, integrity</a:t>
            </a:r>
            <a:r>
              <a:rPr lang="en-US" dirty="0" smtClean="0"/>
              <a:t>, or </a:t>
            </a:r>
            <a:r>
              <a:rPr lang="en-US" dirty="0"/>
              <a:t>availability</a:t>
            </a:r>
            <a:r>
              <a:rPr lang="en-US" dirty="0" smtClean="0"/>
              <a:t>) are : Low, Moderate and High</a:t>
            </a:r>
          </a:p>
          <a:p>
            <a:r>
              <a:rPr lang="en-US" b="1" dirty="0"/>
              <a:t>Low: </a:t>
            </a:r>
            <a:r>
              <a:rPr lang="en-US" dirty="0"/>
              <a:t>The loss could be expected to have a limited adverse effect on </a:t>
            </a:r>
            <a:r>
              <a:rPr lang="en-US" dirty="0" smtClean="0"/>
              <a:t>organizational operations</a:t>
            </a:r>
            <a:r>
              <a:rPr lang="en-US" dirty="0"/>
              <a:t>, organizational assets, or individuals</a:t>
            </a:r>
            <a:r>
              <a:rPr lang="en-US" dirty="0" smtClean="0"/>
              <a:t>.</a:t>
            </a:r>
          </a:p>
          <a:p>
            <a:r>
              <a:rPr lang="en-US" dirty="0"/>
              <a:t>F</a:t>
            </a:r>
            <a:r>
              <a:rPr lang="en-US" dirty="0" smtClean="0"/>
              <a:t>or </a:t>
            </a:r>
            <a:r>
              <a:rPr lang="en-US" dirty="0"/>
              <a:t>example, the loss of confidentiality, integrity, or </a:t>
            </a:r>
            <a:r>
              <a:rPr lang="en-US" dirty="0" smtClean="0"/>
              <a:t>availability might </a:t>
            </a:r>
          </a:p>
          <a:p>
            <a:pPr marL="571500" indent="-571500">
              <a:buAutoNum type="romanLcParenBoth"/>
            </a:pPr>
            <a:r>
              <a:rPr lang="en-US" dirty="0" smtClean="0"/>
              <a:t>cause </a:t>
            </a:r>
            <a:r>
              <a:rPr lang="en-US" dirty="0"/>
              <a:t>a degradation in mission capability to an extent </a:t>
            </a:r>
            <a:r>
              <a:rPr lang="en-US" dirty="0" smtClean="0"/>
              <a:t>and duration </a:t>
            </a:r>
            <a:r>
              <a:rPr lang="en-US" dirty="0"/>
              <a:t>that the organization is able to perform its primary functions, but </a:t>
            </a:r>
            <a:r>
              <a:rPr lang="en-US" dirty="0" smtClean="0"/>
              <a:t>the effective -</a:t>
            </a:r>
            <a:r>
              <a:rPr lang="en-US" dirty="0" err="1" smtClean="0"/>
              <a:t>ness</a:t>
            </a:r>
            <a:r>
              <a:rPr lang="en-US" dirty="0" smtClean="0"/>
              <a:t> </a:t>
            </a:r>
            <a:r>
              <a:rPr lang="en-US" dirty="0"/>
              <a:t>of the functions is noticeably reduced; </a:t>
            </a:r>
            <a:endParaRPr lang="en-US" dirty="0" smtClean="0"/>
          </a:p>
          <a:p>
            <a:pPr marL="571500" indent="-571500">
              <a:buAutoNum type="romanLcParenBoth"/>
            </a:pPr>
            <a:r>
              <a:rPr lang="en-US" dirty="0" smtClean="0"/>
              <a:t>result </a:t>
            </a:r>
            <a:r>
              <a:rPr lang="en-US" dirty="0"/>
              <a:t>in minor </a:t>
            </a:r>
            <a:r>
              <a:rPr lang="en-US" dirty="0" smtClean="0"/>
              <a:t>damage to </a:t>
            </a:r>
            <a:r>
              <a:rPr lang="en-US" dirty="0"/>
              <a:t>organizational assets; </a:t>
            </a:r>
            <a:endParaRPr lang="en-US" dirty="0" smtClean="0"/>
          </a:p>
          <a:p>
            <a:pPr marL="571500" indent="-571500">
              <a:buAutoNum type="romanLcParenBoth"/>
            </a:pPr>
            <a:r>
              <a:rPr lang="en-US" dirty="0" smtClean="0"/>
              <a:t>result </a:t>
            </a:r>
            <a:r>
              <a:rPr lang="en-US" dirty="0"/>
              <a:t>in minor financial loss; or </a:t>
            </a:r>
            <a:endParaRPr lang="en-US" dirty="0" smtClean="0"/>
          </a:p>
          <a:p>
            <a:pPr marL="571500" indent="-571500">
              <a:buAutoNum type="romanLcParenBoth"/>
            </a:pPr>
            <a:r>
              <a:rPr lang="en-US" dirty="0" smtClean="0"/>
              <a:t>result in minor </a:t>
            </a:r>
            <a:r>
              <a:rPr lang="en-US" dirty="0"/>
              <a:t>harm to individuals.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324600"/>
          </a:xfrm>
        </p:spPr>
        <p:txBody>
          <a:bodyPr>
            <a:normAutofit fontScale="92500" lnSpcReduction="20000"/>
          </a:bodyPr>
          <a:lstStyle/>
          <a:p>
            <a:r>
              <a:rPr lang="en-US" b="1" dirty="0"/>
              <a:t>Moderate: </a:t>
            </a:r>
            <a:r>
              <a:rPr lang="en-US" dirty="0"/>
              <a:t>The loss could be expected to have a serious adverse effect </a:t>
            </a:r>
            <a:r>
              <a:rPr lang="en-US" dirty="0" smtClean="0"/>
              <a:t>on organizational </a:t>
            </a:r>
            <a:r>
              <a:rPr lang="en-US" dirty="0"/>
              <a:t>operations, organizational assets, or individuals. A </a:t>
            </a:r>
            <a:r>
              <a:rPr lang="en-US" dirty="0" smtClean="0"/>
              <a:t>serious adverse </a:t>
            </a:r>
            <a:r>
              <a:rPr lang="en-US" dirty="0"/>
              <a:t>effect means that, for example, the loss might </a:t>
            </a:r>
            <a:endParaRPr lang="en-US" dirty="0" smtClean="0"/>
          </a:p>
          <a:p>
            <a:pPr marL="571500" indent="-571500">
              <a:buAutoNum type="romanLcParenBoth"/>
            </a:pPr>
            <a:r>
              <a:rPr lang="en-US" dirty="0" smtClean="0"/>
              <a:t>cause </a:t>
            </a:r>
            <a:r>
              <a:rPr lang="en-US" dirty="0"/>
              <a:t>a </a:t>
            </a:r>
            <a:r>
              <a:rPr lang="en-US" dirty="0" smtClean="0"/>
              <a:t>significant degradation </a:t>
            </a:r>
            <a:r>
              <a:rPr lang="en-US" dirty="0"/>
              <a:t>in mission capability to an extent and duration that </a:t>
            </a:r>
            <a:r>
              <a:rPr lang="en-US" dirty="0" smtClean="0"/>
              <a:t>the organization </a:t>
            </a:r>
            <a:r>
              <a:rPr lang="en-US" dirty="0"/>
              <a:t>is able to perform its primary functions, but the </a:t>
            </a:r>
            <a:r>
              <a:rPr lang="en-US" dirty="0" smtClean="0"/>
              <a:t>effectiveness of </a:t>
            </a:r>
            <a:r>
              <a:rPr lang="en-US" dirty="0"/>
              <a:t>the functions is significantly reduced</a:t>
            </a:r>
            <a:r>
              <a:rPr lang="en-US" dirty="0" smtClean="0"/>
              <a:t>;</a:t>
            </a:r>
          </a:p>
          <a:p>
            <a:pPr marL="571500" indent="-571500">
              <a:buAutoNum type="romanLcParenBoth"/>
            </a:pPr>
            <a:r>
              <a:rPr lang="en-US" dirty="0" smtClean="0"/>
              <a:t>result </a:t>
            </a:r>
            <a:r>
              <a:rPr lang="en-US" dirty="0"/>
              <a:t>in significant damage </a:t>
            </a:r>
            <a:r>
              <a:rPr lang="en-US" dirty="0" smtClean="0"/>
              <a:t>to organizational </a:t>
            </a:r>
            <a:r>
              <a:rPr lang="en-US" dirty="0"/>
              <a:t>assets</a:t>
            </a:r>
            <a:r>
              <a:rPr lang="en-US" dirty="0" smtClean="0"/>
              <a:t>;</a:t>
            </a:r>
          </a:p>
          <a:p>
            <a:pPr marL="571500" indent="-571500">
              <a:buAutoNum type="romanLcParenBoth"/>
            </a:pPr>
            <a:r>
              <a:rPr lang="en-US" dirty="0" smtClean="0"/>
              <a:t>result </a:t>
            </a:r>
            <a:r>
              <a:rPr lang="en-US" dirty="0"/>
              <a:t>in significant financial loss; or </a:t>
            </a:r>
            <a:endParaRPr lang="en-US" dirty="0" smtClean="0"/>
          </a:p>
          <a:p>
            <a:pPr marL="571500" indent="-571500">
              <a:buAutoNum type="romanLcParenBoth"/>
            </a:pPr>
            <a:r>
              <a:rPr lang="en-US" dirty="0" smtClean="0"/>
              <a:t>result in significant </a:t>
            </a:r>
            <a:r>
              <a:rPr lang="en-US" dirty="0"/>
              <a:t>harm to individuals that does not involve loss of life or serious</a:t>
            </a:r>
            <a:r>
              <a:rPr lang="en-US" dirty="0" smtClean="0"/>
              <a:t>, life-threatening </a:t>
            </a:r>
            <a:r>
              <a:rPr lang="en-US" dirty="0"/>
              <a:t>injuries.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92500" lnSpcReduction="10000"/>
          </a:bodyPr>
          <a:lstStyle/>
          <a:p>
            <a:r>
              <a:rPr lang="en-US" b="1" dirty="0"/>
              <a:t>High: </a:t>
            </a:r>
            <a:r>
              <a:rPr lang="en-US" dirty="0"/>
              <a:t>The loss could be expected to have a severe or catastrophic </a:t>
            </a:r>
            <a:r>
              <a:rPr lang="en-US" dirty="0" smtClean="0"/>
              <a:t>adverse effect </a:t>
            </a:r>
            <a:r>
              <a:rPr lang="en-US" dirty="0"/>
              <a:t>on organizational operations, organizational assets, or individuals</a:t>
            </a:r>
            <a:r>
              <a:rPr lang="en-US" dirty="0" smtClean="0"/>
              <a:t>. A </a:t>
            </a:r>
            <a:r>
              <a:rPr lang="en-US" dirty="0"/>
              <a:t>severe or catastrophic adverse effect means that, for example, the loss might</a:t>
            </a:r>
          </a:p>
          <a:p>
            <a:pPr marL="571500" indent="-571500">
              <a:buAutoNum type="romanLcParenBoth"/>
            </a:pPr>
            <a:r>
              <a:rPr lang="en-US" dirty="0" smtClean="0"/>
              <a:t>cause </a:t>
            </a:r>
            <a:r>
              <a:rPr lang="en-US" dirty="0"/>
              <a:t>a severe degradation in or loss of mission capability to an extent </a:t>
            </a:r>
            <a:r>
              <a:rPr lang="en-US" dirty="0" smtClean="0"/>
              <a:t>and duration </a:t>
            </a:r>
            <a:r>
              <a:rPr lang="en-US" dirty="0"/>
              <a:t>that the organization is not able to perform one or more of its </a:t>
            </a:r>
            <a:r>
              <a:rPr lang="en-US" dirty="0" smtClean="0"/>
              <a:t>primary functions</a:t>
            </a:r>
            <a:r>
              <a:rPr lang="en-US" dirty="0"/>
              <a:t>; </a:t>
            </a:r>
            <a:endParaRPr lang="en-US" dirty="0" smtClean="0"/>
          </a:p>
          <a:p>
            <a:pPr marL="571500" indent="-571500">
              <a:buAutoNum type="romanLcParenBoth"/>
            </a:pPr>
            <a:r>
              <a:rPr lang="en-US" dirty="0" smtClean="0"/>
              <a:t>result </a:t>
            </a:r>
            <a:r>
              <a:rPr lang="en-US" dirty="0"/>
              <a:t>in major damage to organizational assets</a:t>
            </a:r>
            <a:r>
              <a:rPr lang="en-US" dirty="0" smtClean="0"/>
              <a:t>;</a:t>
            </a:r>
          </a:p>
          <a:p>
            <a:pPr marL="571500" indent="-571500">
              <a:buAutoNum type="romanLcParenBoth"/>
            </a:pPr>
            <a:r>
              <a:rPr lang="en-US" dirty="0" smtClean="0"/>
              <a:t>Result in </a:t>
            </a:r>
            <a:r>
              <a:rPr lang="en-US" dirty="0"/>
              <a:t>major financial loss; </a:t>
            </a:r>
            <a:r>
              <a:rPr lang="en-US" dirty="0" smtClean="0"/>
              <a:t>or</a:t>
            </a:r>
          </a:p>
          <a:p>
            <a:pPr marL="571500" indent="-571500">
              <a:buAutoNum type="romanLcParenBoth"/>
            </a:pPr>
            <a:r>
              <a:rPr lang="en-US" dirty="0" smtClean="0"/>
              <a:t>result </a:t>
            </a:r>
            <a:r>
              <a:rPr lang="en-US" dirty="0"/>
              <a:t>in severe or catastrophic harm to </a:t>
            </a:r>
            <a:r>
              <a:rPr lang="en-US" dirty="0" smtClean="0"/>
              <a:t> individuals involving </a:t>
            </a:r>
            <a:r>
              <a:rPr lang="en-US" dirty="0"/>
              <a:t>loss of life or serious, life-threatening injuries.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fontScale="85000" lnSpcReduction="10000"/>
          </a:bodyPr>
          <a:lstStyle/>
          <a:p>
            <a:r>
              <a:rPr lang="en-US" i="1" dirty="0" smtClean="0"/>
              <a:t>Examples of the adverse effect in relation to confidentiality, integrity and availability:</a:t>
            </a:r>
          </a:p>
          <a:p>
            <a:r>
              <a:rPr lang="en-US" b="1" i="1" dirty="0" smtClean="0"/>
              <a:t>Confidentiality : </a:t>
            </a:r>
            <a:r>
              <a:rPr lang="en-US" dirty="0" smtClean="0"/>
              <a:t>Student </a:t>
            </a:r>
            <a:r>
              <a:rPr lang="en-US" dirty="0"/>
              <a:t>grade information is an asset whose confidentiality </a:t>
            </a:r>
            <a:r>
              <a:rPr lang="en-US" dirty="0" smtClean="0"/>
              <a:t>is considered </a:t>
            </a:r>
            <a:r>
              <a:rPr lang="en-US" dirty="0"/>
              <a:t>to be highly important by students</a:t>
            </a:r>
            <a:r>
              <a:rPr lang="en-US" dirty="0" smtClean="0"/>
              <a:t>. </a:t>
            </a:r>
            <a:r>
              <a:rPr lang="en-US" dirty="0"/>
              <a:t>Grade information should only be available to students, their parents</a:t>
            </a:r>
            <a:r>
              <a:rPr lang="en-US" dirty="0" smtClean="0"/>
              <a:t>, and </a:t>
            </a:r>
            <a:r>
              <a:rPr lang="en-US" dirty="0"/>
              <a:t>employees that require the information to do their job. </a:t>
            </a:r>
            <a:endParaRPr lang="en-US" dirty="0" smtClean="0"/>
          </a:p>
          <a:p>
            <a:r>
              <a:rPr lang="en-US" dirty="0" smtClean="0"/>
              <a:t>Student enrollment information </a:t>
            </a:r>
            <a:r>
              <a:rPr lang="en-US" dirty="0"/>
              <a:t>may have a moderate confidentiality rating</a:t>
            </a:r>
            <a:r>
              <a:rPr lang="en-US" dirty="0" smtClean="0"/>
              <a:t>. </a:t>
            </a:r>
            <a:r>
              <a:rPr lang="en-US" dirty="0"/>
              <a:t>this information is seen by more people on a daily basis, is less likely to </a:t>
            </a:r>
            <a:r>
              <a:rPr lang="en-US" dirty="0" smtClean="0"/>
              <a:t>be targeted </a:t>
            </a:r>
            <a:r>
              <a:rPr lang="en-US" dirty="0"/>
              <a:t>than grade information, and results in less damage if disclosed. </a:t>
            </a:r>
            <a:endParaRPr lang="en-US" dirty="0" smtClean="0"/>
          </a:p>
          <a:p>
            <a:r>
              <a:rPr lang="en-US" dirty="0" smtClean="0"/>
              <a:t>Directory information</a:t>
            </a:r>
            <a:r>
              <a:rPr lang="en-US" dirty="0"/>
              <a:t>, such as lists of students or faculty or departmental lists, may </a:t>
            </a:r>
            <a:r>
              <a:rPr lang="en-US" dirty="0" smtClean="0"/>
              <a:t>be assigned </a:t>
            </a:r>
            <a:r>
              <a:rPr lang="en-US" dirty="0"/>
              <a:t>a low confidentiality rating or indeed no rating. This information is </a:t>
            </a:r>
            <a:r>
              <a:rPr lang="en-US" dirty="0" smtClean="0"/>
              <a:t>typically freely </a:t>
            </a:r>
            <a:r>
              <a:rPr lang="en-US" dirty="0"/>
              <a:t>available to the public and published on a school’s Web site.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a:bodyPr>
          <a:lstStyle/>
          <a:p>
            <a:r>
              <a:rPr lang="en-US" b="1" i="1" dirty="0" smtClean="0"/>
              <a:t>Integrity: </a:t>
            </a:r>
            <a:r>
              <a:rPr lang="en-US" dirty="0" smtClean="0"/>
              <a:t>Patient </a:t>
            </a:r>
            <a:r>
              <a:rPr lang="en-US" dirty="0"/>
              <a:t>allergy information is an example of an asset with a </a:t>
            </a:r>
            <a:r>
              <a:rPr lang="en-US" dirty="0" smtClean="0"/>
              <a:t>high requirement </a:t>
            </a:r>
            <a:r>
              <a:rPr lang="en-US" dirty="0"/>
              <a:t>for integrity</a:t>
            </a:r>
            <a:r>
              <a:rPr lang="en-US" dirty="0" smtClean="0"/>
              <a:t>. </a:t>
            </a:r>
            <a:r>
              <a:rPr lang="en-US" dirty="0"/>
              <a:t>The doctor should be able </a:t>
            </a:r>
            <a:r>
              <a:rPr lang="en-US" dirty="0" smtClean="0"/>
              <a:t>to trust </a:t>
            </a:r>
            <a:r>
              <a:rPr lang="en-US" dirty="0"/>
              <a:t>that the information is correct and current. Now suppose that an </a:t>
            </a:r>
            <a:r>
              <a:rPr lang="en-US" dirty="0" smtClean="0"/>
              <a:t>employee (</a:t>
            </a:r>
            <a:r>
              <a:rPr lang="en-US" dirty="0"/>
              <a:t>e.g., a nurse) who is authorized to view and update this information </a:t>
            </a:r>
            <a:r>
              <a:rPr lang="en-US" dirty="0" smtClean="0"/>
              <a:t>deliberately falsifies </a:t>
            </a:r>
            <a:r>
              <a:rPr lang="en-US" dirty="0"/>
              <a:t>the data to cause harm to the hospital. The database needs to be </a:t>
            </a:r>
            <a:r>
              <a:rPr lang="en-US" dirty="0" smtClean="0"/>
              <a:t>restored to </a:t>
            </a:r>
            <a:r>
              <a:rPr lang="en-US" dirty="0"/>
              <a:t>a trusted basis quickly, and it should be possible to trace the error back to </a:t>
            </a:r>
            <a:r>
              <a:rPr lang="en-US" dirty="0" smtClean="0"/>
              <a:t>the person </a:t>
            </a:r>
            <a:r>
              <a:rPr lang="en-US" dirty="0"/>
              <a:t>responsible</a:t>
            </a:r>
            <a:r>
              <a:rPr lang="en-US" dirty="0" smtClean="0"/>
              <a:t>.</a:t>
            </a:r>
          </a:p>
          <a:p>
            <a:r>
              <a:rPr lang="en-US" dirty="0"/>
              <a:t>Inaccurate information could result in serious harm </a:t>
            </a:r>
            <a:r>
              <a:rPr lang="en-US" dirty="0" smtClean="0"/>
              <a:t>or death </a:t>
            </a:r>
            <a:r>
              <a:rPr lang="en-US" dirty="0"/>
              <a:t>to a patient and expose the hospital to massive liability.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r>
              <a:rPr lang="en-US" dirty="0"/>
              <a:t>An example of an asset that may be assigned a moderate level of </a:t>
            </a:r>
            <a:r>
              <a:rPr lang="en-US" dirty="0" smtClean="0"/>
              <a:t>integrity requirement </a:t>
            </a:r>
            <a:r>
              <a:rPr lang="en-US" dirty="0"/>
              <a:t>is a Web site that offers a forum to registered users to discuss </a:t>
            </a:r>
            <a:r>
              <a:rPr lang="en-US" dirty="0" smtClean="0"/>
              <a:t>some specific </a:t>
            </a:r>
            <a:r>
              <a:rPr lang="en-US" dirty="0"/>
              <a:t>topic. Either a registered user or a hacker could falsify some entries </a:t>
            </a:r>
            <a:r>
              <a:rPr lang="en-US" dirty="0" smtClean="0"/>
              <a:t>or deface </a:t>
            </a:r>
            <a:r>
              <a:rPr lang="en-US" dirty="0"/>
              <a:t>the Web site. If the forum exists only for the enjoyment of the users, </a:t>
            </a:r>
            <a:r>
              <a:rPr lang="en-US" dirty="0" smtClean="0"/>
              <a:t>brings in </a:t>
            </a:r>
            <a:r>
              <a:rPr lang="en-US" dirty="0"/>
              <a:t>little or no advertising revenue, and is not used for something important </a:t>
            </a:r>
            <a:r>
              <a:rPr lang="en-US" dirty="0" smtClean="0"/>
              <a:t>such as </a:t>
            </a:r>
            <a:r>
              <a:rPr lang="en-US" dirty="0"/>
              <a:t>research, then potential damage is not severe. </a:t>
            </a:r>
            <a:endParaRPr lang="en-US" dirty="0" smtClean="0"/>
          </a:p>
          <a:p>
            <a:r>
              <a:rPr lang="en-US" dirty="0" smtClean="0"/>
              <a:t>The </a:t>
            </a:r>
            <a:r>
              <a:rPr lang="en-US" dirty="0"/>
              <a:t>Web master may </a:t>
            </a:r>
            <a:r>
              <a:rPr lang="en-US" dirty="0" smtClean="0"/>
              <a:t>experience some </a:t>
            </a:r>
            <a:r>
              <a:rPr lang="en-US" dirty="0"/>
              <a:t>data, financial, and time loss.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COURSE CONTENT</a:t>
            </a:r>
            <a:endParaRPr lang="en-US" dirty="0"/>
          </a:p>
        </p:txBody>
      </p:sp>
      <p:sp>
        <p:nvSpPr>
          <p:cNvPr id="3" name="Content Placeholder 2"/>
          <p:cNvSpPr>
            <a:spLocks noGrp="1"/>
          </p:cNvSpPr>
          <p:nvPr>
            <p:ph idx="1"/>
          </p:nvPr>
        </p:nvSpPr>
        <p:spPr>
          <a:xfrm>
            <a:off x="228600" y="838200"/>
            <a:ext cx="8610600" cy="5791200"/>
          </a:xfrm>
        </p:spPr>
        <p:txBody>
          <a:bodyPr>
            <a:normAutofit fontScale="92500" lnSpcReduction="10000"/>
          </a:bodyPr>
          <a:lstStyle/>
          <a:p>
            <a:r>
              <a:rPr lang="en-US" dirty="0" smtClean="0"/>
              <a:t>Introduction </a:t>
            </a:r>
            <a:r>
              <a:rPr lang="en-US" dirty="0"/>
              <a:t>to security in the context of information system and networks: </a:t>
            </a:r>
            <a:endParaRPr lang="en-US" dirty="0" smtClean="0"/>
          </a:p>
          <a:p>
            <a:r>
              <a:rPr lang="en-US" dirty="0" smtClean="0"/>
              <a:t>Fundamentals </a:t>
            </a:r>
            <a:r>
              <a:rPr lang="en-US" dirty="0"/>
              <a:t>of encryption technology; cryptography, secret key algorithms; public-key algorithms; authentication protocol; digital signatures; </a:t>
            </a:r>
            <a:endParaRPr lang="en-US" dirty="0" smtClean="0"/>
          </a:p>
          <a:p>
            <a:r>
              <a:rPr lang="en-US" dirty="0"/>
              <a:t>S</a:t>
            </a:r>
            <a:r>
              <a:rPr lang="en-US" dirty="0" smtClean="0"/>
              <a:t>ystems </a:t>
            </a:r>
            <a:r>
              <a:rPr lang="en-US" dirty="0"/>
              <a:t>and protocols for providing security services including e-mail, internet protocol security and web security</a:t>
            </a:r>
            <a:r>
              <a:rPr lang="en-US" dirty="0" smtClean="0"/>
              <a:t>;</a:t>
            </a:r>
          </a:p>
          <a:p>
            <a:r>
              <a:rPr lang="en-US" dirty="0"/>
              <a:t>T</a:t>
            </a:r>
            <a:r>
              <a:rPr lang="en-US" dirty="0" smtClean="0"/>
              <a:t>hreats </a:t>
            </a:r>
            <a:r>
              <a:rPr lang="en-US" dirty="0"/>
              <a:t>to network and computer security and countermeasures including intrusion detection, virus counter measures, access control and firewall.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Autofit/>
          </a:bodyPr>
          <a:lstStyle/>
          <a:p>
            <a:r>
              <a:rPr lang="en-US" sz="2750" dirty="0"/>
              <a:t>An example of a low integrity requirement is an anonymous online poll. </a:t>
            </a:r>
            <a:r>
              <a:rPr lang="en-US" sz="2750" dirty="0" smtClean="0"/>
              <a:t>Many Web </a:t>
            </a:r>
            <a:r>
              <a:rPr lang="en-US" sz="2750" dirty="0"/>
              <a:t>sites, such as news organizations, offer these polls to their users with very </a:t>
            </a:r>
            <a:r>
              <a:rPr lang="en-US" sz="2750" dirty="0" smtClean="0"/>
              <a:t>few safeguards</a:t>
            </a:r>
            <a:r>
              <a:rPr lang="en-US" sz="2750" dirty="0"/>
              <a:t>. However, the inaccuracy and unscientific nature of such polls is </a:t>
            </a:r>
            <a:r>
              <a:rPr lang="en-US" sz="2750" dirty="0" smtClean="0"/>
              <a:t>well understood.</a:t>
            </a:r>
          </a:p>
          <a:p>
            <a:r>
              <a:rPr lang="en-US" sz="2750" b="1" i="1" dirty="0" smtClean="0"/>
              <a:t>Availability: </a:t>
            </a:r>
            <a:r>
              <a:rPr lang="en-US" sz="2750" dirty="0"/>
              <a:t>The more critical a component or service, the higher is the </a:t>
            </a:r>
            <a:r>
              <a:rPr lang="en-US" sz="2750" dirty="0" smtClean="0"/>
              <a:t>level of </a:t>
            </a:r>
            <a:r>
              <a:rPr lang="en-US" sz="2750" dirty="0"/>
              <a:t>availability required. Consider a system that provides authentication </a:t>
            </a:r>
            <a:r>
              <a:rPr lang="en-US" sz="2750" dirty="0" smtClean="0"/>
              <a:t>services for </a:t>
            </a:r>
            <a:r>
              <a:rPr lang="en-US" sz="2750" dirty="0"/>
              <a:t>critical systems, applications, and devices. An interruption of </a:t>
            </a:r>
            <a:r>
              <a:rPr lang="en-US" sz="2750" dirty="0" smtClean="0"/>
              <a:t>service results </a:t>
            </a:r>
            <a:r>
              <a:rPr lang="en-US" sz="2750" dirty="0"/>
              <a:t>in the inability for customers to access computing resources and staff </a:t>
            </a:r>
            <a:r>
              <a:rPr lang="en-US" sz="2750" dirty="0" smtClean="0"/>
              <a:t>to access </a:t>
            </a:r>
            <a:r>
              <a:rPr lang="en-US" sz="2750" dirty="0"/>
              <a:t>the resources they need to perform critical tasks. </a:t>
            </a:r>
            <a:endParaRPr lang="en-US" sz="2750" dirty="0" smtClean="0"/>
          </a:p>
          <a:p>
            <a:r>
              <a:rPr lang="en-US" sz="2750" dirty="0" smtClean="0"/>
              <a:t>The </a:t>
            </a:r>
            <a:r>
              <a:rPr lang="en-US" sz="2750" dirty="0"/>
              <a:t>loss of the </a:t>
            </a:r>
            <a:r>
              <a:rPr lang="en-US" sz="2750" dirty="0" smtClean="0"/>
              <a:t>service translates </a:t>
            </a:r>
            <a:r>
              <a:rPr lang="en-US" sz="2750" dirty="0"/>
              <a:t>into a large financial loss in lost employee productivity and </a:t>
            </a:r>
            <a:r>
              <a:rPr lang="en-US" sz="2750" dirty="0" smtClean="0"/>
              <a:t>potential customer </a:t>
            </a:r>
            <a:r>
              <a:rPr lang="en-US" sz="2750" dirty="0"/>
              <a:t>loss.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248400"/>
          </a:xfrm>
        </p:spPr>
        <p:txBody>
          <a:bodyPr>
            <a:normAutofit fontScale="92500"/>
          </a:bodyPr>
          <a:lstStyle/>
          <a:p>
            <a:r>
              <a:rPr lang="en-US" dirty="0"/>
              <a:t>An example of an asset that would typically be rated as having a </a:t>
            </a:r>
            <a:r>
              <a:rPr lang="en-US" dirty="0" smtClean="0"/>
              <a:t>moderate availability </a:t>
            </a:r>
            <a:r>
              <a:rPr lang="en-US" dirty="0"/>
              <a:t>requirement is a public Web site for a university; the Web site </a:t>
            </a:r>
            <a:r>
              <a:rPr lang="en-US" dirty="0" smtClean="0"/>
              <a:t>provides information </a:t>
            </a:r>
            <a:r>
              <a:rPr lang="en-US" dirty="0"/>
              <a:t>for current and prospective students and donors. Such a site is not </a:t>
            </a:r>
            <a:r>
              <a:rPr lang="en-US" dirty="0" smtClean="0"/>
              <a:t>a critical </a:t>
            </a:r>
            <a:r>
              <a:rPr lang="en-US" dirty="0"/>
              <a:t>component of the university’s information system, but its unavailability </a:t>
            </a:r>
            <a:r>
              <a:rPr lang="en-US" dirty="0" smtClean="0"/>
              <a:t>will cause </a:t>
            </a:r>
            <a:r>
              <a:rPr lang="en-US" dirty="0"/>
              <a:t>some embarrassment.</a:t>
            </a:r>
          </a:p>
          <a:p>
            <a:r>
              <a:rPr lang="en-US" dirty="0"/>
              <a:t>An online telephone directory lookup application would be classified as a </a:t>
            </a:r>
            <a:r>
              <a:rPr lang="en-US" dirty="0" smtClean="0"/>
              <a:t>low availability </a:t>
            </a:r>
            <a:r>
              <a:rPr lang="en-US" dirty="0"/>
              <a:t>requirement. Although the temporary loss of the application may </a:t>
            </a:r>
            <a:r>
              <a:rPr lang="en-US" dirty="0" smtClean="0"/>
              <a:t>be an </a:t>
            </a:r>
            <a:r>
              <a:rPr lang="en-US" dirty="0"/>
              <a:t>annoyance, there are other ways to access the information, such as a </a:t>
            </a:r>
            <a:r>
              <a:rPr lang="en-US" dirty="0" smtClean="0"/>
              <a:t>hardcopy directory </a:t>
            </a:r>
            <a:r>
              <a:rPr lang="en-US" dirty="0"/>
              <a:t>or the operator.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fontScale="92500"/>
          </a:bodyPr>
          <a:lstStyle/>
          <a:p>
            <a:pPr>
              <a:buNone/>
            </a:pPr>
            <a:r>
              <a:rPr lang="en-US" b="1" dirty="0" smtClean="0"/>
              <a:t>		The Challenges of Computer Security</a:t>
            </a:r>
          </a:p>
          <a:p>
            <a:r>
              <a:rPr lang="en-US" dirty="0" smtClean="0"/>
              <a:t>Computer and network security is both fascinating and complex. Some of the reasons follow:</a:t>
            </a:r>
          </a:p>
          <a:p>
            <a:r>
              <a:rPr lang="en-US" dirty="0" smtClean="0"/>
              <a:t>Security is not as simple as it might first appear to the novice. The requirements seem to be straightforward; indeed, most of the major requirements for security services can be given self-explanatory, one-word labels: confidentiality, authentication, nonrepudiation, or integrity. But the mechanisms used to meet those requirements can be quite complex, and understanding them may involve rather delicate reasoning.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248400"/>
          </a:xfrm>
        </p:spPr>
        <p:txBody>
          <a:bodyPr>
            <a:normAutofit fontScale="92500" lnSpcReduction="10000"/>
          </a:bodyPr>
          <a:lstStyle/>
          <a:p>
            <a:r>
              <a:rPr lang="en-US" dirty="0" smtClean="0"/>
              <a:t>In developing a particular security mechanism or algorithm, one must always consider potential attacks on those security features. In many cases, successful attacks are designed by looking at the problem in a completely different way, therefore exploiting an unexpected weakness in the mechanism.</a:t>
            </a:r>
          </a:p>
          <a:p>
            <a:r>
              <a:rPr lang="en-US" dirty="0" smtClean="0"/>
              <a:t>Having designed various security mechanisms, it is necessary to decide where to use them. This is true both in terms of physical placement (e.g., at what points in a network are certain security mechanisms needed) and in a logical sense (e.g., at what layer or layers of an architecture such as TCP/IP [Transmission Control Protocol/Internet Protocol] should  mechanisms be placed).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553200"/>
          </a:xfrm>
        </p:spPr>
        <p:txBody>
          <a:bodyPr>
            <a:normAutofit/>
          </a:bodyPr>
          <a:lstStyle/>
          <a:p>
            <a:r>
              <a:rPr lang="en-US" dirty="0" smtClean="0"/>
              <a:t>Security mechanisms typically involve more than a particular algorithm or protocol. They also require that participants be in possession of some secret information (e.g., an encryption key), which raises questions about the creation, distribution, and protection of that secret information. There also may be a reliance on communications protocols whose behavior may complicate the task of developing the security mechanism.</a:t>
            </a:r>
          </a:p>
          <a:p>
            <a:r>
              <a:rPr lang="en-US" dirty="0" smtClean="0"/>
              <a:t>Security requires regular, even constant, monitoring, and this is difficult in today’s short-term, overloaded environment.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dirty="0" smtClean="0"/>
              <a:t>Computer and network security is essentially a battle of wits between a perpetrator who tries to find holes and the designer or administrator who tries to close them. The great advantage that the attacker has is that he or she need only find a single weakness, while the designer must find and eliminate all weaknesses to achieve perfect security.</a:t>
            </a:r>
          </a:p>
          <a:p>
            <a:r>
              <a:rPr lang="en-US" dirty="0" smtClean="0"/>
              <a:t>Many users and even security administrators view strong security as an impediment to efficient and user-friendly operation of an information system or use of information.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The OSI security architecture</a:t>
            </a:r>
            <a:endParaRPr lang="en-US" dirty="0"/>
          </a:p>
        </p:txBody>
      </p:sp>
      <p:sp>
        <p:nvSpPr>
          <p:cNvPr id="3" name="Content Placeholder 2"/>
          <p:cNvSpPr>
            <a:spLocks noGrp="1"/>
          </p:cNvSpPr>
          <p:nvPr>
            <p:ph idx="1"/>
          </p:nvPr>
        </p:nvSpPr>
        <p:spPr>
          <a:xfrm>
            <a:off x="304800" y="762000"/>
            <a:ext cx="8534400" cy="6096000"/>
          </a:xfrm>
        </p:spPr>
        <p:txBody>
          <a:bodyPr>
            <a:normAutofit fontScale="92500" lnSpcReduction="10000"/>
          </a:bodyPr>
          <a:lstStyle/>
          <a:p>
            <a:r>
              <a:rPr lang="en-US" dirty="0" smtClean="0"/>
              <a:t>The International Telecommunication Union (ITU) Telecommunication Standardization Sector (ITU-T) is a United Nations-sponsored agency that develops standards, called Recommendations, relating to telecommunications and to open systems interconnection (OSI).</a:t>
            </a:r>
          </a:p>
          <a:p>
            <a:r>
              <a:rPr lang="en-US" dirty="0" smtClean="0"/>
              <a:t>The OSI security architecture is useful to managers as a way of organizing the task of providing security. Furthermore, because this architecture was developed as an international standard, computer and communications vendors have developed security features for their products and services that relate to this structured definition of services and mechanisms.</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rmAutofit fontScale="92500" lnSpcReduction="10000"/>
          </a:bodyPr>
          <a:lstStyle/>
          <a:p>
            <a:r>
              <a:rPr lang="en-US" dirty="0" smtClean="0"/>
              <a:t>The OSI security architecture focuses on security </a:t>
            </a:r>
            <a:r>
              <a:rPr lang="en-US" i="1" dirty="0" smtClean="0"/>
              <a:t>attacks, mechanisms, </a:t>
            </a:r>
            <a:r>
              <a:rPr lang="en-US" dirty="0" smtClean="0"/>
              <a:t>and </a:t>
            </a:r>
            <a:r>
              <a:rPr lang="en-US" i="1" dirty="0" smtClean="0"/>
              <a:t>services.</a:t>
            </a:r>
          </a:p>
          <a:p>
            <a:r>
              <a:rPr lang="en-US" b="1" dirty="0" smtClean="0"/>
              <a:t>Security attack: </a:t>
            </a:r>
            <a:r>
              <a:rPr lang="en-US" dirty="0" smtClean="0"/>
              <a:t>Any action that compromises the security of information owned by an organization.</a:t>
            </a:r>
          </a:p>
          <a:p>
            <a:r>
              <a:rPr lang="en-US" b="1" dirty="0" smtClean="0"/>
              <a:t>Security mechanism: </a:t>
            </a:r>
            <a:r>
              <a:rPr lang="en-US" dirty="0" smtClean="0"/>
              <a:t>A process (or a device incorporating such a process) that is designed to detect, prevent, or recover from a security attack.</a:t>
            </a:r>
          </a:p>
          <a:p>
            <a:r>
              <a:rPr lang="en-US" b="1" dirty="0" smtClean="0"/>
              <a:t>Security service: </a:t>
            </a:r>
            <a:r>
              <a:rPr lang="en-US" dirty="0" smtClean="0"/>
              <a:t>A processing or communication service that enhances the security of the data processing systems and the information transfers of an organization. The services are intended to counter security attacks, and they make use of one or more security mechanisms to provide the service.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r>
              <a:rPr lang="en-US" b="1" dirty="0" smtClean="0"/>
              <a:t>Threat: </a:t>
            </a:r>
            <a:r>
              <a:rPr lang="en-US" dirty="0" smtClean="0"/>
              <a:t>A potential for violation of security, which exists when there is a circumstance, capability, action, or event that could breach security and cause harm. That is, a threat is a possible danger that might exploit a vulnerability.</a:t>
            </a:r>
          </a:p>
          <a:p>
            <a:r>
              <a:rPr lang="en-US" b="1" dirty="0" smtClean="0"/>
              <a:t>Attack : </a:t>
            </a:r>
            <a:r>
              <a:rPr lang="en-US" dirty="0" smtClean="0"/>
              <a:t>An assault on system security that derives from an intelligent threat; that is, an intelligent act that is a deliberate attempt (especially in the sense of a method or technique) to evade security services and violate the security policy of a system.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smtClean="0"/>
              <a:t>Security Attack:</a:t>
            </a:r>
            <a:r>
              <a:rPr lang="en-US" dirty="0" smtClean="0"/>
              <a:t> are classified into two namely;  </a:t>
            </a:r>
            <a:r>
              <a:rPr lang="en-US" i="1" dirty="0" smtClean="0"/>
              <a:t>Passive attack</a:t>
            </a:r>
            <a:r>
              <a:rPr lang="en-US" dirty="0" smtClean="0"/>
              <a:t> and </a:t>
            </a:r>
            <a:r>
              <a:rPr lang="en-US" i="1" dirty="0" smtClean="0"/>
              <a:t>active attack </a:t>
            </a:r>
          </a:p>
          <a:p>
            <a:pPr>
              <a:buNone/>
            </a:pPr>
            <a:endParaRPr lang="en-US" i="1" dirty="0" smtClean="0"/>
          </a:p>
          <a:p>
            <a:r>
              <a:rPr lang="en-US" b="1" dirty="0" smtClean="0"/>
              <a:t>A passive attack:</a:t>
            </a:r>
            <a:r>
              <a:rPr lang="en-US" dirty="0" smtClean="0"/>
              <a:t> attempts to learn or make use of information from the system but does not affect system resources.</a:t>
            </a:r>
          </a:p>
          <a:p>
            <a:pPr>
              <a:buNone/>
            </a:pPr>
            <a:endParaRPr lang="en-US" dirty="0" smtClean="0"/>
          </a:p>
          <a:p>
            <a:r>
              <a:rPr lang="en-US" b="1" dirty="0" smtClean="0"/>
              <a:t>An active attack:</a:t>
            </a:r>
            <a:r>
              <a:rPr lang="en-US" dirty="0" smtClean="0"/>
              <a:t> attempts to alter system resources or affect their operation.</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2800" b="1" dirty="0" smtClean="0"/>
              <a:t>OVERVIEW OF COMPUTER AND NETWORK SECURITY</a:t>
            </a:r>
            <a:endParaRPr lang="en-US" sz="2800" b="1" dirty="0"/>
          </a:p>
        </p:txBody>
      </p:sp>
      <p:sp>
        <p:nvSpPr>
          <p:cNvPr id="3" name="Content Placeholder 2"/>
          <p:cNvSpPr>
            <a:spLocks noGrp="1"/>
          </p:cNvSpPr>
          <p:nvPr>
            <p:ph idx="1"/>
          </p:nvPr>
        </p:nvSpPr>
        <p:spPr>
          <a:xfrm>
            <a:off x="228600" y="762000"/>
            <a:ext cx="8686800" cy="5791200"/>
          </a:xfrm>
        </p:spPr>
        <p:txBody>
          <a:bodyPr>
            <a:normAutofit/>
          </a:bodyPr>
          <a:lstStyle/>
          <a:p>
            <a:r>
              <a:rPr lang="en-US" dirty="0"/>
              <a:t>Computer and network systems have given us unlimited opportunities to reduce costs, </a:t>
            </a:r>
            <a:r>
              <a:rPr lang="en-US" dirty="0" smtClean="0"/>
              <a:t>improve efficiency</a:t>
            </a:r>
            <a:r>
              <a:rPr lang="en-US" dirty="0"/>
              <a:t>, and increase revenues, as </a:t>
            </a:r>
            <a:r>
              <a:rPr lang="en-US" dirty="0" smtClean="0"/>
              <a:t> demonstrated </a:t>
            </a:r>
            <a:r>
              <a:rPr lang="en-US" dirty="0"/>
              <a:t>by an expanding number of computer </a:t>
            </a:r>
            <a:r>
              <a:rPr lang="en-US" dirty="0" smtClean="0"/>
              <a:t>and network </a:t>
            </a:r>
            <a:r>
              <a:rPr lang="en-US" dirty="0"/>
              <a:t>applications. </a:t>
            </a:r>
            <a:endParaRPr lang="en-US" dirty="0" smtClean="0"/>
          </a:p>
          <a:p>
            <a:r>
              <a:rPr lang="en-US" dirty="0" smtClean="0"/>
              <a:t>Unfortunately</a:t>
            </a:r>
            <a:r>
              <a:rPr lang="en-US" dirty="0"/>
              <a:t>, our dependence on computer and network systems </a:t>
            </a:r>
            <a:r>
              <a:rPr lang="en-US" dirty="0" smtClean="0"/>
              <a:t>has also </a:t>
            </a:r>
            <a:r>
              <a:rPr lang="en-US" dirty="0"/>
              <a:t>exposed us to new risks which threaten the security of computer and network systems </a:t>
            </a:r>
            <a:r>
              <a:rPr lang="en-US" dirty="0" smtClean="0"/>
              <a:t>and present </a:t>
            </a:r>
            <a:r>
              <a:rPr lang="en-US" dirty="0"/>
              <a:t>new challenges for protecting our assets and information on computer and </a:t>
            </a:r>
            <a:r>
              <a:rPr lang="en-US" dirty="0" smtClean="0"/>
              <a:t>network systems</a:t>
            </a:r>
            <a:r>
              <a:rPr 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477000"/>
          </a:xfrm>
        </p:spPr>
        <p:txBody>
          <a:bodyPr/>
          <a:lstStyle/>
          <a:p>
            <a:r>
              <a:rPr lang="en-US" dirty="0" smtClean="0">
                <a:solidFill>
                  <a:schemeClr val="tx2"/>
                </a:solidFill>
              </a:rPr>
              <a:t>Passive attacks </a:t>
            </a:r>
            <a:r>
              <a:rPr lang="en-US" dirty="0" smtClean="0"/>
              <a:t>are in the nature of </a:t>
            </a:r>
            <a:r>
              <a:rPr lang="en-US" i="1" dirty="0" smtClean="0"/>
              <a:t>eavesdropping on</a:t>
            </a:r>
            <a:r>
              <a:rPr lang="en-US" dirty="0" smtClean="0"/>
              <a:t>, or </a:t>
            </a:r>
            <a:r>
              <a:rPr lang="en-US" i="1" dirty="0" smtClean="0"/>
              <a:t>monitoring of </a:t>
            </a:r>
            <a:r>
              <a:rPr lang="en-US" dirty="0" smtClean="0"/>
              <a:t>transmissions. The goal of the opponent is to obtain information that is being transmitted. </a:t>
            </a:r>
          </a:p>
          <a:p>
            <a:r>
              <a:rPr lang="en-US" dirty="0" smtClean="0"/>
              <a:t>Two types of passive attacks are the </a:t>
            </a:r>
            <a:r>
              <a:rPr lang="en-US" i="1" dirty="0" smtClean="0"/>
              <a:t>release of message contents </a:t>
            </a:r>
            <a:r>
              <a:rPr lang="en-US" dirty="0" smtClean="0"/>
              <a:t>and </a:t>
            </a:r>
            <a:r>
              <a:rPr lang="en-US" i="1" dirty="0" smtClean="0"/>
              <a:t>traffic analysis.</a:t>
            </a:r>
          </a:p>
          <a:p>
            <a:endParaRPr lang="en-US" dirty="0" smtClean="0"/>
          </a:p>
          <a:p>
            <a:pPr>
              <a:buNone/>
            </a:pPr>
            <a:endParaRPr lang="en-US" dirty="0"/>
          </a:p>
        </p:txBody>
      </p:sp>
      <p:pic>
        <p:nvPicPr>
          <p:cNvPr id="4" name="Picture Placeholder 4" descr="Cryptography-and-Network-Security-Principles-and-Practice-6th-Edition-Shannon.ir.pdf (SECURED) - Adobe Acrobat Reader DC"/>
          <p:cNvPicPr>
            <a:picLocks noChangeAspect="1"/>
          </p:cNvPicPr>
          <p:nvPr/>
        </p:nvPicPr>
        <p:blipFill>
          <a:blip r:embed="rId2" cstate="print"/>
          <a:srcRect/>
          <a:stretch>
            <a:fillRect/>
          </a:stretch>
        </p:blipFill>
        <p:spPr>
          <a:xfrm>
            <a:off x="2057400" y="3505200"/>
            <a:ext cx="5486400" cy="3278593"/>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normAutofit lnSpcReduction="10000"/>
          </a:bodyPr>
          <a:lstStyle/>
          <a:p>
            <a:r>
              <a:rPr lang="en-US" dirty="0" smtClean="0"/>
              <a:t>The </a:t>
            </a:r>
            <a:r>
              <a:rPr lang="en-US" b="1" dirty="0" smtClean="0"/>
              <a:t>release of message </a:t>
            </a:r>
            <a:r>
              <a:rPr lang="en-US" dirty="0" smtClean="0"/>
              <a:t>contents is easily understood.  For example, A telephone conversation, an electronic mail message, and a transferred file may contain sensitive or confidential information. There must be a prevention of an opponent from learning the</a:t>
            </a:r>
          </a:p>
          <a:p>
            <a:pPr>
              <a:buNone/>
            </a:pPr>
            <a:r>
              <a:rPr lang="en-US" dirty="0" smtClean="0"/>
              <a:t>	contents of these transmissions.</a:t>
            </a:r>
          </a:p>
          <a:p>
            <a:r>
              <a:rPr lang="en-US" dirty="0" smtClean="0"/>
              <a:t>A second type of passive attack, </a:t>
            </a:r>
            <a:r>
              <a:rPr lang="en-US" b="1" dirty="0" smtClean="0"/>
              <a:t>traffic analysis</a:t>
            </a:r>
            <a:r>
              <a:rPr lang="en-US" dirty="0" smtClean="0"/>
              <a:t>, is subtler. Suppose there is a way of masking the contents of messages or other information traffic so that opponents, even if they captured the message, could not extract the information from the message.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a:bodyPr>
          <a:lstStyle/>
          <a:p>
            <a:r>
              <a:rPr lang="en-US" dirty="0" smtClean="0"/>
              <a:t>The common technique for masking contents is </a:t>
            </a:r>
            <a:r>
              <a:rPr lang="en-US" b="1" dirty="0" smtClean="0">
                <a:solidFill>
                  <a:schemeClr val="tx2"/>
                </a:solidFill>
              </a:rPr>
              <a:t>encryption. </a:t>
            </a:r>
          </a:p>
          <a:p>
            <a:r>
              <a:rPr lang="en-US" dirty="0" smtClean="0"/>
              <a:t>If encryption protection is in place, an opponent might still be able to observe the pattern of these messages. The opponent could determine the location and identity of communicating hosts and could observe the frequency and length of messages being exchanged. </a:t>
            </a:r>
          </a:p>
          <a:p>
            <a:r>
              <a:rPr lang="en-US" dirty="0" smtClean="0"/>
              <a:t>This information might be useful in guessing the nature of the communication that was taking place.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324600"/>
          </a:xfrm>
        </p:spPr>
        <p:txBody>
          <a:bodyPr>
            <a:normAutofit/>
          </a:bodyPr>
          <a:lstStyle/>
          <a:p>
            <a:r>
              <a:rPr lang="en-US" dirty="0" smtClean="0"/>
              <a:t>Passive attacks are very difficult to detect, because they do not involve any alteration of the data. </a:t>
            </a:r>
          </a:p>
          <a:p>
            <a:r>
              <a:rPr lang="en-US" dirty="0" smtClean="0"/>
              <a:t>The message traffic is sent and received in an apparently normal fashion, and neither the sender nor receiver is aware that a third party has read the messages or observed the traffic pattern. </a:t>
            </a:r>
          </a:p>
          <a:p>
            <a:r>
              <a:rPr lang="en-US" dirty="0" smtClean="0">
                <a:solidFill>
                  <a:srgbClr val="FF0000"/>
                </a:solidFill>
              </a:rPr>
              <a:t>Encryption</a:t>
            </a:r>
            <a:r>
              <a:rPr lang="en-US" dirty="0" smtClean="0"/>
              <a:t> is the only means that is feasible to prevent the success of these attacks.</a:t>
            </a:r>
          </a:p>
          <a:p>
            <a:r>
              <a:rPr lang="en-US" dirty="0" smtClean="0"/>
              <a:t>Thus, the emphasis in dealing with passive attacks is on </a:t>
            </a:r>
            <a:r>
              <a:rPr lang="en-US" dirty="0" smtClean="0">
                <a:solidFill>
                  <a:srgbClr val="FF0000"/>
                </a:solidFill>
              </a:rPr>
              <a:t>prevention</a:t>
            </a:r>
            <a:r>
              <a:rPr lang="en-US" dirty="0" smtClean="0"/>
              <a:t> rather than </a:t>
            </a:r>
            <a:r>
              <a:rPr lang="en-US" dirty="0" smtClean="0">
                <a:solidFill>
                  <a:srgbClr val="FF0000"/>
                </a:solidFill>
              </a:rPr>
              <a:t>detection.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b="1" dirty="0" smtClean="0">
                <a:solidFill>
                  <a:schemeClr val="tx2"/>
                </a:solidFill>
              </a:rPr>
              <a:t>Active attacks </a:t>
            </a:r>
            <a:r>
              <a:rPr lang="en-US" dirty="0" smtClean="0"/>
              <a:t>involve some modification of the data stream or the creation of a false stream and can be subdivided into four categories: </a:t>
            </a:r>
            <a:r>
              <a:rPr lang="en-US" i="1" dirty="0" smtClean="0"/>
              <a:t>masquerade, replay, modification of messages,</a:t>
            </a:r>
            <a:r>
              <a:rPr lang="en-US" dirty="0" smtClean="0"/>
              <a:t> and </a:t>
            </a:r>
            <a:r>
              <a:rPr lang="en-US" i="1" dirty="0" smtClean="0"/>
              <a:t>denial of service</a:t>
            </a:r>
            <a:r>
              <a:rPr lang="en-US" dirty="0" smtClean="0"/>
              <a:t>.</a:t>
            </a:r>
            <a:endParaRPr lang="en-US" dirty="0"/>
          </a:p>
        </p:txBody>
      </p:sp>
      <p:pic>
        <p:nvPicPr>
          <p:cNvPr id="4" name="Picture Placeholder 4" descr="Cryptography-and-Network-Security-Principles-and-Practice-6th-Edition-Shannon.ir.pdf (SECURED) - Adobe Acrobat Reader DC"/>
          <p:cNvPicPr>
            <a:picLocks noChangeAspect="1"/>
          </p:cNvPicPr>
          <p:nvPr/>
        </p:nvPicPr>
        <p:blipFill>
          <a:blip r:embed="rId2" cstate="print"/>
          <a:srcRect/>
          <a:stretch>
            <a:fillRect/>
          </a:stretch>
        </p:blipFill>
        <p:spPr>
          <a:xfrm>
            <a:off x="990600" y="2819400"/>
            <a:ext cx="7402777" cy="37338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r>
              <a:rPr lang="en-US" dirty="0" smtClean="0"/>
              <a:t>A </a:t>
            </a:r>
            <a:r>
              <a:rPr lang="en-US" b="1" dirty="0" smtClean="0"/>
              <a:t>masquerade </a:t>
            </a:r>
            <a:r>
              <a:rPr lang="en-US" dirty="0" smtClean="0"/>
              <a:t>takes place when one entity pretends to be a different entity (path 2 of Figure b is active)</a:t>
            </a:r>
          </a:p>
          <a:p>
            <a:pPr>
              <a:buNone/>
            </a:pPr>
            <a:endParaRPr lang="en-US" sz="1600" dirty="0" smtClean="0"/>
          </a:p>
          <a:p>
            <a:r>
              <a:rPr lang="en-US" dirty="0" smtClean="0"/>
              <a:t>A masquerade attack usually includes one of the other forms of active attack. </a:t>
            </a:r>
          </a:p>
          <a:p>
            <a:r>
              <a:rPr lang="en-US" dirty="0" smtClean="0"/>
              <a:t>For example, authentication sequences can be captured and replayed after a valid authentication sequence has taken place, thus enabling an authorized entity with few privileges to obtain extra privileges by impersonating an entity that has those privileges.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lnSpcReduction="10000"/>
          </a:bodyPr>
          <a:lstStyle/>
          <a:p>
            <a:r>
              <a:rPr lang="en-US" b="1" dirty="0" smtClean="0"/>
              <a:t>Replay </a:t>
            </a:r>
            <a:r>
              <a:rPr lang="en-US" dirty="0" smtClean="0"/>
              <a:t>involves the passive capture of a data unit and its subsequent retransmission to produce an unauthorized effect. (paths 1, 2, and 3 active)</a:t>
            </a:r>
          </a:p>
          <a:p>
            <a:r>
              <a:rPr lang="en-US" b="1" dirty="0" smtClean="0"/>
              <a:t>Modification </a:t>
            </a:r>
            <a:r>
              <a:rPr lang="en-US" dirty="0" smtClean="0"/>
              <a:t>of messages simply means that some portion of a legitimate message is altered, or that messages are delayed or reordered, to produce an unauthorized effect. (paths 1 and 2 active)</a:t>
            </a:r>
          </a:p>
          <a:p>
            <a:r>
              <a:rPr lang="en-US" dirty="0" smtClean="0"/>
              <a:t>For example, a message meaning “Allow Davis </a:t>
            </a:r>
            <a:r>
              <a:rPr lang="en-US" dirty="0" err="1" smtClean="0"/>
              <a:t>Nkiru</a:t>
            </a:r>
            <a:r>
              <a:rPr lang="en-US" dirty="0" smtClean="0"/>
              <a:t> to read confidential file </a:t>
            </a:r>
            <a:r>
              <a:rPr lang="en-US" i="1" dirty="0" smtClean="0"/>
              <a:t>accounts</a:t>
            </a:r>
            <a:r>
              <a:rPr lang="en-US" dirty="0" smtClean="0"/>
              <a:t>” is modified to mean “Allow Ola Sam to read confidential file </a:t>
            </a:r>
            <a:r>
              <a:rPr lang="en-US" i="1" dirty="0" smtClean="0"/>
              <a:t>accounts.</a:t>
            </a:r>
            <a:r>
              <a:rPr lang="en-US" dirty="0" smtClean="0"/>
              <a: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lstStyle/>
          <a:p>
            <a:r>
              <a:rPr lang="en-US" dirty="0" smtClean="0"/>
              <a:t>The </a:t>
            </a:r>
            <a:r>
              <a:rPr lang="en-US" b="1" dirty="0" smtClean="0"/>
              <a:t>denial of service </a:t>
            </a:r>
            <a:r>
              <a:rPr lang="en-US" dirty="0" smtClean="0"/>
              <a:t>prevents or inhibits the normal use or management of communications facilities (path 3 active).</a:t>
            </a:r>
          </a:p>
          <a:p>
            <a:r>
              <a:rPr lang="en-US" dirty="0" smtClean="0"/>
              <a:t>This attack may have a specific target; for example, an entity may suppress all messages directed to a particular destination (e.g., the security audit service). </a:t>
            </a:r>
          </a:p>
          <a:p>
            <a:r>
              <a:rPr lang="en-US" dirty="0" smtClean="0"/>
              <a:t>Another form of service denial is the disruption of an entire network, either by disabling the network or by overloading it with messages so as to degrade performance.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a:bodyPr>
          <a:lstStyle/>
          <a:p>
            <a:r>
              <a:rPr lang="en-US" dirty="0" smtClean="0"/>
              <a:t>Active attacks present the opposite characteristics of passive attacks. </a:t>
            </a:r>
          </a:p>
          <a:p>
            <a:r>
              <a:rPr lang="en-US" dirty="0" smtClean="0"/>
              <a:t>Passive attacks are difficult to detect,  but measures are available to prevent their success.</a:t>
            </a:r>
          </a:p>
          <a:p>
            <a:r>
              <a:rPr lang="en-US" dirty="0" smtClean="0"/>
              <a:t>On the other hand, it is quite difficult to prevent active attacks absolutely because of the wide variety of potential physical, software, and network vulnerabilities.</a:t>
            </a:r>
          </a:p>
          <a:p>
            <a:r>
              <a:rPr lang="en-US" dirty="0" smtClean="0"/>
              <a:t>The goal is to detect active attacks and to recover from any disruption or delays caused by them. If the detection has a deterrent effect, it may also contribute to prevention.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934200" cy="639762"/>
          </a:xfrm>
        </p:spPr>
        <p:txBody>
          <a:bodyPr>
            <a:normAutofit/>
          </a:bodyPr>
          <a:lstStyle/>
          <a:p>
            <a:r>
              <a:rPr lang="en-US" sz="3200" dirty="0" smtClean="0"/>
              <a:t>Security Services</a:t>
            </a:r>
            <a:endParaRPr lang="en-US" sz="3200" dirty="0"/>
          </a:p>
        </p:txBody>
      </p:sp>
      <p:sp>
        <p:nvSpPr>
          <p:cNvPr id="3" name="Content Placeholder 2"/>
          <p:cNvSpPr>
            <a:spLocks noGrp="1"/>
          </p:cNvSpPr>
          <p:nvPr>
            <p:ph idx="1"/>
          </p:nvPr>
        </p:nvSpPr>
        <p:spPr>
          <a:xfrm>
            <a:off x="304800" y="762000"/>
            <a:ext cx="8534400" cy="5715000"/>
          </a:xfrm>
        </p:spPr>
        <p:txBody>
          <a:bodyPr>
            <a:normAutofit/>
          </a:bodyPr>
          <a:lstStyle/>
          <a:p>
            <a:r>
              <a:rPr lang="en-US" dirty="0" smtClean="0"/>
              <a:t>A </a:t>
            </a:r>
            <a:r>
              <a:rPr lang="en-US" b="1" dirty="0" smtClean="0">
                <a:solidFill>
                  <a:schemeClr val="tx2"/>
                </a:solidFill>
              </a:rPr>
              <a:t>security service </a:t>
            </a:r>
            <a:r>
              <a:rPr lang="en-US" dirty="0" smtClean="0"/>
              <a:t>is a processing or communication service that is provided by a system to give a specific kind of protection to system resources; security services implement security policies and are implemented by security mechanisms. (By RFC 4949)</a:t>
            </a:r>
          </a:p>
          <a:p>
            <a:r>
              <a:rPr lang="en-US" dirty="0" smtClean="0"/>
              <a:t>A </a:t>
            </a:r>
            <a:r>
              <a:rPr lang="en-US" b="1" dirty="0" smtClean="0">
                <a:solidFill>
                  <a:schemeClr val="tx2"/>
                </a:solidFill>
              </a:rPr>
              <a:t>security service </a:t>
            </a:r>
            <a:r>
              <a:rPr lang="en-US" dirty="0" smtClean="0"/>
              <a:t>is a service that is provided by a protocol layer of communicating open systems and that ensures adequate security of the systems or of data transfers. (By X.800)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fontScale="85000" lnSpcReduction="20000"/>
          </a:bodyPr>
          <a:lstStyle/>
          <a:p>
            <a:r>
              <a:rPr lang="en-US" dirty="0" smtClean="0"/>
              <a:t>Computer and network technologies have empowered us and transformed our business and life in many ways. However, our increasing dependence on computer and network systems has also exposed us to a wide range of cyber security risks involving system vulnerabilities and threats to our assets and transactions on those systems. </a:t>
            </a:r>
          </a:p>
          <a:p>
            <a:r>
              <a:rPr lang="en-US" dirty="0" smtClean="0"/>
              <a:t>Computer and network security is concerned with availability, confidentiality, integrity, non-repudiation, trust, and many other aspects of computer and network assets which may be compromised by cyber attacks from external and insider threats through exploiting system vulnerabilities. The protection of computer and network security must cover prevention to reduce system vulnerabilities, detection to identify ongoing cyber attacks that break through prevention mechanisms, and response to stop and control cyber attacks, recover systems and correct exploited system vulnerabilities.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Autofit/>
          </a:bodyPr>
          <a:lstStyle/>
          <a:p>
            <a:r>
              <a:rPr lang="en-US" sz="2750" dirty="0" smtClean="0"/>
              <a:t>X.800 divides these services into five categories and fourteen specific services:</a:t>
            </a:r>
          </a:p>
          <a:p>
            <a:pPr>
              <a:buNone/>
            </a:pPr>
            <a:r>
              <a:rPr lang="en-US" sz="2750" b="1" dirty="0" smtClean="0">
                <a:solidFill>
                  <a:schemeClr val="tx2"/>
                </a:solidFill>
              </a:rPr>
              <a:t>	AUTHENTICATION</a:t>
            </a:r>
          </a:p>
          <a:p>
            <a:r>
              <a:rPr lang="en-US" sz="2750" dirty="0" smtClean="0"/>
              <a:t>This is the assurance that the communicating entity is the one that it claims to be. For example, in the case of an ongoing interaction, such as the connection of a terminal to a host, two aspects are involved: </a:t>
            </a:r>
          </a:p>
          <a:p>
            <a:r>
              <a:rPr lang="en-US" sz="2750" dirty="0" smtClean="0"/>
              <a:t>First, at the time of connection initiation, the service assures that the two entities are authentic, that is, that each is the entity that it claims to be.</a:t>
            </a:r>
          </a:p>
          <a:p>
            <a:r>
              <a:rPr lang="en-US" sz="2750" dirty="0" smtClean="0"/>
              <a:t>Second, the service must assure that the connection is not interfered with in such a way that a third party can masquerade as one of the two legitimate parties for the purposes of unauthorized transmission or reception.</a:t>
            </a:r>
          </a:p>
          <a:p>
            <a:pPr>
              <a:buNone/>
            </a:pPr>
            <a:r>
              <a:rPr lang="en-US" sz="2750" b="1" dirty="0" smtClean="0"/>
              <a:t>	</a:t>
            </a:r>
            <a:endParaRPr lang="en-US" sz="275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172200"/>
          </a:xfrm>
        </p:spPr>
        <p:txBody>
          <a:bodyPr>
            <a:normAutofit fontScale="85000" lnSpcReduction="10000"/>
          </a:bodyPr>
          <a:lstStyle/>
          <a:p>
            <a:pPr>
              <a:buNone/>
            </a:pPr>
            <a:r>
              <a:rPr lang="en-US" dirty="0" smtClean="0"/>
              <a:t>Two services of authentication are:	</a:t>
            </a:r>
          </a:p>
          <a:p>
            <a:pPr>
              <a:buNone/>
            </a:pPr>
            <a:r>
              <a:rPr lang="en-US" b="1" dirty="0" smtClean="0"/>
              <a:t>	Peer Entity Authentication</a:t>
            </a:r>
          </a:p>
          <a:p>
            <a:r>
              <a:rPr lang="en-US" dirty="0" smtClean="0"/>
              <a:t>Used in association with a logical connection to provide confidence in the identity of the entities connected. </a:t>
            </a:r>
          </a:p>
          <a:p>
            <a:r>
              <a:rPr lang="en-US" dirty="0" smtClean="0"/>
              <a:t>Two entities are considered peers if they implement to same protocol in different systems; for example two TCP modules in two communicating systems.</a:t>
            </a:r>
          </a:p>
          <a:p>
            <a:r>
              <a:rPr lang="en-US" dirty="0" smtClean="0"/>
              <a:t>Peer entity authentication is provided for use at the establishment of, or at times during the data transfer phase of, a connection.</a:t>
            </a:r>
          </a:p>
          <a:p>
            <a:r>
              <a:rPr lang="en-US" dirty="0" smtClean="0"/>
              <a:t>It attempts to provide confidence that an entity is not performing either a masquerade or an unauthorized replay of a previous connection.</a:t>
            </a:r>
          </a:p>
          <a:p>
            <a:pPr>
              <a:buNone/>
            </a:pPr>
            <a:r>
              <a:rPr lang="en-US" b="1"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b="1" dirty="0" smtClean="0"/>
              <a:t>	Data-Origin Authentication</a:t>
            </a:r>
          </a:p>
          <a:p>
            <a:r>
              <a:rPr lang="en-US" dirty="0" smtClean="0"/>
              <a:t>In a connectionless transfer, it provides assurance that the source of received data is as claimed.</a:t>
            </a:r>
          </a:p>
          <a:p>
            <a:r>
              <a:rPr lang="en-US" dirty="0" smtClean="0"/>
              <a:t>Provides for the corroboration of the source of a data unit. It does not provide protection against the duplication or modification of data units. This type of service supports  applications like electronic mail, where there are no prior interactions between the communicating entities.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lnSpcReduction="10000"/>
          </a:bodyPr>
          <a:lstStyle/>
          <a:p>
            <a:pPr>
              <a:buNone/>
            </a:pPr>
            <a:r>
              <a:rPr lang="en-US" b="1" dirty="0" smtClean="0"/>
              <a:t>	ACCESS CONTROL</a:t>
            </a:r>
          </a:p>
          <a:p>
            <a:r>
              <a:rPr lang="en-US" dirty="0" smtClean="0"/>
              <a:t>The prevention of unauthorized use of a  resource (i.e., this service controls who can have access to a resource, under what conditions access can occur, and what those accessing the resource are allowed to do).</a:t>
            </a:r>
          </a:p>
          <a:p>
            <a:r>
              <a:rPr lang="en-US" dirty="0" smtClean="0"/>
              <a:t>Access control is the ability to limit and control the access to host systems and applications via communications links. </a:t>
            </a:r>
          </a:p>
          <a:p>
            <a:r>
              <a:rPr lang="en-US" dirty="0" smtClean="0"/>
              <a:t>To achieve this, each entity trying to gain access must first be identified, or authenticated, so that access rights can be tailored to the  individual.</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a:normAutofit fontScale="92500" lnSpcReduction="10000"/>
          </a:bodyPr>
          <a:lstStyle/>
          <a:p>
            <a:pPr>
              <a:buNone/>
            </a:pPr>
            <a:r>
              <a:rPr lang="en-US" b="1" dirty="0" smtClean="0"/>
              <a:t>	</a:t>
            </a:r>
            <a:r>
              <a:rPr lang="en-US" sz="3500" b="1" dirty="0" smtClean="0"/>
              <a:t>Data Confidentiality</a:t>
            </a:r>
          </a:p>
          <a:p>
            <a:r>
              <a:rPr lang="en-US" dirty="0" smtClean="0"/>
              <a:t>Confidentiality is the protection of transmitted data from passive attacks.</a:t>
            </a:r>
          </a:p>
          <a:p>
            <a:r>
              <a:rPr lang="en-US" dirty="0" smtClean="0"/>
              <a:t>For example, when a TCP connection is set up between two systems, this broad protection prevents the release of any user data transmitted over the TCP connection.</a:t>
            </a:r>
          </a:p>
          <a:p>
            <a:r>
              <a:rPr lang="en-US" dirty="0" smtClean="0"/>
              <a:t>The other aspect of confidentiality is the protection of traffic flow from analysis.</a:t>
            </a:r>
          </a:p>
          <a:p>
            <a:r>
              <a:rPr lang="en-US" dirty="0" smtClean="0"/>
              <a:t>This requires that an attacker not be able to observe the source and destination, frequency, length, or other characteristics of the traffic on a communications facility.</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r>
              <a:rPr lang="en-US" b="1" dirty="0" smtClean="0"/>
              <a:t>Connection Confidentiality</a:t>
            </a:r>
          </a:p>
          <a:p>
            <a:r>
              <a:rPr lang="en-US" dirty="0" smtClean="0"/>
              <a:t>The protection of all user data on a connection.</a:t>
            </a:r>
          </a:p>
          <a:p>
            <a:r>
              <a:rPr lang="en-US" b="1" dirty="0" smtClean="0"/>
              <a:t>Connectionless Confidentiality</a:t>
            </a:r>
          </a:p>
          <a:p>
            <a:r>
              <a:rPr lang="en-US" dirty="0" smtClean="0"/>
              <a:t>The protection of all user data in a single data block</a:t>
            </a:r>
          </a:p>
          <a:p>
            <a:r>
              <a:rPr lang="en-US" b="1" dirty="0" smtClean="0"/>
              <a:t>Selective-Field Confidentiality</a:t>
            </a:r>
          </a:p>
          <a:p>
            <a:r>
              <a:rPr lang="en-US" dirty="0" smtClean="0"/>
              <a:t>The confidentiality of selected fields within the user data on a connection or in a single data block.</a:t>
            </a:r>
          </a:p>
          <a:p>
            <a:r>
              <a:rPr lang="en-US" b="1" dirty="0" smtClean="0"/>
              <a:t>Traffic-Flow Confidentiality</a:t>
            </a:r>
          </a:p>
          <a:p>
            <a:r>
              <a:rPr lang="en-US" dirty="0" smtClean="0"/>
              <a:t>The protection of the information that might be</a:t>
            </a:r>
          </a:p>
          <a:p>
            <a:r>
              <a:rPr lang="en-US" dirty="0" smtClean="0"/>
              <a:t>derived from observation of traffic flows.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a:bodyPr>
          <a:lstStyle/>
          <a:p>
            <a:r>
              <a:rPr lang="en-US" b="1" dirty="0" smtClean="0"/>
              <a:t>DATA INTEGRITY</a:t>
            </a:r>
          </a:p>
          <a:p>
            <a:r>
              <a:rPr lang="en-US" dirty="0" smtClean="0"/>
              <a:t>The assurance that data received are exactly as sent by an authorized entity (i.e., contain no modification, insertion, deletion, or replay).</a:t>
            </a:r>
          </a:p>
          <a:p>
            <a:r>
              <a:rPr lang="en-US" dirty="0" smtClean="0"/>
              <a:t>As with confidentiality, integrity can apply to a stream of messages, a single message, or selected fields within a message</a:t>
            </a:r>
          </a:p>
          <a:p>
            <a:r>
              <a:rPr lang="en-US" dirty="0" smtClean="0"/>
              <a:t>There are two types of data integrity service:</a:t>
            </a:r>
          </a:p>
          <a:p>
            <a:r>
              <a:rPr lang="en-US" i="1" dirty="0" smtClean="0"/>
              <a:t>Connection oriented integrity service </a:t>
            </a:r>
            <a:r>
              <a:rPr lang="en-US" dirty="0" smtClean="0"/>
              <a:t>and </a:t>
            </a:r>
            <a:r>
              <a:rPr lang="en-US" i="1" dirty="0" smtClean="0"/>
              <a:t>connectionless oriented integrity service.</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A </a:t>
            </a:r>
            <a:r>
              <a:rPr lang="en-US" b="1" i="1" dirty="0" smtClean="0"/>
              <a:t>connection-oriented integrity service</a:t>
            </a:r>
            <a:r>
              <a:rPr lang="en-US" dirty="0" smtClean="0"/>
              <a:t>, is the service that deals with a stream of messages, assures that messages are received as sent with no duplication, insertion, modification, reordering, or replays. </a:t>
            </a:r>
          </a:p>
          <a:p>
            <a:r>
              <a:rPr lang="en-US" dirty="0" smtClean="0"/>
              <a:t>The connection-oriented integrity service addresses both message stream modification and denial of service.</a:t>
            </a:r>
          </a:p>
          <a:p>
            <a:r>
              <a:rPr lang="en-US" dirty="0" smtClean="0"/>
              <a:t>It is classified into two: service </a:t>
            </a:r>
            <a:r>
              <a:rPr lang="en-US" i="1" dirty="0" smtClean="0">
                <a:solidFill>
                  <a:schemeClr val="tx2"/>
                </a:solidFill>
              </a:rPr>
              <a:t>with</a:t>
            </a:r>
            <a:r>
              <a:rPr lang="en-US" dirty="0" smtClean="0"/>
              <a:t> or </a:t>
            </a:r>
            <a:r>
              <a:rPr lang="en-US" dirty="0" smtClean="0">
                <a:solidFill>
                  <a:srgbClr val="FF0000"/>
                </a:solidFill>
              </a:rPr>
              <a:t>without</a:t>
            </a:r>
            <a:r>
              <a:rPr lang="en-US" dirty="0" smtClean="0"/>
              <a:t> recovery</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a:buNone/>
            </a:pPr>
            <a:r>
              <a:rPr lang="en-US" b="1" dirty="0" smtClean="0"/>
              <a:t>	Connection Integrity with Recovery</a:t>
            </a:r>
          </a:p>
          <a:p>
            <a:r>
              <a:rPr lang="en-US" dirty="0" smtClean="0"/>
              <a:t>Provides for the integrity of all user data on a connection and detects any modification, insertion, deletion, or replay of any data within an entire data sequence, with recovery attempted.</a:t>
            </a:r>
          </a:p>
          <a:p>
            <a:pPr>
              <a:buNone/>
            </a:pPr>
            <a:r>
              <a:rPr lang="en-US" b="1" dirty="0" smtClean="0"/>
              <a:t>	Connection Integrity without Recovery</a:t>
            </a:r>
          </a:p>
          <a:p>
            <a:r>
              <a:rPr lang="en-US" dirty="0" smtClean="0"/>
              <a:t>As above, but provides only detection without  recovery.</a:t>
            </a:r>
          </a:p>
          <a:p>
            <a:pPr>
              <a:buNone/>
            </a:pPr>
            <a:r>
              <a:rPr lang="en-US" b="1" dirty="0" smtClean="0"/>
              <a:t>	Selective-Field Connection Integrity</a:t>
            </a:r>
          </a:p>
          <a:p>
            <a:r>
              <a:rPr lang="en-US" dirty="0" smtClean="0"/>
              <a:t>Provides for the integrity of selected fields within the user data of a data block transferred over a connection and takes the form of determination of whether the selected fields have been modified, inserted, deleted, or replayed.</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b="1" dirty="0" smtClean="0"/>
              <a:t>	Connectionless Integrity</a:t>
            </a:r>
          </a:p>
          <a:p>
            <a:r>
              <a:rPr lang="en-US" dirty="0" smtClean="0"/>
              <a:t>Provides for the integrity of a single connectionless data block and may take the form of detection of data modification. Additionally, a limited form of replay detection may be provided.</a:t>
            </a:r>
          </a:p>
          <a:p>
            <a:pPr>
              <a:buNone/>
            </a:pPr>
            <a:r>
              <a:rPr lang="en-US" b="1" dirty="0" smtClean="0"/>
              <a:t>	Selective-Field Connectionless Integrity</a:t>
            </a:r>
          </a:p>
          <a:p>
            <a:r>
              <a:rPr lang="en-US" dirty="0" smtClean="0"/>
              <a:t>Provides for the integrity of selected fields within a single connectionless data block; takes the form of determination of whether the selected fields have been modified.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821363"/>
          </a:xfrm>
        </p:spPr>
        <p:txBody>
          <a:bodyPr>
            <a:normAutofit/>
          </a:bodyPr>
          <a:lstStyle/>
          <a:p>
            <a:r>
              <a:rPr lang="en-US" dirty="0" smtClean="0"/>
              <a:t>The field of </a:t>
            </a:r>
            <a:r>
              <a:rPr lang="en-US" b="1" dirty="0" smtClean="0"/>
              <a:t>network and Internet security </a:t>
            </a:r>
            <a:r>
              <a:rPr lang="en-US" dirty="0" smtClean="0"/>
              <a:t>consists of measures to deter, prevent, detect, and correct security violations that involve the transmission of information.</a:t>
            </a:r>
          </a:p>
          <a:p>
            <a:r>
              <a:rPr lang="en-US" dirty="0" smtClean="0"/>
              <a:t>Example of security violations: User A transmits a file to user B. The file contains sensitive information (e.g., payroll records) that is to be protected from disclosure. User C, who is not authorized to read the file, is able to monitor the transmission and capture a copy of the file during its transmission.</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fontScale="85000" lnSpcReduction="10000"/>
          </a:bodyPr>
          <a:lstStyle/>
          <a:p>
            <a:r>
              <a:rPr lang="en-US" b="1" dirty="0" smtClean="0"/>
              <a:t>NONREPUDIATION</a:t>
            </a:r>
          </a:p>
          <a:p>
            <a:r>
              <a:rPr lang="en-US" dirty="0" smtClean="0"/>
              <a:t>Provides protection against denial by one of the entities involved in a communication of having participated in all or part of the communication.</a:t>
            </a:r>
          </a:p>
          <a:p>
            <a:r>
              <a:rPr lang="en-US" dirty="0" smtClean="0">
                <a:solidFill>
                  <a:srgbClr val="FF0000"/>
                </a:solidFill>
              </a:rPr>
              <a:t>Nonrepudiation </a:t>
            </a:r>
            <a:r>
              <a:rPr lang="en-US" dirty="0" smtClean="0"/>
              <a:t>prevents either sender or receiver from denying a transmitted message. Thus, when a message is sent, the receiver can prove that the alleged sender in fact sent the message. Similarly, when a message is received, the sender can prove that the alleged receiver in fact received the message.</a:t>
            </a:r>
          </a:p>
          <a:p>
            <a:pPr>
              <a:buNone/>
            </a:pPr>
            <a:r>
              <a:rPr lang="en-US" b="1" dirty="0" smtClean="0"/>
              <a:t>	Nonrepudiation, Origin</a:t>
            </a:r>
          </a:p>
          <a:p>
            <a:r>
              <a:rPr lang="en-US" dirty="0" smtClean="0"/>
              <a:t>Proof that the message was sent by the specified party.</a:t>
            </a:r>
          </a:p>
          <a:p>
            <a:pPr>
              <a:buNone/>
            </a:pPr>
            <a:r>
              <a:rPr lang="en-US" b="1" dirty="0" smtClean="0"/>
              <a:t>	Nonrepudiation, Destination</a:t>
            </a:r>
          </a:p>
          <a:p>
            <a:r>
              <a:rPr lang="en-US" dirty="0" smtClean="0"/>
              <a:t>Proof that the message was received by the specified party.</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lstStyle/>
          <a:p>
            <a:pPr>
              <a:buNone/>
            </a:pPr>
            <a:r>
              <a:rPr lang="en-US" b="1" dirty="0" smtClean="0"/>
              <a:t>	Availability Service</a:t>
            </a:r>
          </a:p>
          <a:p>
            <a:r>
              <a:rPr lang="en-US" dirty="0" smtClean="0"/>
              <a:t>Availability is the property of a system or a system resource being accessible and usable upon demand by an authorized system entity, according to performance specifications for the system (i.e., a system is available if it provides services according to the system design  whenever users request them)</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715962"/>
          </a:xfrm>
        </p:spPr>
        <p:txBody>
          <a:bodyPr>
            <a:normAutofit fontScale="90000"/>
          </a:bodyPr>
          <a:lstStyle/>
          <a:p>
            <a:r>
              <a:rPr lang="en-US" dirty="0" smtClean="0"/>
              <a:t>Security Mechanisms</a:t>
            </a:r>
            <a:endParaRPr lang="en-US"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smtClean="0"/>
              <a:t>SPECIFIC SECURITY MECHANISMS</a:t>
            </a:r>
          </a:p>
          <a:p>
            <a:r>
              <a:rPr lang="en-US" dirty="0" smtClean="0"/>
              <a:t>May be incorporated into the appropriate protocol layer in order to provide some of the OSI security services.</a:t>
            </a:r>
          </a:p>
          <a:p>
            <a:r>
              <a:rPr lang="en-US" b="1" dirty="0" err="1" smtClean="0">
                <a:solidFill>
                  <a:srgbClr val="FF0000"/>
                </a:solidFill>
              </a:rPr>
              <a:t>Encipherment</a:t>
            </a:r>
            <a:endParaRPr lang="en-US" b="1" dirty="0" smtClean="0">
              <a:solidFill>
                <a:srgbClr val="FF0000"/>
              </a:solidFill>
            </a:endParaRPr>
          </a:p>
          <a:p>
            <a:r>
              <a:rPr lang="en-US" dirty="0" smtClean="0"/>
              <a:t>The use of mathematical algorithms to transform data into a form that is not readily intelligible. The transformation and subsequent recovery of the data depend on an algorithm and zero or more encryption keys.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en-US" b="1" dirty="0" smtClean="0">
                <a:solidFill>
                  <a:srgbClr val="FF0000"/>
                </a:solidFill>
              </a:rPr>
              <a:t>Digital Signature</a:t>
            </a:r>
          </a:p>
          <a:p>
            <a:r>
              <a:rPr lang="en-US" dirty="0" smtClean="0"/>
              <a:t>Data appended to, or a cryptographic transformation of, a data unit that allows a recipient of the data unit to prove the source and integrity of the data unit and protect against forgery (e.g., by the recipient).</a:t>
            </a:r>
          </a:p>
          <a:p>
            <a:r>
              <a:rPr lang="en-US" b="1" dirty="0" smtClean="0">
                <a:solidFill>
                  <a:srgbClr val="FF0000"/>
                </a:solidFill>
              </a:rPr>
              <a:t>Access Control</a:t>
            </a:r>
          </a:p>
          <a:p>
            <a:r>
              <a:rPr lang="en-US" dirty="0" smtClean="0"/>
              <a:t>A variety of mechanisms that enforce access rights to resources.</a:t>
            </a:r>
          </a:p>
          <a:p>
            <a:r>
              <a:rPr lang="en-US" b="1" dirty="0" smtClean="0">
                <a:solidFill>
                  <a:srgbClr val="FF0000"/>
                </a:solidFill>
              </a:rPr>
              <a:t>Data Integrity</a:t>
            </a:r>
          </a:p>
          <a:p>
            <a:r>
              <a:rPr lang="en-US" dirty="0" smtClean="0"/>
              <a:t>A variety of mechanisms used to assure the integrity of a data unit or stream of data units.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r>
              <a:rPr lang="en-US" b="1" dirty="0" smtClean="0">
                <a:solidFill>
                  <a:srgbClr val="FF0000"/>
                </a:solidFill>
              </a:rPr>
              <a:t>Authentication Exchange</a:t>
            </a:r>
          </a:p>
          <a:p>
            <a:r>
              <a:rPr lang="en-US" dirty="0" smtClean="0"/>
              <a:t>A mechanism intended to ensure the identity of an entity by means of information exchange.</a:t>
            </a:r>
          </a:p>
          <a:p>
            <a:r>
              <a:rPr lang="en-US" b="1" dirty="0" smtClean="0">
                <a:solidFill>
                  <a:srgbClr val="FF0000"/>
                </a:solidFill>
              </a:rPr>
              <a:t>Traffic Padding</a:t>
            </a:r>
          </a:p>
          <a:p>
            <a:r>
              <a:rPr lang="en-US" dirty="0" smtClean="0"/>
              <a:t>The insertion of bits into gaps in a data stream to frustrate traffic analysis attempts.</a:t>
            </a:r>
          </a:p>
          <a:p>
            <a:r>
              <a:rPr lang="en-US" b="1" dirty="0" smtClean="0">
                <a:solidFill>
                  <a:srgbClr val="FF0000"/>
                </a:solidFill>
              </a:rPr>
              <a:t>Routing Control</a:t>
            </a:r>
          </a:p>
          <a:p>
            <a:r>
              <a:rPr lang="en-US" dirty="0" smtClean="0"/>
              <a:t>Enables selection of particular physically secure routes for certain data and allows routing changes, especially when a breach of security is suspected.</a:t>
            </a:r>
          </a:p>
          <a:p>
            <a:r>
              <a:rPr lang="en-US" b="1" dirty="0" smtClean="0">
                <a:solidFill>
                  <a:srgbClr val="FF0000"/>
                </a:solidFill>
              </a:rPr>
              <a:t>Notarization</a:t>
            </a:r>
          </a:p>
          <a:p>
            <a:r>
              <a:rPr lang="en-US" dirty="0" smtClean="0"/>
              <a:t>The use of a trusted third party to assure certain properties of a data exchange.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r>
              <a:rPr lang="en-US" b="1" dirty="0" smtClean="0"/>
              <a:t>PERVASIVE SECURITY MECHANISMS</a:t>
            </a:r>
          </a:p>
          <a:p>
            <a:r>
              <a:rPr lang="en-US" dirty="0" smtClean="0"/>
              <a:t>These are mechanisms that are not specific to any particular OSI security service or protocol layer. They are:</a:t>
            </a:r>
          </a:p>
          <a:p>
            <a:r>
              <a:rPr lang="en-US" b="1" dirty="0" smtClean="0">
                <a:solidFill>
                  <a:srgbClr val="FF0000"/>
                </a:solidFill>
              </a:rPr>
              <a:t>Trusted Functionality</a:t>
            </a:r>
          </a:p>
          <a:p>
            <a:r>
              <a:rPr lang="en-US" dirty="0" smtClean="0"/>
              <a:t>That which is perceived to be correct with respect to some criteria (e.g., as established by a security policy).</a:t>
            </a:r>
          </a:p>
          <a:p>
            <a:r>
              <a:rPr lang="en-US" b="1" dirty="0" smtClean="0">
                <a:solidFill>
                  <a:srgbClr val="FF0000"/>
                </a:solidFill>
              </a:rPr>
              <a:t>Security Label</a:t>
            </a:r>
          </a:p>
          <a:p>
            <a:r>
              <a:rPr lang="en-US" dirty="0" smtClean="0"/>
              <a:t>The marking bound to a resource (which may be a data unit) that names or designates the security attributes of that resource.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r>
              <a:rPr lang="en-US" b="1" dirty="0" smtClean="0">
                <a:solidFill>
                  <a:srgbClr val="FF0000"/>
                </a:solidFill>
              </a:rPr>
              <a:t>Event Detection</a:t>
            </a:r>
          </a:p>
          <a:p>
            <a:r>
              <a:rPr lang="en-US" dirty="0" smtClean="0"/>
              <a:t>Detection of security-relevant events.</a:t>
            </a:r>
          </a:p>
          <a:p>
            <a:r>
              <a:rPr lang="en-US" b="1" dirty="0" smtClean="0">
                <a:solidFill>
                  <a:srgbClr val="FF0000"/>
                </a:solidFill>
              </a:rPr>
              <a:t>Security Audit Trail</a:t>
            </a:r>
          </a:p>
          <a:p>
            <a:r>
              <a:rPr lang="en-US" dirty="0" smtClean="0"/>
              <a:t>Data collected and potentially used to facilitate a security audit, which is an independent review and examination of system records and activities.</a:t>
            </a:r>
          </a:p>
          <a:p>
            <a:r>
              <a:rPr lang="en-US" b="1" dirty="0" smtClean="0">
                <a:solidFill>
                  <a:srgbClr val="FF0000"/>
                </a:solidFill>
              </a:rPr>
              <a:t>Security Recovery</a:t>
            </a:r>
          </a:p>
          <a:p>
            <a:r>
              <a:rPr lang="en-US" dirty="0" smtClean="0"/>
              <a:t>Deals with requests from mechanisms, such as event handling and management functions, and takes recovery actions.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lstStyle/>
          <a:p>
            <a:r>
              <a:rPr lang="en-US" dirty="0"/>
              <a:t>A network manager, D, transmits a message to a computer, E, under its management</a:t>
            </a:r>
            <a:r>
              <a:rPr lang="en-US" dirty="0" smtClean="0"/>
              <a:t>. The </a:t>
            </a:r>
            <a:r>
              <a:rPr lang="en-US" dirty="0"/>
              <a:t>message instructs computer E to update an authorization file </a:t>
            </a:r>
            <a:r>
              <a:rPr lang="en-US" dirty="0" smtClean="0"/>
              <a:t>to include </a:t>
            </a:r>
            <a:r>
              <a:rPr lang="en-US" dirty="0"/>
              <a:t>the identities of a number of new users who are to be given access </a:t>
            </a:r>
            <a:r>
              <a:rPr lang="en-US" dirty="0" smtClean="0"/>
              <a:t>to </a:t>
            </a:r>
            <a:r>
              <a:rPr lang="en-US" dirty="0"/>
              <a:t>that computer. User </a:t>
            </a:r>
            <a:r>
              <a:rPr lang="en-US" b="1" dirty="0"/>
              <a:t>F</a:t>
            </a:r>
            <a:r>
              <a:rPr lang="en-US" dirty="0"/>
              <a:t> intercepts the message, alters its contents to add or </a:t>
            </a:r>
            <a:r>
              <a:rPr lang="en-US" dirty="0" smtClean="0"/>
              <a:t>delete entries</a:t>
            </a:r>
            <a:r>
              <a:rPr lang="en-US" dirty="0"/>
              <a:t>, and then forwards the message to computer E, which accepts the </a:t>
            </a:r>
            <a:r>
              <a:rPr lang="en-US" dirty="0" smtClean="0"/>
              <a:t>message as </a:t>
            </a:r>
            <a:r>
              <a:rPr lang="en-US" dirty="0"/>
              <a:t>coming from manager D and updates its authorization file accordingly.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lstStyle/>
          <a:p>
            <a:r>
              <a:rPr lang="en-US" dirty="0"/>
              <a:t>Rather than intercept a message, user F constructs its own message with </a:t>
            </a:r>
            <a:r>
              <a:rPr lang="en-US" dirty="0" smtClean="0"/>
              <a:t>the desired </a:t>
            </a:r>
            <a:r>
              <a:rPr lang="en-US" dirty="0"/>
              <a:t>entries and transmits that message to computer E as if it had </a:t>
            </a:r>
            <a:r>
              <a:rPr lang="en-US" dirty="0" smtClean="0"/>
              <a:t>come from </a:t>
            </a:r>
            <a:r>
              <a:rPr lang="en-US" dirty="0"/>
              <a:t>manager D. Computer E accepts the message as coming from manager </a:t>
            </a:r>
            <a:r>
              <a:rPr lang="en-US" dirty="0" smtClean="0"/>
              <a:t>D and </a:t>
            </a:r>
            <a:r>
              <a:rPr lang="en-US" dirty="0"/>
              <a:t>updates its authorization file accordingly</a:t>
            </a:r>
            <a:r>
              <a:rPr lang="en-US" dirty="0" smtClean="0"/>
              <a:t>.</a:t>
            </a:r>
          </a:p>
          <a:p>
            <a:r>
              <a:rPr lang="en-US" dirty="0"/>
              <a:t>A message is sent from a customer to a stockbroker with instructions for </a:t>
            </a:r>
            <a:r>
              <a:rPr lang="en-US" dirty="0" smtClean="0"/>
              <a:t>various transactions</a:t>
            </a:r>
            <a:r>
              <a:rPr lang="en-US" dirty="0"/>
              <a:t>. Subsequently, the investments lose value and the customer </a:t>
            </a:r>
            <a:r>
              <a:rPr lang="en-US" dirty="0" smtClean="0"/>
              <a:t>denies sending </a:t>
            </a:r>
            <a:r>
              <a:rPr lang="en-US" dirty="0"/>
              <a:t>the message.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839200" cy="6248400"/>
          </a:xfrm>
        </p:spPr>
        <p:txBody>
          <a:bodyPr>
            <a:normAutofit/>
          </a:bodyPr>
          <a:lstStyle/>
          <a:p>
            <a:r>
              <a:rPr lang="en-US" dirty="0"/>
              <a:t>An employee is fired without warning. The personnel manager sends </a:t>
            </a:r>
            <a:r>
              <a:rPr lang="en-US" dirty="0" smtClean="0"/>
              <a:t>a message </a:t>
            </a:r>
            <a:r>
              <a:rPr lang="en-US" dirty="0"/>
              <a:t>to a server system to invalidate the employee’s account. When </a:t>
            </a:r>
            <a:r>
              <a:rPr lang="en-US" dirty="0" smtClean="0"/>
              <a:t>the invalidation </a:t>
            </a:r>
            <a:r>
              <a:rPr lang="en-US" dirty="0"/>
              <a:t>is accomplished, the server is to post a notice to the </a:t>
            </a:r>
            <a:r>
              <a:rPr lang="en-US" dirty="0" smtClean="0"/>
              <a:t>employee’s file </a:t>
            </a:r>
            <a:r>
              <a:rPr lang="en-US" dirty="0"/>
              <a:t>as confirmation of the action. The employee is able to intercept the </a:t>
            </a:r>
            <a:r>
              <a:rPr lang="en-US" dirty="0" smtClean="0"/>
              <a:t>message and </a:t>
            </a:r>
            <a:r>
              <a:rPr lang="en-US" dirty="0"/>
              <a:t>delay it long enough to make a final access to the server to </a:t>
            </a:r>
            <a:r>
              <a:rPr lang="en-US" dirty="0" smtClean="0"/>
              <a:t>retrieve sensitive </a:t>
            </a:r>
            <a:r>
              <a:rPr lang="en-US" dirty="0"/>
              <a:t>information. The message is then forwarded, the action taken, </a:t>
            </a:r>
            <a:r>
              <a:rPr lang="en-US" dirty="0" smtClean="0"/>
              <a:t>and the </a:t>
            </a:r>
            <a:r>
              <a:rPr lang="en-US" dirty="0"/>
              <a:t>confirmation posted. The employee’s action may go unnoticed for </a:t>
            </a:r>
            <a:r>
              <a:rPr lang="en-US" dirty="0" smtClean="0"/>
              <a:t>some considerable </a:t>
            </a:r>
            <a:r>
              <a:rPr lang="en-US" dirty="0"/>
              <a:t>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What is computer security?</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20000"/>
          </a:bodyPr>
          <a:lstStyle/>
          <a:p>
            <a:r>
              <a:rPr lang="en-US" b="1" dirty="0"/>
              <a:t>Computer Security: </a:t>
            </a:r>
            <a:r>
              <a:rPr lang="en-US" dirty="0" smtClean="0"/>
              <a:t>is the </a:t>
            </a:r>
            <a:r>
              <a:rPr lang="en-US" dirty="0"/>
              <a:t>protection afforded to an automated information </a:t>
            </a:r>
            <a:r>
              <a:rPr lang="en-US" dirty="0" smtClean="0"/>
              <a:t>system in </a:t>
            </a:r>
            <a:r>
              <a:rPr lang="en-US" dirty="0"/>
              <a:t>order to attain the applicable objectives of preserving the integrity, availability</a:t>
            </a:r>
            <a:r>
              <a:rPr lang="en-US" dirty="0" smtClean="0"/>
              <a:t>, and </a:t>
            </a:r>
            <a:r>
              <a:rPr lang="en-US" dirty="0"/>
              <a:t>confidentiality of information system resources </a:t>
            </a:r>
            <a:r>
              <a:rPr lang="en-US" dirty="0" smtClean="0"/>
              <a:t>(such as hardware</a:t>
            </a:r>
            <a:r>
              <a:rPr lang="en-US" dirty="0"/>
              <a:t>, software</a:t>
            </a:r>
            <a:r>
              <a:rPr lang="en-US" dirty="0" smtClean="0"/>
              <a:t>, firmware</a:t>
            </a:r>
            <a:r>
              <a:rPr lang="en-US" dirty="0"/>
              <a:t>, information/data, and telecommunications</a:t>
            </a:r>
            <a:r>
              <a:rPr lang="en-US" dirty="0" smtClean="0"/>
              <a:t>).</a:t>
            </a:r>
          </a:p>
          <a:p>
            <a:r>
              <a:rPr lang="en-US" dirty="0"/>
              <a:t>This definition introduces three key objectives that are at the heart of </a:t>
            </a:r>
            <a:r>
              <a:rPr lang="en-US" dirty="0" smtClean="0"/>
              <a:t>computer security</a:t>
            </a:r>
            <a:r>
              <a:rPr lang="en-US" dirty="0"/>
              <a:t>:</a:t>
            </a:r>
          </a:p>
          <a:p>
            <a:pPr>
              <a:buNone/>
            </a:pPr>
            <a:r>
              <a:rPr lang="en-US" b="1" dirty="0" smtClean="0"/>
              <a:t>1.	Confidentiality</a:t>
            </a:r>
            <a:r>
              <a:rPr lang="en-US" b="1" dirty="0"/>
              <a:t>: </a:t>
            </a:r>
            <a:r>
              <a:rPr lang="en-US" dirty="0" smtClean="0"/>
              <a:t>this is preserving </a:t>
            </a:r>
            <a:r>
              <a:rPr lang="en-US" dirty="0"/>
              <a:t>authorized restrictions on information </a:t>
            </a:r>
            <a:r>
              <a:rPr lang="en-US" dirty="0" smtClean="0"/>
              <a:t>access and </a:t>
            </a:r>
            <a:r>
              <a:rPr lang="en-US" dirty="0"/>
              <a:t>disclosure, including means for protecting personal privacy and </a:t>
            </a:r>
            <a:r>
              <a:rPr lang="en-US" dirty="0" smtClean="0"/>
              <a:t>proprietary information</a:t>
            </a:r>
            <a:r>
              <a:rPr lang="en-US" dirty="0"/>
              <a:t>. A loss of confidentiality is the unauthorized disclosure </a:t>
            </a:r>
            <a:r>
              <a:rPr lang="en-US" dirty="0" smtClean="0"/>
              <a:t>of information.</a:t>
            </a: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3840</Words>
  <Application>Microsoft Office PowerPoint</Application>
  <PresentationFormat>On-screen Show (4:3)</PresentationFormat>
  <Paragraphs>212</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CSC 418: COMPUTER SECURITY LECTURE NOTE</vt:lpstr>
      <vt:lpstr>COURSE CONTENT</vt:lpstr>
      <vt:lpstr>OVERVIEW OF COMPUTER AND NETWORK SECURITY</vt:lpstr>
      <vt:lpstr>Slide 4</vt:lpstr>
      <vt:lpstr>Slide 5</vt:lpstr>
      <vt:lpstr>Slide 6</vt:lpstr>
      <vt:lpstr>Slide 7</vt:lpstr>
      <vt:lpstr>Slide 8</vt:lpstr>
      <vt:lpstr>What is computer security?</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The OSI security architecture</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Security Services</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Security Mechanisms</vt:lpstr>
      <vt:lpstr>Slide 53</vt:lpstr>
      <vt:lpstr>Slide 54</vt:lpstr>
      <vt:lpstr>Slide 55</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418: COMPUTER SECURITY</dc:title>
  <dc:creator>user</dc:creator>
  <cp:lastModifiedBy>user</cp:lastModifiedBy>
  <cp:revision>53</cp:revision>
  <dcterms:created xsi:type="dcterms:W3CDTF">2019-01-29T10:20:46Z</dcterms:created>
  <dcterms:modified xsi:type="dcterms:W3CDTF">2019-03-29T12:59:46Z</dcterms:modified>
</cp:coreProperties>
</file>