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78" d="100"/>
          <a:sy n="78" d="100"/>
        </p:scale>
        <p:origin x="2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BBCE8-695B-43A0-9DB5-5E403A6C22F4}"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FC2A03-A872-40E3-A167-89A0C523CE17}" type="slidenum">
              <a:rPr lang="en-US" smtClean="0"/>
              <a:t>‹#›</a:t>
            </a:fld>
            <a:endParaRPr lang="en-US"/>
          </a:p>
        </p:txBody>
      </p:sp>
    </p:spTree>
    <p:extLst>
      <p:ext uri="{BB962C8B-B14F-4D97-AF65-F5344CB8AC3E}">
        <p14:creationId xmlns:p14="http://schemas.microsoft.com/office/powerpoint/2010/main" val="3356221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182471-1C0F-44B9-99B2-466F0C39056F}"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1394737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4BE7DF-17A1-4DB4-8D45-491269B9E45A}"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315662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1A05E6-4F03-4BEF-9F4C-EF2CAD17717D}"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31968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B454C0-7E3F-4913-96FC-A600B706B9A8}"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1267316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07F722-ED10-4B74-99B8-09AF2102DFB8}"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76372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0D6585-591A-4746-9DCA-F074BF1AA672}" type="datetime1">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443425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07A77F-91A2-49B9-A47F-34D1033800C0}" type="datetime1">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339450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93C812-6D8E-45A1-BEAB-0030E2EB1B93}" type="datetime1">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2985675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04408-1930-430B-908A-2E54EB00D7B0}" type="datetime1">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289281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ECBFC1-3A61-472C-8091-4AB9FAA0335A}" type="datetime1">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2978702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DC798A-AFD0-4AA5-B5C1-40AE0C7D19EA}" type="datetime1">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6246D-77E0-44C8-9BF5-465853A33A39}" type="slidenum">
              <a:rPr lang="en-US" smtClean="0"/>
              <a:t>‹#›</a:t>
            </a:fld>
            <a:endParaRPr lang="en-US"/>
          </a:p>
        </p:txBody>
      </p:sp>
    </p:spTree>
    <p:extLst>
      <p:ext uri="{BB962C8B-B14F-4D97-AF65-F5344CB8AC3E}">
        <p14:creationId xmlns:p14="http://schemas.microsoft.com/office/powerpoint/2010/main" val="23287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748B4-8F89-4CE5-8251-DFABF6FB91A4}" type="datetime1">
              <a:rPr lang="en-US" smtClean="0"/>
              <a:t>4/28/2020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6246D-77E0-44C8-9BF5-465853A33A39}" type="slidenum">
              <a:rPr lang="en-US" smtClean="0"/>
              <a:t>‹#›</a:t>
            </a:fld>
            <a:endParaRPr lang="en-US"/>
          </a:p>
        </p:txBody>
      </p:sp>
    </p:spTree>
    <p:extLst>
      <p:ext uri="{BB962C8B-B14F-4D97-AF65-F5344CB8AC3E}">
        <p14:creationId xmlns:p14="http://schemas.microsoft.com/office/powerpoint/2010/main" val="3770146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76337"/>
          </a:xfrm>
        </p:spPr>
        <p:txBody>
          <a:bodyPr/>
          <a:lstStyle/>
          <a:p>
            <a:r>
              <a:rPr lang="en-US" dirty="0" smtClean="0"/>
              <a:t>COCHLEAR IMPLANTS</a:t>
            </a:r>
            <a:endParaRPr lang="en-US" dirty="0"/>
          </a:p>
        </p:txBody>
      </p:sp>
      <p:sp>
        <p:nvSpPr>
          <p:cNvPr id="3" name="Subtitle 2"/>
          <p:cNvSpPr>
            <a:spLocks noGrp="1"/>
          </p:cNvSpPr>
          <p:nvPr>
            <p:ph type="subTitle" idx="1"/>
          </p:nvPr>
        </p:nvSpPr>
        <p:spPr>
          <a:xfrm>
            <a:off x="1524000" y="2895600"/>
            <a:ext cx="9144000" cy="3086100"/>
          </a:xfrm>
        </p:spPr>
        <p:txBody>
          <a:bodyPr>
            <a:normAutofit/>
          </a:bodyPr>
          <a:lstStyle/>
          <a:p>
            <a:pPr algn="r"/>
            <a:r>
              <a:rPr lang="en-US" sz="2800" dirty="0" smtClean="0"/>
              <a:t>INTRODUCTION TO BIOMEDICAL ENGINEERING</a:t>
            </a:r>
          </a:p>
          <a:p>
            <a:pPr algn="r"/>
            <a:r>
              <a:rPr lang="en-US" sz="2800" dirty="0" smtClean="0"/>
              <a:t>EEE 578</a:t>
            </a:r>
          </a:p>
          <a:p>
            <a:pPr algn="r"/>
            <a:r>
              <a:rPr lang="en-US" sz="4000" dirty="0" smtClean="0"/>
              <a:t>By</a:t>
            </a:r>
          </a:p>
          <a:p>
            <a:pPr algn="r"/>
            <a:r>
              <a:rPr lang="en-US" sz="4000" dirty="0" smtClean="0"/>
              <a:t>Fadare </a:t>
            </a:r>
            <a:r>
              <a:rPr lang="en-US" sz="4000" dirty="0" err="1" smtClean="0"/>
              <a:t>Rasaq</a:t>
            </a:r>
            <a:r>
              <a:rPr lang="en-US" sz="4000" dirty="0" smtClean="0"/>
              <a:t> </a:t>
            </a:r>
            <a:r>
              <a:rPr lang="en-US" sz="4000" dirty="0" err="1" smtClean="0"/>
              <a:t>Omotunde</a:t>
            </a:r>
            <a:endParaRPr lang="en-US" sz="4000" dirty="0" smtClean="0"/>
          </a:p>
          <a:p>
            <a:pPr algn="r"/>
            <a:r>
              <a:rPr lang="en-US" sz="4000" dirty="0" smtClean="0"/>
              <a:t>16/ENG04/066</a:t>
            </a:r>
          </a:p>
        </p:txBody>
      </p:sp>
    </p:spTree>
    <p:extLst>
      <p:ext uri="{BB962C8B-B14F-4D97-AF65-F5344CB8AC3E}">
        <p14:creationId xmlns:p14="http://schemas.microsoft.com/office/powerpoint/2010/main" val="1512525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Electrode Array</a:t>
            </a:r>
            <a:endParaRPr lang="en-US" dirty="0"/>
          </a:p>
        </p:txBody>
      </p:sp>
      <p:sp>
        <p:nvSpPr>
          <p:cNvPr id="3" name="Content Placeholder 2"/>
          <p:cNvSpPr>
            <a:spLocks noGrp="1"/>
          </p:cNvSpPr>
          <p:nvPr>
            <p:ph idx="1"/>
          </p:nvPr>
        </p:nvSpPr>
        <p:spPr/>
        <p:txBody>
          <a:bodyPr/>
          <a:lstStyle/>
          <a:p>
            <a:r>
              <a:rPr lang="en-GB" dirty="0"/>
              <a:t>Stimulation current is transmitted to the active electrode array. The electrode array is composed of single-strand platinum iridium wire and 24 platinum electrodes, encased in silicone </a:t>
            </a:r>
            <a:r>
              <a:rPr lang="en-GB" dirty="0" smtClean="0"/>
              <a:t>rubber. </a:t>
            </a:r>
            <a:r>
              <a:rPr lang="en-GB" dirty="0"/>
              <a:t>The electrodes are arranged as paired interconnected surfaces, which result in 12 </a:t>
            </a:r>
            <a:r>
              <a:rPr lang="en-GB" dirty="0" smtClean="0"/>
              <a:t>mono-polar </a:t>
            </a:r>
            <a:r>
              <a:rPr lang="en-GB" dirty="0"/>
              <a:t>stimulation channels. The </a:t>
            </a:r>
            <a:r>
              <a:rPr lang="en-GB" dirty="0" smtClean="0"/>
              <a:t>inter-electrode </a:t>
            </a:r>
            <a:r>
              <a:rPr lang="en-GB" dirty="0"/>
              <a:t>spacing is 2.4 mm, across an active distance of 26.4 mm. The electrode array may be inserted up to 31 mm into the cochlea. </a:t>
            </a:r>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10</a:t>
            </a:fld>
            <a:endParaRPr lang="en-US"/>
          </a:p>
        </p:txBody>
      </p:sp>
    </p:spTree>
    <p:extLst>
      <p:ext uri="{BB962C8B-B14F-4D97-AF65-F5344CB8AC3E}">
        <p14:creationId xmlns:p14="http://schemas.microsoft.com/office/powerpoint/2010/main" val="2630130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Programmer</a:t>
            </a:r>
            <a:endParaRPr lang="en-US" dirty="0"/>
          </a:p>
        </p:txBody>
      </p:sp>
      <p:sp>
        <p:nvSpPr>
          <p:cNvPr id="3" name="Content Placeholder 2"/>
          <p:cNvSpPr>
            <a:spLocks noGrp="1"/>
          </p:cNvSpPr>
          <p:nvPr>
            <p:ph idx="1"/>
          </p:nvPr>
        </p:nvSpPr>
        <p:spPr/>
        <p:txBody>
          <a:bodyPr/>
          <a:lstStyle/>
          <a:p>
            <a:r>
              <a:rPr lang="en-GB" dirty="0"/>
              <a:t>Approximately 4 weeks after successful implant surgery, a patient receives the external processor. An audiologist uses fitting software and an interface box to connect a PC to the processor. Each channel is tested to ensure that it is electrically functional (neither a short or open circuit) and does not cause unpleasant </a:t>
            </a:r>
            <a:r>
              <a:rPr lang="en-GB" dirty="0" err="1"/>
              <a:t>nonauditory</a:t>
            </a:r>
            <a:r>
              <a:rPr lang="en-GB" dirty="0"/>
              <a:t> sensation such as dizziness or other facial nerve stimulation. For each viable channel, the threshold, T, and most comfortable loudness, C, levels are determined.</a:t>
            </a:r>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11</a:t>
            </a:fld>
            <a:endParaRPr lang="en-US"/>
          </a:p>
        </p:txBody>
      </p:sp>
    </p:spTree>
    <p:extLst>
      <p:ext uri="{BB962C8B-B14F-4D97-AF65-F5344CB8AC3E}">
        <p14:creationId xmlns:p14="http://schemas.microsoft.com/office/powerpoint/2010/main" val="3790591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from Engineering Standards</a:t>
            </a:r>
            <a:endParaRPr lang="en-US" dirty="0"/>
          </a:p>
        </p:txBody>
      </p:sp>
      <p:sp>
        <p:nvSpPr>
          <p:cNvPr id="3" name="Content Placeholder 2"/>
          <p:cNvSpPr>
            <a:spLocks noGrp="1"/>
          </p:cNvSpPr>
          <p:nvPr>
            <p:ph idx="1"/>
          </p:nvPr>
        </p:nvSpPr>
        <p:spPr/>
        <p:txBody>
          <a:bodyPr/>
          <a:lstStyle/>
          <a:p>
            <a:pPr marL="0" indent="0">
              <a:buNone/>
            </a:pPr>
            <a:r>
              <a:rPr lang="en-GB" smtClean="0"/>
              <a:t>Standard: </a:t>
            </a:r>
            <a:r>
              <a:rPr lang="en-GB" dirty="0" smtClean="0"/>
              <a:t>EN </a:t>
            </a:r>
            <a:r>
              <a:rPr lang="en-GB" dirty="0"/>
              <a:t>45502-2-3 Active Implantable </a:t>
            </a:r>
            <a:r>
              <a:rPr lang="en-GB" dirty="0" smtClean="0"/>
              <a:t>Medical Devices—Part </a:t>
            </a:r>
            <a:r>
              <a:rPr lang="en-GB" dirty="0"/>
              <a:t>2-3: Particular Requirements for Cochlear and Auditory Brainstem Implant Systems (BSI, 2010).</a:t>
            </a:r>
          </a:p>
          <a:p>
            <a:r>
              <a:rPr lang="en-US" dirty="0" smtClean="0"/>
              <a:t>Output Amplitude</a:t>
            </a:r>
          </a:p>
          <a:p>
            <a:r>
              <a:rPr lang="en-US" dirty="0" smtClean="0"/>
              <a:t>Immunity to MRI</a:t>
            </a:r>
          </a:p>
          <a:p>
            <a:r>
              <a:rPr lang="en-US" dirty="0" smtClean="0"/>
              <a:t>Effect of tensile forces</a:t>
            </a:r>
          </a:p>
          <a:p>
            <a:r>
              <a:rPr lang="en-US" dirty="0" smtClean="0"/>
              <a:t>Effect of direct impact</a:t>
            </a:r>
          </a:p>
          <a:p>
            <a:r>
              <a:rPr lang="en-US" dirty="0" smtClean="0"/>
              <a:t>Effect of atmospheric pressure</a:t>
            </a:r>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12</a:t>
            </a:fld>
            <a:endParaRPr lang="en-US"/>
          </a:p>
        </p:txBody>
      </p:sp>
    </p:spTree>
    <p:extLst>
      <p:ext uri="{BB962C8B-B14F-4D97-AF65-F5344CB8AC3E}">
        <p14:creationId xmlns:p14="http://schemas.microsoft.com/office/powerpoint/2010/main" val="4195614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2907"/>
          </a:xfrm>
        </p:spPr>
        <p:txBody>
          <a:bodyPr/>
          <a:lstStyle/>
          <a:p>
            <a:r>
              <a:rPr lang="en-US" dirty="0" smtClean="0"/>
              <a:t>TYPES/MODELS OF COCHLEAR IMPLANTS</a:t>
            </a:r>
            <a:endParaRPr lang="en-US" dirty="0"/>
          </a:p>
        </p:txBody>
      </p:sp>
      <p:sp>
        <p:nvSpPr>
          <p:cNvPr id="4" name="Content Placeholder 3"/>
          <p:cNvSpPr>
            <a:spLocks noGrp="1"/>
          </p:cNvSpPr>
          <p:nvPr>
            <p:ph sz="half" idx="2"/>
          </p:nvPr>
        </p:nvSpPr>
        <p:spPr>
          <a:xfrm>
            <a:off x="6172200" y="2740025"/>
            <a:ext cx="5181600" cy="3809056"/>
          </a:xfrm>
        </p:spPr>
        <p:txBody>
          <a:bodyPr>
            <a:normAutofit/>
          </a:bodyPr>
          <a:lstStyle/>
          <a:p>
            <a:r>
              <a:rPr lang="en-GB" dirty="0"/>
              <a:t>Natural sound quality</a:t>
            </a:r>
          </a:p>
          <a:p>
            <a:r>
              <a:rPr lang="en-GB" dirty="0"/>
              <a:t>Placed fully under the skin</a:t>
            </a:r>
          </a:p>
          <a:p>
            <a:r>
              <a:rPr lang="en-GB" dirty="0"/>
              <a:t>Small and stylish audio processor</a:t>
            </a:r>
          </a:p>
          <a:p>
            <a:r>
              <a:rPr lang="en-GB" dirty="0"/>
              <a:t>Natural sound </a:t>
            </a:r>
            <a:r>
              <a:rPr lang="en-GB" dirty="0" smtClean="0"/>
              <a:t>quality</a:t>
            </a:r>
            <a:endParaRPr lang="en-GB" dirty="0"/>
          </a:p>
          <a:p>
            <a:r>
              <a:rPr lang="en-GB" dirty="0" smtClean="0"/>
              <a:t>Placed </a:t>
            </a:r>
            <a:r>
              <a:rPr lang="en-GB" dirty="0"/>
              <a:t>fully under the skin</a:t>
            </a:r>
          </a:p>
          <a:p>
            <a:r>
              <a:rPr lang="en-GB" dirty="0"/>
              <a:t>1.5 Tesla MRI without </a:t>
            </a:r>
            <a:r>
              <a:rPr lang="en-GB" dirty="0" smtClean="0"/>
              <a:t>surgery</a:t>
            </a:r>
            <a:endParaRPr lang="en-GB" dirty="0"/>
          </a:p>
          <a:p>
            <a:endParaRPr lang="en-US" dirty="0"/>
          </a:p>
        </p:txBody>
      </p:sp>
      <p:sp>
        <p:nvSpPr>
          <p:cNvPr id="6" name="TextBox 5"/>
          <p:cNvSpPr txBox="1"/>
          <p:nvPr/>
        </p:nvSpPr>
        <p:spPr>
          <a:xfrm>
            <a:off x="1025611" y="1398300"/>
            <a:ext cx="9316994" cy="1015663"/>
          </a:xfrm>
          <a:prstGeom prst="rect">
            <a:avLst/>
          </a:prstGeom>
          <a:noFill/>
        </p:spPr>
        <p:txBody>
          <a:bodyPr wrap="square" rtlCol="0">
            <a:spAutoFit/>
          </a:bodyPr>
          <a:lstStyle/>
          <a:p>
            <a:r>
              <a:rPr lang="en-US" sz="3200" dirty="0" smtClean="0"/>
              <a:t>Bone conduction implant (Bone Bridge)</a:t>
            </a:r>
          </a:p>
          <a:p>
            <a:r>
              <a:rPr lang="en-US" sz="2800" dirty="0" smtClean="0"/>
              <a:t>Manufactured by MED-EL</a:t>
            </a:r>
            <a:endParaRPr lang="en-US" sz="2800" dirty="0"/>
          </a:p>
        </p:txBody>
      </p:sp>
      <p:sp>
        <p:nvSpPr>
          <p:cNvPr id="3" name="Slide Number Placeholder 2"/>
          <p:cNvSpPr>
            <a:spLocks noGrp="1"/>
          </p:cNvSpPr>
          <p:nvPr>
            <p:ph type="sldNum" sz="quarter" idx="12"/>
          </p:nvPr>
        </p:nvSpPr>
        <p:spPr/>
        <p:txBody>
          <a:bodyPr/>
          <a:lstStyle/>
          <a:p>
            <a:fld id="{0C66246D-77E0-44C8-9BF5-465853A33A39}" type="slidenum">
              <a:rPr lang="en-US" smtClean="0"/>
              <a:t>13</a:t>
            </a:fld>
            <a:endParaRPr lang="en-US"/>
          </a:p>
        </p:txBody>
      </p:sp>
      <p:pic>
        <p:nvPicPr>
          <p:cNvPr id="9" name="Content Placeholder 8"/>
          <p:cNvPicPr>
            <a:picLocks noGrp="1" noChangeAspect="1"/>
          </p:cNvPicPr>
          <p:nvPr>
            <p:ph sz="half" idx="1"/>
          </p:nvPr>
        </p:nvPicPr>
        <p:blipFill>
          <a:blip r:embed="rId2"/>
          <a:stretch>
            <a:fillRect/>
          </a:stretch>
        </p:blipFill>
        <p:spPr>
          <a:xfrm>
            <a:off x="838200" y="2541377"/>
            <a:ext cx="5181600" cy="3476364"/>
          </a:xfrm>
          <a:prstGeom prst="rect">
            <a:avLst/>
          </a:prstGeom>
        </p:spPr>
      </p:pic>
    </p:spTree>
    <p:extLst>
      <p:ext uri="{BB962C8B-B14F-4D97-AF65-F5344CB8AC3E}">
        <p14:creationId xmlns:p14="http://schemas.microsoft.com/office/powerpoint/2010/main" val="3988561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8767"/>
          </a:xfrm>
        </p:spPr>
        <p:txBody>
          <a:bodyPr/>
          <a:lstStyle/>
          <a:p>
            <a:r>
              <a:rPr lang="en-US" dirty="0" smtClean="0"/>
              <a:t>TYPES/MODELS OF COCHLEAR IMPLANTS</a:t>
            </a:r>
            <a:endParaRPr lang="en-US" dirty="0"/>
          </a:p>
        </p:txBody>
      </p:sp>
      <p:pic>
        <p:nvPicPr>
          <p:cNvPr id="6" name="Content Placeholder 5"/>
          <p:cNvPicPr>
            <a:picLocks noGrp="1" noChangeAspect="1"/>
          </p:cNvPicPr>
          <p:nvPr>
            <p:ph sz="half" idx="1"/>
          </p:nvPr>
        </p:nvPicPr>
        <p:blipFill>
          <a:blip r:embed="rId2"/>
          <a:stretch>
            <a:fillRect/>
          </a:stretch>
        </p:blipFill>
        <p:spPr>
          <a:xfrm>
            <a:off x="1037969" y="2485612"/>
            <a:ext cx="4473146" cy="3855461"/>
          </a:xfrm>
          <a:prstGeom prst="rect">
            <a:avLst/>
          </a:prstGeom>
        </p:spPr>
      </p:pic>
      <p:sp>
        <p:nvSpPr>
          <p:cNvPr id="4" name="Content Placeholder 3"/>
          <p:cNvSpPr>
            <a:spLocks noGrp="1"/>
          </p:cNvSpPr>
          <p:nvPr>
            <p:ph sz="half" idx="2"/>
          </p:nvPr>
        </p:nvSpPr>
        <p:spPr>
          <a:xfrm>
            <a:off x="6172200" y="2607275"/>
            <a:ext cx="5181600" cy="3569687"/>
          </a:xfrm>
        </p:spPr>
        <p:txBody>
          <a:bodyPr/>
          <a:lstStyle/>
          <a:p>
            <a:r>
              <a:rPr lang="en-GB" dirty="0"/>
              <a:t>Easier to socialize with friends</a:t>
            </a:r>
          </a:p>
          <a:p>
            <a:r>
              <a:rPr lang="en-GB" dirty="0"/>
              <a:t>Improved communication with family members</a:t>
            </a:r>
          </a:p>
          <a:p>
            <a:r>
              <a:rPr lang="en-GB" dirty="0"/>
              <a:t>Better hearing in noisy settings, like restaurants</a:t>
            </a:r>
          </a:p>
          <a:p>
            <a:r>
              <a:rPr lang="en-GB" dirty="0"/>
              <a:t>Easier listening on the phone</a:t>
            </a:r>
          </a:p>
          <a:p>
            <a:endParaRPr lang="en-US" dirty="0"/>
          </a:p>
        </p:txBody>
      </p:sp>
      <p:sp>
        <p:nvSpPr>
          <p:cNvPr id="5" name="TextBox 4"/>
          <p:cNvSpPr txBox="1"/>
          <p:nvPr/>
        </p:nvSpPr>
        <p:spPr>
          <a:xfrm>
            <a:off x="838200" y="1229006"/>
            <a:ext cx="10515600" cy="1077218"/>
          </a:xfrm>
          <a:prstGeom prst="rect">
            <a:avLst/>
          </a:prstGeom>
          <a:noFill/>
        </p:spPr>
        <p:txBody>
          <a:bodyPr wrap="square" rtlCol="0">
            <a:spAutoFit/>
          </a:bodyPr>
          <a:lstStyle/>
          <a:p>
            <a:r>
              <a:rPr lang="en-US" sz="3200" dirty="0" smtClean="0"/>
              <a:t>Electric Acoustic stimulation (Synchrony 2 cochlea implant)</a:t>
            </a:r>
          </a:p>
          <a:p>
            <a:r>
              <a:rPr lang="en-US" sz="3200" dirty="0"/>
              <a:t>Manufactured by </a:t>
            </a:r>
            <a:r>
              <a:rPr lang="en-US" sz="3200" dirty="0" smtClean="0"/>
              <a:t>MED-EL</a:t>
            </a:r>
            <a:endParaRPr lang="en-US" sz="3200" dirty="0"/>
          </a:p>
        </p:txBody>
      </p:sp>
      <p:sp>
        <p:nvSpPr>
          <p:cNvPr id="3" name="Slide Number Placeholder 2"/>
          <p:cNvSpPr>
            <a:spLocks noGrp="1"/>
          </p:cNvSpPr>
          <p:nvPr>
            <p:ph type="sldNum" sz="quarter" idx="12"/>
          </p:nvPr>
        </p:nvSpPr>
        <p:spPr/>
        <p:txBody>
          <a:bodyPr/>
          <a:lstStyle/>
          <a:p>
            <a:fld id="{0C66246D-77E0-44C8-9BF5-465853A33A39}" type="slidenum">
              <a:rPr lang="en-US" smtClean="0"/>
              <a:t>14</a:t>
            </a:fld>
            <a:endParaRPr lang="en-US" dirty="0"/>
          </a:p>
        </p:txBody>
      </p:sp>
    </p:spTree>
    <p:extLst>
      <p:ext uri="{BB962C8B-B14F-4D97-AF65-F5344CB8AC3E}">
        <p14:creationId xmlns:p14="http://schemas.microsoft.com/office/powerpoint/2010/main" val="2324994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1124"/>
          </a:xfrm>
        </p:spPr>
        <p:txBody>
          <a:bodyPr/>
          <a:lstStyle/>
          <a:p>
            <a:r>
              <a:rPr lang="en-US" dirty="0" smtClean="0"/>
              <a:t>TYPES/MODELS OF COCHLEAR IMPLANTS</a:t>
            </a:r>
            <a:endParaRPr lang="en-US" dirty="0"/>
          </a:p>
        </p:txBody>
      </p:sp>
      <p:sp>
        <p:nvSpPr>
          <p:cNvPr id="4" name="Content Placeholder 3"/>
          <p:cNvSpPr>
            <a:spLocks noGrp="1"/>
          </p:cNvSpPr>
          <p:nvPr>
            <p:ph sz="half" idx="2"/>
          </p:nvPr>
        </p:nvSpPr>
        <p:spPr>
          <a:xfrm>
            <a:off x="6172199" y="2356965"/>
            <a:ext cx="5752071" cy="4043835"/>
          </a:xfrm>
        </p:spPr>
        <p:txBody>
          <a:bodyPr>
            <a:normAutofit lnSpcReduction="10000"/>
          </a:bodyPr>
          <a:lstStyle/>
          <a:p>
            <a:r>
              <a:rPr lang="en-GB" dirty="0"/>
              <a:t>Effortless </a:t>
            </a:r>
            <a:r>
              <a:rPr lang="en-GB" dirty="0" smtClean="0"/>
              <a:t>hearing (No </a:t>
            </a:r>
            <a:r>
              <a:rPr lang="en-GB" dirty="0"/>
              <a:t>surgery </a:t>
            </a:r>
            <a:r>
              <a:rPr lang="en-GB" dirty="0" smtClean="0"/>
              <a:t>required)</a:t>
            </a:r>
            <a:endParaRPr lang="en-GB" dirty="0"/>
          </a:p>
          <a:p>
            <a:r>
              <a:rPr lang="en-GB" dirty="0"/>
              <a:t>Reliable </a:t>
            </a:r>
            <a:r>
              <a:rPr lang="en-GB" dirty="0" smtClean="0"/>
              <a:t>listening (Stays </a:t>
            </a:r>
            <a:r>
              <a:rPr lang="en-GB" dirty="0"/>
              <a:t>securely in place for optimal sound </a:t>
            </a:r>
            <a:r>
              <a:rPr lang="en-GB" dirty="0" smtClean="0"/>
              <a:t>quality)</a:t>
            </a:r>
            <a:endParaRPr lang="en-GB" dirty="0"/>
          </a:p>
          <a:p>
            <a:r>
              <a:rPr lang="en-GB" dirty="0"/>
              <a:t>All-day wearing </a:t>
            </a:r>
            <a:r>
              <a:rPr lang="en-GB" dirty="0" smtClean="0"/>
              <a:t>comfort (No </a:t>
            </a:r>
            <a:r>
              <a:rPr lang="en-GB" dirty="0"/>
              <a:t>pressure on the </a:t>
            </a:r>
            <a:r>
              <a:rPr lang="en-GB" dirty="0" smtClean="0"/>
              <a:t>skin)</a:t>
            </a:r>
            <a:endParaRPr lang="en-GB" dirty="0"/>
          </a:p>
          <a:p>
            <a:r>
              <a:rPr lang="en-GB" dirty="0"/>
              <a:t>Sleek </a:t>
            </a:r>
            <a:r>
              <a:rPr lang="en-GB" dirty="0" smtClean="0"/>
              <a:t>design (Easy </a:t>
            </a:r>
            <a:r>
              <a:rPr lang="en-GB" dirty="0"/>
              <a:t>to hide ADHEAR under </a:t>
            </a:r>
            <a:r>
              <a:rPr lang="en-GB" dirty="0" smtClean="0"/>
              <a:t>hair)</a:t>
            </a:r>
            <a:endParaRPr lang="en-GB" dirty="0"/>
          </a:p>
          <a:p>
            <a:r>
              <a:rPr lang="en-GB" dirty="0"/>
              <a:t>For all </a:t>
            </a:r>
            <a:r>
              <a:rPr lang="en-GB" dirty="0" smtClean="0"/>
              <a:t>ages (Ideal </a:t>
            </a:r>
            <a:r>
              <a:rPr lang="en-GB" dirty="0"/>
              <a:t>solution for babies and </a:t>
            </a:r>
            <a:r>
              <a:rPr lang="en-GB" dirty="0" smtClean="0"/>
              <a:t>toddlers)</a:t>
            </a:r>
            <a:endParaRPr lang="en-US" dirty="0"/>
          </a:p>
        </p:txBody>
      </p:sp>
      <p:sp>
        <p:nvSpPr>
          <p:cNvPr id="5" name="TextBox 4"/>
          <p:cNvSpPr txBox="1"/>
          <p:nvPr/>
        </p:nvSpPr>
        <p:spPr>
          <a:xfrm>
            <a:off x="816575" y="1075547"/>
            <a:ext cx="10406449" cy="1077218"/>
          </a:xfrm>
          <a:prstGeom prst="rect">
            <a:avLst/>
          </a:prstGeom>
          <a:noFill/>
        </p:spPr>
        <p:txBody>
          <a:bodyPr wrap="square" rtlCol="0">
            <a:spAutoFit/>
          </a:bodyPr>
          <a:lstStyle/>
          <a:p>
            <a:r>
              <a:rPr lang="en-US" sz="3200" dirty="0" smtClean="0"/>
              <a:t>Bone conduction system (ADHEAR)</a:t>
            </a:r>
          </a:p>
          <a:p>
            <a:r>
              <a:rPr lang="en-US" sz="3200" dirty="0"/>
              <a:t>Manufactured by </a:t>
            </a:r>
            <a:r>
              <a:rPr lang="en-US" sz="3200" dirty="0" smtClean="0"/>
              <a:t>MED-EL</a:t>
            </a:r>
            <a:endParaRPr lang="en-US" sz="3200" dirty="0"/>
          </a:p>
        </p:txBody>
      </p:sp>
      <p:sp>
        <p:nvSpPr>
          <p:cNvPr id="3" name="Slide Number Placeholder 2"/>
          <p:cNvSpPr>
            <a:spLocks noGrp="1"/>
          </p:cNvSpPr>
          <p:nvPr>
            <p:ph type="sldNum" sz="quarter" idx="12"/>
          </p:nvPr>
        </p:nvSpPr>
        <p:spPr/>
        <p:txBody>
          <a:bodyPr/>
          <a:lstStyle/>
          <a:p>
            <a:fld id="{0C66246D-77E0-44C8-9BF5-465853A33A39}" type="slidenum">
              <a:rPr lang="en-US" smtClean="0"/>
              <a:t>15</a:t>
            </a:fld>
            <a:endParaRPr lang="en-US"/>
          </a:p>
        </p:txBody>
      </p:sp>
      <p:pic>
        <p:nvPicPr>
          <p:cNvPr id="11" name="Content Placeholder 10"/>
          <p:cNvPicPr>
            <a:picLocks noGrp="1" noChangeAspect="1"/>
          </p:cNvPicPr>
          <p:nvPr>
            <p:ph sz="half" idx="1"/>
          </p:nvPr>
        </p:nvPicPr>
        <p:blipFill>
          <a:blip r:embed="rId2"/>
          <a:stretch>
            <a:fillRect/>
          </a:stretch>
        </p:blipFill>
        <p:spPr>
          <a:xfrm>
            <a:off x="1767917" y="2244446"/>
            <a:ext cx="3248025" cy="3933825"/>
          </a:xfrm>
          <a:prstGeom prst="rect">
            <a:avLst/>
          </a:prstGeom>
        </p:spPr>
      </p:pic>
    </p:spTree>
    <p:extLst>
      <p:ext uri="{BB962C8B-B14F-4D97-AF65-F5344CB8AC3E}">
        <p14:creationId xmlns:p14="http://schemas.microsoft.com/office/powerpoint/2010/main" val="2820938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0616"/>
          </a:xfrm>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invention of cochlear implants has been able to fully solve the problem of earing defects and deafness in humans.</a:t>
            </a:r>
          </a:p>
          <a:p>
            <a:r>
              <a:rPr lang="en-US" dirty="0" smtClean="0"/>
              <a:t>Modern cochlear implants have advanced features that include wireless pairing, Natural sound, wireless charging etc.</a:t>
            </a:r>
          </a:p>
          <a:p>
            <a:r>
              <a:rPr lang="en-US" dirty="0" smtClean="0"/>
              <a:t>Some of the new cochlear implants do not require surgery, the device is attached externally and is fully functional.</a:t>
            </a:r>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16</a:t>
            </a:fld>
            <a:endParaRPr lang="en-US"/>
          </a:p>
        </p:txBody>
      </p:sp>
    </p:spTree>
    <p:extLst>
      <p:ext uri="{BB962C8B-B14F-4D97-AF65-F5344CB8AC3E}">
        <p14:creationId xmlns:p14="http://schemas.microsoft.com/office/powerpoint/2010/main" val="3857074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fr-FR" dirty="0"/>
              <a:t>[1]	G. </a:t>
            </a:r>
            <a:r>
              <a:rPr lang="fr-FR" dirty="0" err="1"/>
              <a:t>Baura</a:t>
            </a:r>
            <a:r>
              <a:rPr lang="fr-FR" dirty="0"/>
              <a:t>, </a:t>
            </a:r>
            <a:r>
              <a:rPr lang="fr-FR" i="1" dirty="0" err="1"/>
              <a:t>Medical</a:t>
            </a:r>
            <a:r>
              <a:rPr lang="fr-FR" i="1" dirty="0"/>
              <a:t> </a:t>
            </a:r>
            <a:r>
              <a:rPr lang="fr-FR" i="1" dirty="0" err="1"/>
              <a:t>Device</a:t>
            </a:r>
            <a:r>
              <a:rPr lang="fr-FR" i="1" dirty="0"/>
              <a:t> Technologies</a:t>
            </a:r>
            <a:r>
              <a:rPr lang="fr-FR" dirty="0"/>
              <a:t>. 2012</a:t>
            </a:r>
            <a:r>
              <a:rPr lang="fr-FR" dirty="0" smtClean="0"/>
              <a:t>.</a:t>
            </a:r>
          </a:p>
          <a:p>
            <a:r>
              <a:rPr lang="en-GB" dirty="0" smtClean="0"/>
              <a:t>[2] </a:t>
            </a:r>
            <a:r>
              <a:rPr lang="en-GB" dirty="0"/>
              <a:t>“Hearing solutions.” [Online]. Available: https://www.medel.com/en-us/hearing-solutions.</a:t>
            </a:r>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17</a:t>
            </a:fld>
            <a:endParaRPr lang="en-US"/>
          </a:p>
        </p:txBody>
      </p:sp>
    </p:spTree>
    <p:extLst>
      <p:ext uri="{BB962C8B-B14F-4D97-AF65-F5344CB8AC3E}">
        <p14:creationId xmlns:p14="http://schemas.microsoft.com/office/powerpoint/2010/main" val="1063063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need of cochlear implants</a:t>
            </a:r>
            <a:endParaRPr lang="en-US" dirty="0"/>
          </a:p>
        </p:txBody>
      </p:sp>
      <p:sp>
        <p:nvSpPr>
          <p:cNvPr id="3" name="Content Placeholder 2"/>
          <p:cNvSpPr>
            <a:spLocks noGrp="1"/>
          </p:cNvSpPr>
          <p:nvPr>
            <p:ph idx="1"/>
          </p:nvPr>
        </p:nvSpPr>
        <p:spPr/>
        <p:txBody>
          <a:bodyPr/>
          <a:lstStyle/>
          <a:p>
            <a:r>
              <a:rPr lang="en-GB" dirty="0" smtClean="0"/>
              <a:t>According to the U.S. Census Bureau’s Survey of Income and Program Participation, about 8 million children (aged 6 - 17 yr.) and adults in the United States in 2002 were deaf or hard of hearing. About 1 million of these individuals are functionally deaf.</a:t>
            </a:r>
          </a:p>
          <a:p>
            <a:r>
              <a:rPr lang="en-GB" dirty="0" smtClean="0"/>
              <a:t>Each year, about one in every 1000 new-borns has congenital hearing loss. many of these cases are identified in hospitals and birthing centres. New-born hearing screening is typically conducted using optoacoustic emissions and/or auditory brainstem response testing before the infant leaves the hospital. </a:t>
            </a:r>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2</a:t>
            </a:fld>
            <a:endParaRPr lang="en-US"/>
          </a:p>
        </p:txBody>
      </p:sp>
    </p:spTree>
    <p:extLst>
      <p:ext uri="{BB962C8B-B14F-4D97-AF65-F5344CB8AC3E}">
        <p14:creationId xmlns:p14="http://schemas.microsoft.com/office/powerpoint/2010/main" val="196460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Sensorineural Hearing Loss</a:t>
            </a:r>
            <a:endParaRPr lang="en-US" dirty="0"/>
          </a:p>
        </p:txBody>
      </p:sp>
      <p:sp>
        <p:nvSpPr>
          <p:cNvPr id="3" name="Content Placeholder 2"/>
          <p:cNvSpPr>
            <a:spLocks noGrp="1"/>
          </p:cNvSpPr>
          <p:nvPr>
            <p:ph idx="1"/>
          </p:nvPr>
        </p:nvSpPr>
        <p:spPr/>
        <p:txBody>
          <a:bodyPr>
            <a:normAutofit/>
          </a:bodyPr>
          <a:lstStyle/>
          <a:p>
            <a:r>
              <a:rPr lang="en-GB" dirty="0" smtClean="0"/>
              <a:t>When a problem with the outer or middle ear prevents sound from being properly conducted to the inner ear, the hearing loss is a conductive loss. In contrast, damage to the inner ear results in a sensorineural hearing loss.</a:t>
            </a:r>
          </a:p>
          <a:p>
            <a:r>
              <a:rPr lang="en-GB" dirty="0" smtClean="0"/>
              <a:t>Cochlear implants are indicated for patients with sensorineural hearing loss whose hearing thresholds are 70-90 dB or poorer at 1000 Hz </a:t>
            </a:r>
          </a:p>
          <a:p>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3</a:t>
            </a:fld>
            <a:endParaRPr lang="en-US"/>
          </a:p>
        </p:txBody>
      </p:sp>
    </p:spTree>
    <p:extLst>
      <p:ext uri="{BB962C8B-B14F-4D97-AF65-F5344CB8AC3E}">
        <p14:creationId xmlns:p14="http://schemas.microsoft.com/office/powerpoint/2010/main" val="2009373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Sensorineural Hearing Loss</a:t>
            </a:r>
            <a:endParaRPr lang="en-US" dirty="0"/>
          </a:p>
        </p:txBody>
      </p:sp>
      <p:sp>
        <p:nvSpPr>
          <p:cNvPr id="3" name="Content Placeholder 2"/>
          <p:cNvSpPr>
            <a:spLocks noGrp="1"/>
          </p:cNvSpPr>
          <p:nvPr>
            <p:ph idx="1"/>
          </p:nvPr>
        </p:nvSpPr>
        <p:spPr/>
        <p:txBody>
          <a:bodyPr/>
          <a:lstStyle/>
          <a:p>
            <a:r>
              <a:rPr lang="en-GB" dirty="0" smtClean="0"/>
              <a:t>Congenital sensorineural hearing loss, or hearing loss present at birth, can be traced to many factors, with about 50% due to genetic mutations, 25% due to environmental factors, and 25% of unknown </a:t>
            </a:r>
            <a:r>
              <a:rPr lang="en-GB" dirty="0" err="1" smtClean="0"/>
              <a:t>etiology</a:t>
            </a:r>
            <a:r>
              <a:rPr lang="en-GB" dirty="0" smtClean="0"/>
              <a:t>. Environmental factors that lead to congenital hearing loss include cytomegalovirus, ototoxic medications, rubella, and other viruses. These factors may cause cochlear swelling and hair cell loss. </a:t>
            </a:r>
          </a:p>
          <a:p>
            <a:r>
              <a:rPr lang="en-GB" dirty="0" smtClean="0"/>
              <a:t>Acquired sensorineural hearing loss is due to many factors, including aging, noise, ototoxicity, cardiovascular disease, hypoxia, bacterial and viral agents, and infectious disease. Very often the cause is unknown. </a:t>
            </a:r>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4</a:t>
            </a:fld>
            <a:endParaRPr lang="en-US"/>
          </a:p>
        </p:txBody>
      </p:sp>
    </p:spTree>
    <p:extLst>
      <p:ext uri="{BB962C8B-B14F-4D97-AF65-F5344CB8AC3E}">
        <p14:creationId xmlns:p14="http://schemas.microsoft.com/office/powerpoint/2010/main" val="1748161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Cross-section of the cochlea</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4215" y="1567110"/>
            <a:ext cx="7413247" cy="4660695"/>
          </a:xfrm>
        </p:spPr>
      </p:pic>
      <p:sp>
        <p:nvSpPr>
          <p:cNvPr id="3" name="Slide Number Placeholder 2"/>
          <p:cNvSpPr>
            <a:spLocks noGrp="1"/>
          </p:cNvSpPr>
          <p:nvPr>
            <p:ph type="sldNum" sz="quarter" idx="12"/>
          </p:nvPr>
        </p:nvSpPr>
        <p:spPr/>
        <p:txBody>
          <a:bodyPr/>
          <a:lstStyle/>
          <a:p>
            <a:fld id="{0C66246D-77E0-44C8-9BF5-465853A33A39}" type="slidenum">
              <a:rPr lang="en-US" smtClean="0"/>
              <a:t>5</a:t>
            </a:fld>
            <a:endParaRPr lang="en-US"/>
          </a:p>
        </p:txBody>
      </p:sp>
    </p:spTree>
    <p:extLst>
      <p:ext uri="{BB962C8B-B14F-4D97-AF65-F5344CB8AC3E}">
        <p14:creationId xmlns:p14="http://schemas.microsoft.com/office/powerpoint/2010/main" val="1119315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6410"/>
          </a:xfrm>
        </p:spPr>
        <p:txBody>
          <a:bodyPr/>
          <a:lstStyle/>
          <a:p>
            <a:r>
              <a:rPr lang="en-US" dirty="0" smtClean="0"/>
              <a:t>Cochlear implant system</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7080" y="1272746"/>
            <a:ext cx="8019536" cy="5255644"/>
          </a:xfrm>
        </p:spPr>
      </p:pic>
      <p:sp>
        <p:nvSpPr>
          <p:cNvPr id="3" name="Slide Number Placeholder 2"/>
          <p:cNvSpPr>
            <a:spLocks noGrp="1"/>
          </p:cNvSpPr>
          <p:nvPr>
            <p:ph type="sldNum" sz="quarter" idx="12"/>
          </p:nvPr>
        </p:nvSpPr>
        <p:spPr/>
        <p:txBody>
          <a:bodyPr/>
          <a:lstStyle/>
          <a:p>
            <a:fld id="{0C66246D-77E0-44C8-9BF5-465853A33A39}" type="slidenum">
              <a:rPr lang="en-US" smtClean="0"/>
              <a:t>6</a:t>
            </a:fld>
            <a:endParaRPr lang="en-US"/>
          </a:p>
        </p:txBody>
      </p:sp>
    </p:spTree>
    <p:extLst>
      <p:ext uri="{BB962C8B-B14F-4D97-AF65-F5344CB8AC3E}">
        <p14:creationId xmlns:p14="http://schemas.microsoft.com/office/powerpoint/2010/main" val="4263437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r>
              <a:rPr lang="en-US" dirty="0" smtClean="0"/>
              <a:t>Cochlear implant system block diagram</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0145" y="1371600"/>
            <a:ext cx="9480297" cy="5097718"/>
          </a:xfrm>
        </p:spPr>
      </p:pic>
      <p:sp>
        <p:nvSpPr>
          <p:cNvPr id="3" name="Slide Number Placeholder 2"/>
          <p:cNvSpPr>
            <a:spLocks noGrp="1"/>
          </p:cNvSpPr>
          <p:nvPr>
            <p:ph type="sldNum" sz="quarter" idx="12"/>
          </p:nvPr>
        </p:nvSpPr>
        <p:spPr/>
        <p:txBody>
          <a:bodyPr/>
          <a:lstStyle/>
          <a:p>
            <a:fld id="{0C66246D-77E0-44C8-9BF5-465853A33A39}" type="slidenum">
              <a:rPr lang="en-US" smtClean="0"/>
              <a:t>7</a:t>
            </a:fld>
            <a:endParaRPr lang="en-US"/>
          </a:p>
        </p:txBody>
      </p:sp>
    </p:spTree>
    <p:extLst>
      <p:ext uri="{BB962C8B-B14F-4D97-AF65-F5344CB8AC3E}">
        <p14:creationId xmlns:p14="http://schemas.microsoft.com/office/powerpoint/2010/main" val="4021601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Processor</a:t>
            </a:r>
            <a:endParaRPr lang="en-US" dirty="0"/>
          </a:p>
        </p:txBody>
      </p:sp>
      <p:sp>
        <p:nvSpPr>
          <p:cNvPr id="3" name="Content Placeholder 2"/>
          <p:cNvSpPr>
            <a:spLocks noGrp="1"/>
          </p:cNvSpPr>
          <p:nvPr>
            <p:ph idx="1"/>
          </p:nvPr>
        </p:nvSpPr>
        <p:spPr/>
        <p:txBody>
          <a:bodyPr/>
          <a:lstStyle/>
          <a:p>
            <a:r>
              <a:rPr lang="en-US" dirty="0" smtClean="0"/>
              <a:t>The microphone accepts sound in the range of 70 – 8500Hz and converts it to electrical signal, the electrical signal is sent to the digital signal processor (DSP) where its encoded for transmission, amplified and transmitted over radiofrequency of 12MHz at 0.6MB/s by the transceiver coil to the implant, the transceiver also receives electrode data and sends it to the DSP.</a:t>
            </a:r>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8</a:t>
            </a:fld>
            <a:endParaRPr lang="en-US"/>
          </a:p>
        </p:txBody>
      </p:sp>
    </p:spTree>
    <p:extLst>
      <p:ext uri="{BB962C8B-B14F-4D97-AF65-F5344CB8AC3E}">
        <p14:creationId xmlns:p14="http://schemas.microsoft.com/office/powerpoint/2010/main" val="2404254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Implant</a:t>
            </a:r>
            <a:endParaRPr lang="en-US" dirty="0"/>
          </a:p>
        </p:txBody>
      </p:sp>
      <p:sp>
        <p:nvSpPr>
          <p:cNvPr id="3" name="Content Placeholder 2"/>
          <p:cNvSpPr>
            <a:spLocks noGrp="1"/>
          </p:cNvSpPr>
          <p:nvPr>
            <p:ph idx="1"/>
          </p:nvPr>
        </p:nvSpPr>
        <p:spPr/>
        <p:txBody>
          <a:bodyPr/>
          <a:lstStyle/>
          <a:p>
            <a:r>
              <a:rPr lang="en-GB" dirty="0" smtClean="0"/>
              <a:t>The transceiver coil in the implant receives the encoded </a:t>
            </a:r>
            <a:r>
              <a:rPr lang="en-GB" dirty="0"/>
              <a:t>signal, </a:t>
            </a:r>
            <a:r>
              <a:rPr lang="en-GB" dirty="0" smtClean="0"/>
              <a:t>the </a:t>
            </a:r>
            <a:r>
              <a:rPr lang="en-GB" dirty="0"/>
              <a:t>received data parameters are decoded and used to construct the proper biphasic stimulation waveforms for selected channels. This circuit includes 24 current sources for 12 pairs of electrodes. </a:t>
            </a:r>
            <a:endParaRPr lang="en-GB" dirty="0" smtClean="0"/>
          </a:p>
          <a:p>
            <a:r>
              <a:rPr lang="en-GB" dirty="0"/>
              <a:t>The Concerto implant is hermetically sealed in titanium housing. An alternate Pulsar package for the same electronics is made from Al2O3. For the Concerto package, the reference electrode is part of the implant.</a:t>
            </a:r>
            <a:endParaRPr lang="en-US" dirty="0"/>
          </a:p>
        </p:txBody>
      </p:sp>
      <p:sp>
        <p:nvSpPr>
          <p:cNvPr id="4" name="Slide Number Placeholder 3"/>
          <p:cNvSpPr>
            <a:spLocks noGrp="1"/>
          </p:cNvSpPr>
          <p:nvPr>
            <p:ph type="sldNum" sz="quarter" idx="12"/>
          </p:nvPr>
        </p:nvSpPr>
        <p:spPr/>
        <p:txBody>
          <a:bodyPr/>
          <a:lstStyle/>
          <a:p>
            <a:fld id="{0C66246D-77E0-44C8-9BF5-465853A33A39}" type="slidenum">
              <a:rPr lang="en-US" smtClean="0"/>
              <a:t>9</a:t>
            </a:fld>
            <a:endParaRPr lang="en-US"/>
          </a:p>
        </p:txBody>
      </p:sp>
    </p:spTree>
    <p:extLst>
      <p:ext uri="{BB962C8B-B14F-4D97-AF65-F5344CB8AC3E}">
        <p14:creationId xmlns:p14="http://schemas.microsoft.com/office/powerpoint/2010/main" val="3794903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1461</TotalTime>
  <Words>896</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COCHLEAR IMPLANTS</vt:lpstr>
      <vt:lpstr>Clinical need of cochlear implants</vt:lpstr>
      <vt:lpstr>Sensorineural Hearing Loss</vt:lpstr>
      <vt:lpstr>Sensorineural Hearing Loss</vt:lpstr>
      <vt:lpstr>Cross-section of the cochlea</vt:lpstr>
      <vt:lpstr>Cochlear implant system</vt:lpstr>
      <vt:lpstr>Cochlear implant system block diagram</vt:lpstr>
      <vt:lpstr>The Processor</vt:lpstr>
      <vt:lpstr>The Implant</vt:lpstr>
      <vt:lpstr>The Electrode Array</vt:lpstr>
      <vt:lpstr>The Programmer</vt:lpstr>
      <vt:lpstr>Key Features from Engineering Standards</vt:lpstr>
      <vt:lpstr>TYPES/MODELS OF COCHLEAR IMPLANTS</vt:lpstr>
      <vt:lpstr>TYPES/MODELS OF COCHLEAR IMPLANTS</vt:lpstr>
      <vt:lpstr>TYPES/MODELS OF COCHLEAR IMPLANTS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COCHLEAR IMPLANTS</dc:title>
  <dc:creator>tunde fadare</dc:creator>
  <cp:lastModifiedBy>tunde fadare</cp:lastModifiedBy>
  <cp:revision>19</cp:revision>
  <dcterms:created xsi:type="dcterms:W3CDTF">2020-02-26T22:49:14Z</dcterms:created>
  <dcterms:modified xsi:type="dcterms:W3CDTF">2020-04-28T17:41:43Z</dcterms:modified>
</cp:coreProperties>
</file>