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THYROID TRAP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OKURU MERCY UBUGHENAAN</a:t>
            </a:r>
          </a:p>
          <a:p>
            <a:r>
              <a:rPr lang="en-US" dirty="0" smtClean="0"/>
              <a:t>17/MHS07/022</a:t>
            </a:r>
          </a:p>
          <a:p>
            <a:r>
              <a:rPr lang="en-US" smtClean="0"/>
              <a:t>BIOMEDICAL RNGINEERING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11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Kinetics of the Human Thyroid Trap: A Compartmental Model Marguerite T. Hays Veterans Administration Hospitals, Buffalo, New York, Washington, D.C., and Veterans Administration Central Office, Washington, D.C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Google scholar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1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Subjects were paid volunteer college students, at least 21 years old. Three were men and three were women. </a:t>
            </a:r>
            <a:endParaRPr lang="en-US" dirty="0" smtClean="0"/>
          </a:p>
          <a:p>
            <a:r>
              <a:rPr lang="en-US" dirty="0"/>
              <a:t>Each subject underwent six experimental sessions, identical except for </a:t>
            </a:r>
            <a:r>
              <a:rPr lang="en-US" dirty="0" err="1" smtClean="0"/>
              <a:t>NaI</a:t>
            </a:r>
            <a:r>
              <a:rPr lang="en-US" dirty="0" smtClean="0"/>
              <a:t> and KCIO4 </a:t>
            </a:r>
            <a:r>
              <a:rPr lang="en-US" dirty="0"/>
              <a:t>medication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We </a:t>
            </a:r>
            <a:r>
              <a:rPr lang="en-US" dirty="0"/>
              <a:t>will discuss the application of the data from this experiment to model development, particularly with regard to the impact of competitive inhibition of the trap both before and during a </a:t>
            </a:r>
            <a:r>
              <a:rPr lang="en-US" dirty="0" smtClean="0"/>
              <a:t>session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63954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utilize the known physiology of the thyroid trap in analyzing thyroidal </a:t>
            </a:r>
            <a:r>
              <a:rPr lang="en-US" dirty="0" err="1" smtClean="0"/>
              <a:t>pertechnetate</a:t>
            </a:r>
            <a:r>
              <a:rPr lang="en-US" dirty="0" smtClean="0"/>
              <a:t> (an </a:t>
            </a:r>
            <a:r>
              <a:rPr lang="en-US" dirty="0" err="1" smtClean="0"/>
              <a:t>oxoanion</a:t>
            </a:r>
            <a:r>
              <a:rPr lang="en-US" dirty="0" smtClean="0"/>
              <a:t> with the chemical formula TcO-4)  </a:t>
            </a:r>
            <a:r>
              <a:rPr lang="en-US" dirty="0"/>
              <a:t>kinetics, a compartmental model (Fig. 2) was </a:t>
            </a:r>
            <a:r>
              <a:rPr lang="en-US" dirty="0" smtClean="0"/>
              <a:t>developed</a:t>
            </a:r>
            <a:r>
              <a:rPr lang="en-US" dirty="0"/>
              <a:t>, in which plasma </a:t>
            </a:r>
            <a:r>
              <a:rPr lang="en-US" dirty="0" err="1"/>
              <a:t>pertechnetate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the input function into the trap. Because we made no attempt to measure plasma volume, the </a:t>
            </a:r>
            <a:r>
              <a:rPr lang="en-US" dirty="0" smtClean="0"/>
              <a:t>“volume” of </a:t>
            </a:r>
            <a:r>
              <a:rPr lang="en-US" dirty="0"/>
              <a:t>the plasma compartment, V1, was arbitrarily defined as </a:t>
            </a:r>
            <a:r>
              <a:rPr lang="en-US" dirty="0" smtClean="0"/>
              <a:t>1 </a:t>
            </a:r>
            <a:r>
              <a:rPr lang="en-US" dirty="0"/>
              <a:t>ml. Hence, the rate constant from plasma into the thyroid, </a:t>
            </a:r>
            <a:r>
              <a:rPr lang="en-US" dirty="0" smtClean="0"/>
              <a:t>lambda21</a:t>
            </a:r>
            <a:r>
              <a:rPr lang="en-US" dirty="0"/>
              <a:t>, </a:t>
            </a:r>
            <a:r>
              <a:rPr lang="en-US" dirty="0" smtClean="0"/>
              <a:t>is equivalent </a:t>
            </a:r>
            <a:r>
              <a:rPr lang="en-US" dirty="0"/>
              <a:t>to plasma clearance. </a:t>
            </a:r>
          </a:p>
        </p:txBody>
      </p:sp>
    </p:spTree>
    <p:extLst>
      <p:ext uri="{BB962C8B-B14F-4D97-AF65-F5344CB8AC3E}">
        <p14:creationId xmlns:p14="http://schemas.microsoft.com/office/powerpoint/2010/main" val="162495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028825"/>
            <a:ext cx="10058400" cy="27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TRAP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Originally, the trap was represented by a single </a:t>
            </a:r>
            <a:r>
              <a:rPr lang="en-US" dirty="0" smtClean="0"/>
              <a:t>compartment C3 but </a:t>
            </a:r>
            <a:r>
              <a:rPr lang="en-US" dirty="0"/>
              <a:t>this model was inadequate to fit the </a:t>
            </a:r>
            <a:r>
              <a:rPr lang="en-US" dirty="0" smtClean="0"/>
              <a:t>data for the research. </a:t>
            </a:r>
            <a:r>
              <a:rPr lang="en-US" dirty="0"/>
              <a:t>An additional compartment, C2, was added representing a very rapidly </a:t>
            </a:r>
            <a:r>
              <a:rPr lang="en-US" dirty="0" smtClean="0"/>
              <a:t>exchanging </a:t>
            </a:r>
            <a:r>
              <a:rPr lang="en-US" dirty="0"/>
              <a:t>compartment together with any plasma </a:t>
            </a:r>
            <a:r>
              <a:rPr lang="en-US" dirty="0" smtClean="0"/>
              <a:t>contained </a:t>
            </a:r>
            <a:r>
              <a:rPr lang="en-US" dirty="0"/>
              <a:t>in the thyroid that is not accounted for by the neck background (the </a:t>
            </a:r>
            <a:r>
              <a:rPr lang="en-US" dirty="0" smtClean="0"/>
              <a:t>“plasma differential”). </a:t>
            </a:r>
            <a:r>
              <a:rPr lang="en-US" dirty="0"/>
              <a:t>Addition of this compartment improved the least squares fit of the data, as well as improving the </a:t>
            </a:r>
            <a:r>
              <a:rPr lang="en-US" dirty="0" smtClean="0"/>
              <a:t>visual </a:t>
            </a:r>
            <a:r>
              <a:rPr lang="en-US" dirty="0"/>
              <a:t>fit. </a:t>
            </a:r>
          </a:p>
        </p:txBody>
      </p:sp>
    </p:spTree>
    <p:extLst>
      <p:ext uri="{BB962C8B-B14F-4D97-AF65-F5344CB8AC3E}">
        <p14:creationId xmlns:p14="http://schemas.microsoft.com/office/powerpoint/2010/main" val="224965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Initially, compartment C2 was thought to be just plasma, and was represented, together with neck background, as a </a:t>
            </a:r>
            <a:r>
              <a:rPr lang="en-US" dirty="0" smtClean="0"/>
              <a:t>non thyroidal </a:t>
            </a:r>
            <a:r>
              <a:rPr lang="en-US" dirty="0"/>
              <a:t>component of the total gross thyroid uptake. However, blocking of thyroidal uptake by </a:t>
            </a:r>
            <a:r>
              <a:rPr lang="en-US" dirty="0" smtClean="0"/>
              <a:t>pretreatment </a:t>
            </a:r>
            <a:r>
              <a:rPr lang="en-US" dirty="0"/>
              <a:t>completely obliterated C2 as well as C3 in every case. In fact, in five of the </a:t>
            </a:r>
            <a:r>
              <a:rPr lang="en-US" dirty="0" smtClean="0"/>
              <a:t>six test </a:t>
            </a:r>
            <a:r>
              <a:rPr lang="en-US" dirty="0"/>
              <a:t>subjects, V2 was negative, suggesting a small negative </a:t>
            </a:r>
            <a:r>
              <a:rPr lang="en-US" dirty="0" smtClean="0"/>
              <a:t>“plasma differential”, or </a:t>
            </a:r>
            <a:r>
              <a:rPr lang="en-US" dirty="0"/>
              <a:t>overcorrection of plasma activity by neck </a:t>
            </a:r>
            <a:r>
              <a:rPr lang="en-US" dirty="0" smtClean="0"/>
              <a:t>background. </a:t>
            </a:r>
            <a:r>
              <a:rPr lang="en-US" dirty="0"/>
              <a:t>These studies were considered to show that entry into C2 is a process that is subject to competitive inhibition.</a:t>
            </a:r>
          </a:p>
        </p:txBody>
      </p:sp>
    </p:spTree>
    <p:extLst>
      <p:ext uri="{BB962C8B-B14F-4D97-AF65-F5344CB8AC3E}">
        <p14:creationId xmlns:p14="http://schemas.microsoft.com/office/powerpoint/2010/main" val="148642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working </a:t>
            </a:r>
            <a:r>
              <a:rPr lang="en-US" dirty="0" smtClean="0"/>
              <a:t>hypothesis </a:t>
            </a:r>
            <a:r>
              <a:rPr lang="en-US" dirty="0"/>
              <a:t>is that C2 </a:t>
            </a:r>
            <a:r>
              <a:rPr lang="en-US" dirty="0" smtClean="0"/>
              <a:t>represents activity </a:t>
            </a:r>
            <a:r>
              <a:rPr lang="en-US" dirty="0"/>
              <a:t>in the thyroidal </a:t>
            </a:r>
            <a:r>
              <a:rPr lang="en-US" dirty="0" smtClean="0"/>
              <a:t>follicular </a:t>
            </a:r>
            <a:r>
              <a:rPr lang="en-US" dirty="0"/>
              <a:t>cell, and that C3 represents </a:t>
            </a:r>
            <a:r>
              <a:rPr lang="en-US" dirty="0" err="1"/>
              <a:t>pertechnetate</a:t>
            </a:r>
            <a:r>
              <a:rPr lang="en-US" dirty="0"/>
              <a:t> </a:t>
            </a:r>
            <a:r>
              <a:rPr lang="en-US" dirty="0" smtClean="0"/>
              <a:t>contained </a:t>
            </a:r>
            <a:r>
              <a:rPr lang="en-US" dirty="0"/>
              <a:t>within the follicular lumen. </a:t>
            </a:r>
            <a:r>
              <a:rPr lang="en-US" dirty="0" smtClean="0"/>
              <a:t>Lambda21, the “clearance” or </a:t>
            </a:r>
            <a:r>
              <a:rPr lang="en-US" dirty="0"/>
              <a:t>rate constant for the transport from plasma into C2, is identified as the probable site of </a:t>
            </a:r>
            <a:r>
              <a:rPr lang="en-US" dirty="0" smtClean="0"/>
              <a:t>competitive </a:t>
            </a:r>
            <a:r>
              <a:rPr lang="en-US" dirty="0"/>
              <a:t>inhibition. </a:t>
            </a:r>
          </a:p>
        </p:txBody>
      </p:sp>
    </p:spTree>
    <p:extLst>
      <p:ext uri="{BB962C8B-B14F-4D97-AF65-F5344CB8AC3E}">
        <p14:creationId xmlns:p14="http://schemas.microsoft.com/office/powerpoint/2010/main" val="386479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its final form, the working version of the model solves for </a:t>
            </a:r>
            <a:r>
              <a:rPr lang="en-US" dirty="0" smtClean="0"/>
              <a:t>V2 (volume of compartment 2), </a:t>
            </a:r>
            <a:r>
              <a:rPr lang="en-US" dirty="0"/>
              <a:t>for </a:t>
            </a:r>
            <a:r>
              <a:rPr lang="en-US" dirty="0" smtClean="0"/>
              <a:t>lambda23 (the </a:t>
            </a:r>
            <a:r>
              <a:rPr lang="en-US" dirty="0"/>
              <a:t>exit from C3) , and for the plasma clearance into C3, which is the product of </a:t>
            </a:r>
            <a:r>
              <a:rPr lang="en-US" dirty="0" smtClean="0"/>
              <a:t>V2 </a:t>
            </a:r>
            <a:r>
              <a:rPr lang="en-US" dirty="0"/>
              <a:t>and </a:t>
            </a:r>
            <a:r>
              <a:rPr lang="en-US" dirty="0" smtClean="0"/>
              <a:t>lambda32</a:t>
            </a:r>
            <a:r>
              <a:rPr lang="en-US" dirty="0"/>
              <a:t>. In order to derive </a:t>
            </a:r>
            <a:r>
              <a:rPr lang="en-US" dirty="0" smtClean="0"/>
              <a:t>lambda21 </a:t>
            </a:r>
            <a:r>
              <a:rPr lang="en-US" dirty="0"/>
              <a:t>and </a:t>
            </a:r>
            <a:r>
              <a:rPr lang="en-US" dirty="0" smtClean="0"/>
              <a:t>lamda12</a:t>
            </a:r>
            <a:r>
              <a:rPr lang="en-US" dirty="0"/>
              <a:t>, we </a:t>
            </a:r>
            <a:r>
              <a:rPr lang="en-US" dirty="0" smtClean="0"/>
              <a:t>assumed </a:t>
            </a:r>
            <a:r>
              <a:rPr lang="en-US" dirty="0"/>
              <a:t>that a molecule, once having entered the follicular cell, has an equal chance of leaving </a:t>
            </a:r>
            <a:r>
              <a:rPr lang="en-US" dirty="0" smtClean="0"/>
              <a:t>through </a:t>
            </a:r>
            <a:r>
              <a:rPr lang="en-US" dirty="0"/>
              <a:t>the apical or the basal cell membrane. By this </a:t>
            </a:r>
            <a:r>
              <a:rPr lang="en-US" dirty="0" smtClean="0"/>
              <a:t>assumption</a:t>
            </a:r>
            <a:r>
              <a:rPr lang="en-US" dirty="0"/>
              <a:t>, </a:t>
            </a:r>
            <a:r>
              <a:rPr lang="en-US" dirty="0" smtClean="0"/>
              <a:t>lambda12 </a:t>
            </a:r>
            <a:r>
              <a:rPr lang="en-US" dirty="0"/>
              <a:t>= </a:t>
            </a:r>
            <a:r>
              <a:rPr lang="en-US" dirty="0" smtClean="0"/>
              <a:t>lamda32</a:t>
            </a:r>
            <a:r>
              <a:rPr lang="en-US" dirty="0"/>
              <a:t>. It also indicates that </a:t>
            </a:r>
            <a:r>
              <a:rPr lang="en-US" dirty="0" smtClean="0"/>
              <a:t>lambda21 =(V2)lambda32.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6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BIOMEDICAL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model is being applied to analysis of data from a variety of clinical and experimental situations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Based on this, it is also important to state that this model is used solely for analysis.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input variable for this model is plasma </a:t>
            </a:r>
            <a:r>
              <a:rPr lang="en-US" dirty="0" err="1" smtClean="0"/>
              <a:t>pertechnetate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26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419</TotalTime>
  <Words>612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THYROID TRAP MODEL</vt:lpstr>
      <vt:lpstr>CASE STUDY</vt:lpstr>
      <vt:lpstr>THYROID TRAP</vt:lpstr>
      <vt:lpstr>PowerPoint Presentation</vt:lpstr>
      <vt:lpstr>THYROID TRAP CONT’D</vt:lpstr>
      <vt:lpstr>PowerPoint Presentation</vt:lpstr>
      <vt:lpstr>HYPOTHESIS</vt:lpstr>
      <vt:lpstr>CONCLUSION</vt:lpstr>
      <vt:lpstr>BIOMEDICAL CONTEXT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MERCY</dc:creator>
  <cp:lastModifiedBy>MERCY</cp:lastModifiedBy>
  <cp:revision>9</cp:revision>
  <dcterms:created xsi:type="dcterms:W3CDTF">2020-04-30T14:54:41Z</dcterms:created>
  <dcterms:modified xsi:type="dcterms:W3CDTF">2020-04-30T21:54:30Z</dcterms:modified>
</cp:coreProperties>
</file>