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4" r:id="rId2"/>
    <p:sldId id="275" r:id="rId3"/>
    <p:sldId id="277" r:id="rId4"/>
    <p:sldId id="278" r:id="rId5"/>
    <p:sldId id="279" r:id="rId6"/>
    <p:sldId id="280" r:id="rId7"/>
    <p:sldId id="281" r:id="rId8"/>
    <p:sldId id="282" r:id="rId9"/>
    <p:sldId id="283" r:id="rId10"/>
    <p:sldId id="284" r:id="rId11"/>
    <p:sldId id="285" r:id="rId12"/>
    <p:sldId id="286"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5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5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5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5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5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5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43050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A679E2B-F23E-4492-A435-8226FD56B729}" type="datetimeFigureOut">
              <a:rPr lang="en-US" smtClean="0"/>
              <a:t>5/3/2020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A307EB8C-47AD-4789-B060-A2D0D2311CD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719" name="Title 1"/>
          <p:cNvSpPr>
            <a:spLocks noGrp="1"/>
          </p:cNvSpPr>
          <p:nvPr>
            <p:ph type="title"/>
          </p:nvPr>
        </p:nvSpPr>
        <p:spPr/>
        <p:txBody>
          <a:bodyPr/>
          <a:lstStyle/>
          <a:p>
            <a:r>
              <a:rPr lang="en-US" smtClean="0"/>
              <a:t>Click to edit Master title style</a:t>
            </a:r>
            <a:endParaRPr lang="en-US"/>
          </a:p>
        </p:txBody>
      </p:sp>
      <p:sp>
        <p:nvSpPr>
          <p:cNvPr id="104872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21" name="Date Placeholder 3"/>
          <p:cNvSpPr>
            <a:spLocks noGrp="1"/>
          </p:cNvSpPr>
          <p:nvPr>
            <p:ph type="dt" sz="half" idx="10"/>
          </p:nvPr>
        </p:nvSpPr>
        <p:spPr/>
        <p:txBody>
          <a:bodyPr/>
          <a:lstStyle/>
          <a:p>
            <a:fld id="{9A679E2B-F23E-4492-A435-8226FD56B729}" type="datetimeFigureOut">
              <a:rPr lang="en-US" smtClean="0"/>
              <a:t>5/3/2020</a:t>
            </a:fld>
            <a:endParaRPr lang="en-US"/>
          </a:p>
        </p:txBody>
      </p:sp>
      <p:sp>
        <p:nvSpPr>
          <p:cNvPr id="1048722" name="Footer Placeholder 4"/>
          <p:cNvSpPr>
            <a:spLocks noGrp="1"/>
          </p:cNvSpPr>
          <p:nvPr>
            <p:ph type="ftr" sz="quarter" idx="11"/>
          </p:nvPr>
        </p:nvSpPr>
        <p:spPr/>
        <p:txBody>
          <a:bodyPr/>
          <a:lstStyle/>
          <a:p>
            <a:endParaRPr lang="en-US"/>
          </a:p>
        </p:txBody>
      </p:sp>
      <p:sp>
        <p:nvSpPr>
          <p:cNvPr id="1048723" name="Slide Number Placeholder 5"/>
          <p:cNvSpPr>
            <a:spLocks noGrp="1"/>
          </p:cNvSpPr>
          <p:nvPr>
            <p:ph type="sldNum" sz="quarter" idx="12"/>
          </p:nvPr>
        </p:nvSpPr>
        <p:spPr/>
        <p:txBody>
          <a:bodyPr/>
          <a:lstStyle/>
          <a:p>
            <a:fld id="{A307EB8C-47AD-4789-B060-A2D0D2311C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708"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709"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10" name="Date Placeholder 3"/>
          <p:cNvSpPr>
            <a:spLocks noGrp="1"/>
          </p:cNvSpPr>
          <p:nvPr>
            <p:ph type="dt" sz="half" idx="10"/>
          </p:nvPr>
        </p:nvSpPr>
        <p:spPr/>
        <p:txBody>
          <a:bodyPr/>
          <a:lstStyle/>
          <a:p>
            <a:fld id="{9A679E2B-F23E-4492-A435-8226FD56B729}" type="datetimeFigureOut">
              <a:rPr lang="en-US" smtClean="0"/>
              <a:t>5/3/2020</a:t>
            </a:fld>
            <a:endParaRPr lang="en-US"/>
          </a:p>
        </p:txBody>
      </p:sp>
      <p:sp>
        <p:nvSpPr>
          <p:cNvPr id="1048711" name="Footer Placeholder 4"/>
          <p:cNvSpPr>
            <a:spLocks noGrp="1"/>
          </p:cNvSpPr>
          <p:nvPr>
            <p:ph type="ftr" sz="quarter" idx="11"/>
          </p:nvPr>
        </p:nvSpPr>
        <p:spPr/>
        <p:txBody>
          <a:bodyPr/>
          <a:lstStyle/>
          <a:p>
            <a:endParaRPr lang="en-US"/>
          </a:p>
        </p:txBody>
      </p:sp>
      <p:sp>
        <p:nvSpPr>
          <p:cNvPr id="1048712" name="Slide Number Placeholder 5"/>
          <p:cNvSpPr>
            <a:spLocks noGrp="1"/>
          </p:cNvSpPr>
          <p:nvPr>
            <p:ph type="sldNum" sz="quarter" idx="12"/>
          </p:nvPr>
        </p:nvSpPr>
        <p:spPr/>
        <p:txBody>
          <a:bodyPr/>
          <a:lstStyle/>
          <a:p>
            <a:fld id="{A307EB8C-47AD-4789-B060-A2D0D2311C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0" name="Title 1"/>
          <p:cNvSpPr>
            <a:spLocks noGrp="1"/>
          </p:cNvSpPr>
          <p:nvPr>
            <p:ph type="title"/>
          </p:nvPr>
        </p:nvSpPr>
        <p:spPr/>
        <p:txBody>
          <a:bodyPr/>
          <a:lstStyle/>
          <a:p>
            <a:r>
              <a:rPr lang="en-US" smtClean="0"/>
              <a:t>Click to edit Master title style</a:t>
            </a:r>
            <a:endParaRPr lang="en-US"/>
          </a:p>
        </p:txBody>
      </p:sp>
      <p:sp>
        <p:nvSpPr>
          <p:cNvPr id="1048591"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2" name="Date Placeholder 3"/>
          <p:cNvSpPr>
            <a:spLocks noGrp="1"/>
          </p:cNvSpPr>
          <p:nvPr>
            <p:ph type="dt" sz="half" idx="10"/>
          </p:nvPr>
        </p:nvSpPr>
        <p:spPr/>
        <p:txBody>
          <a:bodyPr/>
          <a:lstStyle/>
          <a:p>
            <a:fld id="{9A679E2B-F23E-4492-A435-8226FD56B729}" type="datetimeFigureOut">
              <a:rPr lang="en-US" smtClean="0"/>
              <a:t>5/3/2020</a:t>
            </a:fld>
            <a:endParaRPr lang="en-US"/>
          </a:p>
        </p:txBody>
      </p:sp>
      <p:sp>
        <p:nvSpPr>
          <p:cNvPr id="1048593" name="Footer Placeholder 4"/>
          <p:cNvSpPr>
            <a:spLocks noGrp="1"/>
          </p:cNvSpPr>
          <p:nvPr>
            <p:ph type="ftr" sz="quarter" idx="11"/>
          </p:nvPr>
        </p:nvSpPr>
        <p:spPr/>
        <p:txBody>
          <a:bodyPr/>
          <a:lstStyle/>
          <a:p>
            <a:endParaRPr lang="en-US"/>
          </a:p>
        </p:txBody>
      </p:sp>
      <p:sp>
        <p:nvSpPr>
          <p:cNvPr id="1048594" name="Slide Number Placeholder 5"/>
          <p:cNvSpPr>
            <a:spLocks noGrp="1"/>
          </p:cNvSpPr>
          <p:nvPr>
            <p:ph type="sldNum" sz="quarter" idx="12"/>
          </p:nvPr>
        </p:nvSpPr>
        <p:spPr/>
        <p:txBody>
          <a:bodyPr/>
          <a:lstStyle/>
          <a:p>
            <a:fld id="{A307EB8C-47AD-4789-B060-A2D0D2311C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72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72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726" name="Date Placeholder 3"/>
          <p:cNvSpPr>
            <a:spLocks noGrp="1"/>
          </p:cNvSpPr>
          <p:nvPr>
            <p:ph type="dt" sz="half" idx="10"/>
          </p:nvPr>
        </p:nvSpPr>
        <p:spPr/>
        <p:txBody>
          <a:bodyPr/>
          <a:lstStyle/>
          <a:p>
            <a:fld id="{9A679E2B-F23E-4492-A435-8226FD56B729}" type="datetimeFigureOut">
              <a:rPr lang="en-US" smtClean="0"/>
              <a:t>5/3/2020</a:t>
            </a:fld>
            <a:endParaRPr lang="en-US"/>
          </a:p>
        </p:txBody>
      </p:sp>
      <p:sp>
        <p:nvSpPr>
          <p:cNvPr id="1048727" name="Footer Placeholder 4"/>
          <p:cNvSpPr>
            <a:spLocks noGrp="1"/>
          </p:cNvSpPr>
          <p:nvPr>
            <p:ph type="ftr" sz="quarter" idx="11"/>
          </p:nvPr>
        </p:nvSpPr>
        <p:spPr/>
        <p:txBody>
          <a:bodyPr/>
          <a:lstStyle/>
          <a:p>
            <a:endParaRPr lang="en-US"/>
          </a:p>
        </p:txBody>
      </p:sp>
      <p:sp>
        <p:nvSpPr>
          <p:cNvPr id="1048728" name="Slide Number Placeholder 5"/>
          <p:cNvSpPr>
            <a:spLocks noGrp="1"/>
          </p:cNvSpPr>
          <p:nvPr>
            <p:ph type="sldNum" sz="quarter" idx="12"/>
          </p:nvPr>
        </p:nvSpPr>
        <p:spPr/>
        <p:txBody>
          <a:bodyPr/>
          <a:lstStyle/>
          <a:p>
            <a:fld id="{A307EB8C-47AD-4789-B060-A2D0D2311C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29" name="Title 1"/>
          <p:cNvSpPr>
            <a:spLocks noGrp="1"/>
          </p:cNvSpPr>
          <p:nvPr>
            <p:ph type="title"/>
          </p:nvPr>
        </p:nvSpPr>
        <p:spPr/>
        <p:txBody>
          <a:bodyPr/>
          <a:lstStyle/>
          <a:p>
            <a:r>
              <a:rPr lang="en-US" smtClean="0"/>
              <a:t>Click to edit Master title style</a:t>
            </a:r>
            <a:endParaRPr lang="en-US"/>
          </a:p>
        </p:txBody>
      </p:sp>
      <p:sp>
        <p:nvSpPr>
          <p:cNvPr id="104873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2" name="Date Placeholder 4"/>
          <p:cNvSpPr>
            <a:spLocks noGrp="1"/>
          </p:cNvSpPr>
          <p:nvPr>
            <p:ph type="dt" sz="half" idx="10"/>
          </p:nvPr>
        </p:nvSpPr>
        <p:spPr/>
        <p:txBody>
          <a:bodyPr/>
          <a:lstStyle/>
          <a:p>
            <a:fld id="{9A679E2B-F23E-4492-A435-8226FD56B729}" type="datetimeFigureOut">
              <a:rPr lang="en-US" smtClean="0"/>
              <a:t>5/3/2020</a:t>
            </a:fld>
            <a:endParaRPr lang="en-US"/>
          </a:p>
        </p:txBody>
      </p:sp>
      <p:sp>
        <p:nvSpPr>
          <p:cNvPr id="1048733" name="Footer Placeholder 5"/>
          <p:cNvSpPr>
            <a:spLocks noGrp="1"/>
          </p:cNvSpPr>
          <p:nvPr>
            <p:ph type="ftr" sz="quarter" idx="11"/>
          </p:nvPr>
        </p:nvSpPr>
        <p:spPr/>
        <p:txBody>
          <a:bodyPr/>
          <a:lstStyle/>
          <a:p>
            <a:endParaRPr lang="en-US"/>
          </a:p>
        </p:txBody>
      </p:sp>
      <p:sp>
        <p:nvSpPr>
          <p:cNvPr id="1048734" name="Slide Number Placeholder 6"/>
          <p:cNvSpPr>
            <a:spLocks noGrp="1"/>
          </p:cNvSpPr>
          <p:nvPr>
            <p:ph type="sldNum" sz="quarter" idx="12"/>
          </p:nvPr>
        </p:nvSpPr>
        <p:spPr/>
        <p:txBody>
          <a:bodyPr/>
          <a:lstStyle/>
          <a:p>
            <a:fld id="{A307EB8C-47AD-4789-B060-A2D0D2311CD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35" name="Title 1"/>
          <p:cNvSpPr>
            <a:spLocks noGrp="1"/>
          </p:cNvSpPr>
          <p:nvPr>
            <p:ph type="title"/>
          </p:nvPr>
        </p:nvSpPr>
        <p:spPr/>
        <p:txBody>
          <a:bodyPr/>
          <a:lstStyle/>
          <a:p>
            <a:r>
              <a:rPr lang="en-US" smtClean="0"/>
              <a:t>Click to edit Master title style</a:t>
            </a:r>
            <a:endParaRPr lang="en-US"/>
          </a:p>
        </p:txBody>
      </p:sp>
      <p:sp>
        <p:nvSpPr>
          <p:cNvPr id="1048736" name="Text Placeholder 2"/>
          <p:cNvSpPr>
            <a:spLocks noGrp="1"/>
          </p:cNvSpPr>
          <p:nvPr>
            <p:ph type="body" idx="1"/>
          </p:nvPr>
        </p:nvSpPr>
        <p:spPr>
          <a:xfrm>
            <a:off x="457200" y="1535113"/>
            <a:ext cx="4040188" cy="63976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73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38" name="Text Placeholder 4"/>
          <p:cNvSpPr>
            <a:spLocks noGrp="1"/>
          </p:cNvSpPr>
          <p:nvPr>
            <p:ph type="body" sz="quarter" idx="3"/>
          </p:nvPr>
        </p:nvSpPr>
        <p:spPr>
          <a:xfrm>
            <a:off x="4645025" y="1535113"/>
            <a:ext cx="4041775" cy="63976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73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40" name="Date Placeholder 6"/>
          <p:cNvSpPr>
            <a:spLocks noGrp="1"/>
          </p:cNvSpPr>
          <p:nvPr>
            <p:ph type="dt" sz="half" idx="10"/>
          </p:nvPr>
        </p:nvSpPr>
        <p:spPr/>
        <p:txBody>
          <a:bodyPr/>
          <a:lstStyle/>
          <a:p>
            <a:fld id="{9A679E2B-F23E-4492-A435-8226FD56B729}" type="datetimeFigureOut">
              <a:rPr lang="en-US" smtClean="0"/>
              <a:t>5/3/2020</a:t>
            </a:fld>
            <a:endParaRPr lang="en-US"/>
          </a:p>
        </p:txBody>
      </p:sp>
      <p:sp>
        <p:nvSpPr>
          <p:cNvPr id="1048741" name="Footer Placeholder 7"/>
          <p:cNvSpPr>
            <a:spLocks noGrp="1"/>
          </p:cNvSpPr>
          <p:nvPr>
            <p:ph type="ftr" sz="quarter" idx="11"/>
          </p:nvPr>
        </p:nvSpPr>
        <p:spPr/>
        <p:txBody>
          <a:bodyPr/>
          <a:lstStyle/>
          <a:p>
            <a:endParaRPr lang="en-US"/>
          </a:p>
        </p:txBody>
      </p:sp>
      <p:sp>
        <p:nvSpPr>
          <p:cNvPr id="1048742" name="Slide Number Placeholder 8"/>
          <p:cNvSpPr>
            <a:spLocks noGrp="1"/>
          </p:cNvSpPr>
          <p:nvPr>
            <p:ph type="sldNum" sz="quarter" idx="12"/>
          </p:nvPr>
        </p:nvSpPr>
        <p:spPr/>
        <p:txBody>
          <a:bodyPr/>
          <a:lstStyle/>
          <a:p>
            <a:fld id="{A307EB8C-47AD-4789-B060-A2D0D2311C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04" name="Title 1"/>
          <p:cNvSpPr>
            <a:spLocks noGrp="1"/>
          </p:cNvSpPr>
          <p:nvPr>
            <p:ph type="title"/>
          </p:nvPr>
        </p:nvSpPr>
        <p:spPr/>
        <p:txBody>
          <a:bodyPr/>
          <a:lstStyle/>
          <a:p>
            <a:r>
              <a:rPr lang="en-US" smtClean="0"/>
              <a:t>Click to edit Master title style</a:t>
            </a:r>
            <a:endParaRPr lang="en-US"/>
          </a:p>
        </p:txBody>
      </p:sp>
      <p:sp>
        <p:nvSpPr>
          <p:cNvPr id="1048705" name="Date Placeholder 2"/>
          <p:cNvSpPr>
            <a:spLocks noGrp="1"/>
          </p:cNvSpPr>
          <p:nvPr>
            <p:ph type="dt" sz="half" idx="10"/>
          </p:nvPr>
        </p:nvSpPr>
        <p:spPr/>
        <p:txBody>
          <a:bodyPr/>
          <a:lstStyle/>
          <a:p>
            <a:fld id="{9A679E2B-F23E-4492-A435-8226FD56B729}" type="datetimeFigureOut">
              <a:rPr lang="en-US" smtClean="0"/>
              <a:t>5/3/2020</a:t>
            </a:fld>
            <a:endParaRPr lang="en-US"/>
          </a:p>
        </p:txBody>
      </p:sp>
      <p:sp>
        <p:nvSpPr>
          <p:cNvPr id="1048706" name="Footer Placeholder 3"/>
          <p:cNvSpPr>
            <a:spLocks noGrp="1"/>
          </p:cNvSpPr>
          <p:nvPr>
            <p:ph type="ftr" sz="quarter" idx="11"/>
          </p:nvPr>
        </p:nvSpPr>
        <p:spPr/>
        <p:txBody>
          <a:bodyPr/>
          <a:lstStyle/>
          <a:p>
            <a:endParaRPr lang="en-US"/>
          </a:p>
        </p:txBody>
      </p:sp>
      <p:sp>
        <p:nvSpPr>
          <p:cNvPr id="1048707" name="Slide Number Placeholder 4"/>
          <p:cNvSpPr>
            <a:spLocks noGrp="1"/>
          </p:cNvSpPr>
          <p:nvPr>
            <p:ph type="sldNum" sz="quarter" idx="12"/>
          </p:nvPr>
        </p:nvSpPr>
        <p:spPr/>
        <p:txBody>
          <a:bodyPr/>
          <a:lstStyle/>
          <a:p>
            <a:fld id="{A307EB8C-47AD-4789-B060-A2D0D2311C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743" name="Date Placeholder 1"/>
          <p:cNvSpPr>
            <a:spLocks noGrp="1"/>
          </p:cNvSpPr>
          <p:nvPr>
            <p:ph type="dt" sz="half" idx="10"/>
          </p:nvPr>
        </p:nvSpPr>
        <p:spPr/>
        <p:txBody>
          <a:bodyPr/>
          <a:lstStyle/>
          <a:p>
            <a:fld id="{9A679E2B-F23E-4492-A435-8226FD56B729}" type="datetimeFigureOut">
              <a:rPr lang="en-US" smtClean="0"/>
              <a:t>5/3/2020</a:t>
            </a:fld>
            <a:endParaRPr lang="en-US"/>
          </a:p>
        </p:txBody>
      </p:sp>
      <p:sp>
        <p:nvSpPr>
          <p:cNvPr id="1048744" name="Footer Placeholder 2"/>
          <p:cNvSpPr>
            <a:spLocks noGrp="1"/>
          </p:cNvSpPr>
          <p:nvPr>
            <p:ph type="ftr" sz="quarter" idx="11"/>
          </p:nvPr>
        </p:nvSpPr>
        <p:spPr/>
        <p:txBody>
          <a:bodyPr/>
          <a:lstStyle/>
          <a:p>
            <a:endParaRPr lang="en-US"/>
          </a:p>
        </p:txBody>
      </p:sp>
      <p:sp>
        <p:nvSpPr>
          <p:cNvPr id="1048745" name="Slide Number Placeholder 3"/>
          <p:cNvSpPr>
            <a:spLocks noGrp="1"/>
          </p:cNvSpPr>
          <p:nvPr>
            <p:ph type="sldNum" sz="quarter" idx="12"/>
          </p:nvPr>
        </p:nvSpPr>
        <p:spPr/>
        <p:txBody>
          <a:bodyPr/>
          <a:lstStyle/>
          <a:p>
            <a:fld id="{A307EB8C-47AD-4789-B060-A2D0D2311C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74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74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74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749" name="Date Placeholder 4"/>
          <p:cNvSpPr>
            <a:spLocks noGrp="1"/>
          </p:cNvSpPr>
          <p:nvPr>
            <p:ph type="dt" sz="half" idx="10"/>
          </p:nvPr>
        </p:nvSpPr>
        <p:spPr/>
        <p:txBody>
          <a:bodyPr/>
          <a:lstStyle/>
          <a:p>
            <a:fld id="{9A679E2B-F23E-4492-A435-8226FD56B729}" type="datetimeFigureOut">
              <a:rPr lang="en-US" smtClean="0"/>
              <a:t>5/3/2020</a:t>
            </a:fld>
            <a:endParaRPr lang="en-US"/>
          </a:p>
        </p:txBody>
      </p:sp>
      <p:sp>
        <p:nvSpPr>
          <p:cNvPr id="1048750" name="Footer Placeholder 5"/>
          <p:cNvSpPr>
            <a:spLocks noGrp="1"/>
          </p:cNvSpPr>
          <p:nvPr>
            <p:ph type="ftr" sz="quarter" idx="11"/>
          </p:nvPr>
        </p:nvSpPr>
        <p:spPr/>
        <p:txBody>
          <a:bodyPr/>
          <a:lstStyle/>
          <a:p>
            <a:endParaRPr lang="en-US"/>
          </a:p>
        </p:txBody>
      </p:sp>
      <p:sp>
        <p:nvSpPr>
          <p:cNvPr id="1048751" name="Slide Number Placeholder 6"/>
          <p:cNvSpPr>
            <a:spLocks noGrp="1"/>
          </p:cNvSpPr>
          <p:nvPr>
            <p:ph type="sldNum" sz="quarter" idx="12"/>
          </p:nvPr>
        </p:nvSpPr>
        <p:spPr/>
        <p:txBody>
          <a:bodyPr/>
          <a:lstStyle/>
          <a:p>
            <a:fld id="{A307EB8C-47AD-4789-B060-A2D0D2311CD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1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71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71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716" name="Date Placeholder 4"/>
          <p:cNvSpPr>
            <a:spLocks noGrp="1"/>
          </p:cNvSpPr>
          <p:nvPr>
            <p:ph type="dt" sz="half" idx="10"/>
          </p:nvPr>
        </p:nvSpPr>
        <p:spPr/>
        <p:txBody>
          <a:bodyPr/>
          <a:lstStyle/>
          <a:p>
            <a:fld id="{9A679E2B-F23E-4492-A435-8226FD56B729}" type="datetimeFigureOut">
              <a:rPr lang="en-US" smtClean="0"/>
              <a:t>5/3/2020</a:t>
            </a:fld>
            <a:endParaRPr lang="en-US"/>
          </a:p>
        </p:txBody>
      </p:sp>
      <p:sp>
        <p:nvSpPr>
          <p:cNvPr id="1048717" name="Footer Placeholder 5"/>
          <p:cNvSpPr>
            <a:spLocks noGrp="1"/>
          </p:cNvSpPr>
          <p:nvPr>
            <p:ph type="ftr" sz="quarter" idx="11"/>
          </p:nvPr>
        </p:nvSpPr>
        <p:spPr/>
        <p:txBody>
          <a:bodyPr/>
          <a:lstStyle/>
          <a:p>
            <a:endParaRPr lang="en-US"/>
          </a:p>
        </p:txBody>
      </p:sp>
      <p:sp>
        <p:nvSpPr>
          <p:cNvPr id="1048718" name="Slide Number Placeholder 6"/>
          <p:cNvSpPr>
            <a:spLocks noGrp="1"/>
          </p:cNvSpPr>
          <p:nvPr>
            <p:ph type="sldNum" sz="quarter" idx="12"/>
          </p:nvPr>
        </p:nvSpPr>
        <p:spPr/>
        <p:txBody>
          <a:bodyPr/>
          <a:lstStyle/>
          <a:p>
            <a:fld id="{A307EB8C-47AD-4789-B060-A2D0D2311C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679E2B-F23E-4492-A435-8226FD56B729}" type="datetimeFigureOut">
              <a:rPr lang="en-US" smtClean="0"/>
              <a:t>5/3/2020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07EB8C-47AD-4789-B060-A2D0D2311CD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Subtitle 2"/>
          <p:cNvSpPr>
            <a:spLocks noGrp="1"/>
          </p:cNvSpPr>
          <p:nvPr>
            <p:ph type="subTitle" idx="1"/>
          </p:nvPr>
        </p:nvSpPr>
        <p:spPr>
          <a:xfrm>
            <a:off x="1621930" y="7513182"/>
            <a:ext cx="6400800" cy="4032225"/>
          </a:xfrm>
        </p:spPr>
        <p:txBody>
          <a:bodyPr>
            <a:normAutofit fontScale="67500" lnSpcReduction="20000"/>
          </a:bodyPr>
          <a:lstStyle/>
          <a:p>
            <a:r>
              <a:rPr lang="en-US" dirty="0"/>
              <a:t>1.</a:t>
            </a:r>
            <a:r>
              <a:rPr lang="en-US" altLang="en-GB" dirty="0"/>
              <a:t>INTRODUCTION </a:t>
            </a:r>
            <a:endParaRPr lang="zh-CN" altLang="en-US" dirty="0"/>
          </a:p>
          <a:p>
            <a:r>
              <a:rPr lang="en-US" altLang="en-GB" dirty="0"/>
              <a:t>2.QUALITY ASSURANCE </a:t>
            </a:r>
            <a:endParaRPr lang="zh-CN" altLang="en-US" dirty="0"/>
          </a:p>
          <a:p>
            <a:r>
              <a:rPr lang="en-US" altLang="en-GB" dirty="0"/>
              <a:t>3.QUALITY CONTROL </a:t>
            </a:r>
            <a:endParaRPr lang="zh-CN" altLang="en-US" dirty="0"/>
          </a:p>
          <a:p>
            <a:r>
              <a:rPr lang="en-US" altLang="en-GB" dirty="0"/>
              <a:t>4.MAJOR QUALITY ANALYSIS </a:t>
            </a:r>
            <a:endParaRPr lang="zh-CN" altLang="en-US" dirty="0"/>
          </a:p>
          <a:p>
            <a:r>
              <a:rPr lang="en-US" altLang="en-GB" dirty="0"/>
              <a:t>4.1.</a:t>
            </a:r>
            <a:r>
              <a:rPr lang="en-US" dirty="0"/>
              <a:t> WATER ANALYSIS</a:t>
            </a:r>
            <a:endParaRPr lang="zh-CN" altLang="en-US" dirty="0"/>
          </a:p>
          <a:p>
            <a:r>
              <a:rPr lang="en-US" altLang="en-GB" dirty="0"/>
              <a:t>.2</a:t>
            </a:r>
            <a:r>
              <a:rPr lang="en-US" dirty="0"/>
              <a:t> PRODUCT PHYSICAL PARAMETERS</a:t>
            </a:r>
            <a:endParaRPr lang="zh-CN" altLang="en-US" dirty="0"/>
          </a:p>
          <a:p>
            <a:r>
              <a:rPr lang="en-US" altLang="en-GB" dirty="0">
                <a:solidFill>
                  <a:schemeClr val="tx1"/>
                </a:solidFill>
              </a:rPr>
              <a:t>4</a:t>
            </a:r>
            <a:r>
              <a:rPr lang="en-US" dirty="0">
                <a:solidFill>
                  <a:schemeClr val="tx1"/>
                </a:solidFill>
              </a:rPr>
              <a:t>.</a:t>
            </a:r>
            <a:r>
              <a:rPr lang="en-US" altLang="en-GB" dirty="0">
                <a:solidFill>
                  <a:schemeClr val="tx1"/>
                </a:solidFill>
              </a:rPr>
              <a:t>3</a:t>
            </a:r>
            <a:r>
              <a:rPr lang="en-US" dirty="0">
                <a:solidFill>
                  <a:schemeClr val="tx1"/>
                </a:solidFill>
              </a:rPr>
              <a:t> RAW MATERIAL ANALYSIS</a:t>
            </a:r>
            <a:endParaRPr lang="zh-CN" altLang="en-US" dirty="0">
              <a:solidFill>
                <a:schemeClr val="tx1"/>
              </a:solidFill>
            </a:endParaRPr>
          </a:p>
          <a:p>
            <a:r>
              <a:rPr lang="en-US" altLang="en-GB" dirty="0">
                <a:solidFill>
                  <a:schemeClr val="tx1"/>
                </a:solidFill>
              </a:rPr>
              <a:t>4</a:t>
            </a:r>
            <a:r>
              <a:rPr lang="en-US" dirty="0">
                <a:solidFill>
                  <a:schemeClr val="tx1"/>
                </a:solidFill>
              </a:rPr>
              <a:t>.</a:t>
            </a:r>
            <a:r>
              <a:rPr lang="en-US" altLang="en-GB" dirty="0">
                <a:solidFill>
                  <a:schemeClr val="tx1"/>
                </a:solidFill>
              </a:rPr>
              <a:t>4 </a:t>
            </a:r>
            <a:r>
              <a:rPr lang="en-US" dirty="0">
                <a:solidFill>
                  <a:schemeClr val="tx1"/>
                </a:solidFill>
              </a:rPr>
              <a:t>ASSAY USING UV AND HPLC</a:t>
            </a:r>
            <a:endParaRPr lang="zh-CN" altLang="en-US" dirty="0">
              <a:solidFill>
                <a:schemeClr val="tx1"/>
              </a:solidFill>
            </a:endParaRPr>
          </a:p>
          <a:p>
            <a:r>
              <a:rPr lang="en-US" altLang="en-GB" dirty="0">
                <a:solidFill>
                  <a:schemeClr val="tx1"/>
                </a:solidFill>
              </a:rPr>
              <a:t>4.5 </a:t>
            </a:r>
            <a:r>
              <a:rPr lang="en-US" dirty="0">
                <a:solidFill>
                  <a:schemeClr val="tx1"/>
                </a:solidFill>
              </a:rPr>
              <a:t>RINSE WATER ANALYSIS.</a:t>
            </a:r>
            <a:endParaRPr lang="zh-CN" altLang="en-US" dirty="0">
              <a:solidFill>
                <a:schemeClr val="tx1"/>
              </a:solidFill>
            </a:endParaRPr>
          </a:p>
          <a:p>
            <a:r>
              <a:rPr lang="en-US" altLang="en-GB" dirty="0">
                <a:solidFill>
                  <a:schemeClr val="tx1"/>
                </a:solidFill>
              </a:rPr>
              <a:t>5. EQUIPMENTS.</a:t>
            </a:r>
            <a:endParaRPr lang="zh-CN" altLang="en-US" dirty="0">
              <a:solidFill>
                <a:schemeClr val="tx1"/>
              </a:solidFill>
            </a:endParaRPr>
          </a:p>
          <a:p>
            <a:r>
              <a:rPr lang="en-US" altLang="en-GB" dirty="0">
                <a:solidFill>
                  <a:schemeClr val="tx1"/>
                </a:solidFill>
              </a:rPr>
              <a:t>6. CONCLUSION/RECOMENDATION</a:t>
            </a:r>
            <a:endParaRPr lang="zh-CN" altLang="en-US" dirty="0">
              <a:solidFill>
                <a:schemeClr val="tx1"/>
              </a:solidFill>
            </a:endParaRPr>
          </a:p>
          <a:p>
            <a:endParaRPr lang="en-US" dirty="0">
              <a:solidFill>
                <a:schemeClr val="tx1"/>
              </a:solidFill>
            </a:endParaRPr>
          </a:p>
        </p:txBody>
      </p:sp>
      <p:sp>
        <p:nvSpPr>
          <p:cNvPr id="1048599" name="Subtitle 2"/>
          <p:cNvSpPr>
            <a:spLocks noGrp="1"/>
          </p:cNvSpPr>
          <p:nvPr>
            <p:ph type="subTitle" idx="1"/>
          </p:nvPr>
        </p:nvSpPr>
        <p:spPr>
          <a:xfrm>
            <a:off x="457200" y="152400"/>
            <a:ext cx="8077200" cy="6553200"/>
          </a:xfrm>
          <a:prstGeom prst="rect">
            <a:avLst/>
          </a:prstGeom>
        </p:spPr>
        <p:txBody>
          <a:bodyPr vert="horz" lIns="91440" tIns="45720" rIns="91440" bIns="45720" rtlCol="0">
            <a:noAutofit/>
          </a:bodyPr>
          <a:lstStyle>
            <a:lvl1pPr marL="0" indent="0" algn="ctr" defTabSz="914400">
              <a:buFont typeface="Arial" pitchFamily="34" charset="0"/>
              <a:buNone/>
              <a:defRPr>
                <a:solidFill>
                  <a:schemeClr val="tx1">
                    <a:tint val="75000"/>
                  </a:schemeClr>
                </a:solidFill>
              </a:defRPr>
            </a:lvl1pPr>
            <a:lvl2pPr marL="457200" indent="0" algn="ctr" defTabSz="914400">
              <a:buFont typeface="Arial" pitchFamily="34" charset="0"/>
              <a:buNone/>
              <a:defRPr>
                <a:solidFill>
                  <a:schemeClr val="tx1">
                    <a:tint val="75000"/>
                  </a:schemeClr>
                </a:solidFill>
              </a:defRPr>
            </a:lvl2pPr>
            <a:lvl3pPr marL="914400" indent="0" algn="ctr" defTabSz="914400">
              <a:buFont typeface="Arial" pitchFamily="34" charset="0"/>
              <a:buNone/>
              <a:defRPr>
                <a:solidFill>
                  <a:schemeClr val="tx1">
                    <a:tint val="75000"/>
                  </a:schemeClr>
                </a:solidFill>
              </a:defRPr>
            </a:lvl3pPr>
            <a:lvl4pPr marL="1371600" indent="0" algn="ctr" defTabSz="914400">
              <a:buFont typeface="Arial" pitchFamily="34" charset="0"/>
              <a:buNone/>
              <a:defRPr>
                <a:solidFill>
                  <a:schemeClr val="tx1">
                    <a:tint val="75000"/>
                  </a:schemeClr>
                </a:solidFill>
              </a:defRPr>
            </a:lvl4pPr>
            <a:lvl5pPr marL="1828800" indent="0" algn="ctr" defTabSz="914400">
              <a:buFont typeface="Arial" pitchFamily="34" charset="0"/>
              <a:buNone/>
              <a:defRPr>
                <a:solidFill>
                  <a:schemeClr val="tx1">
                    <a:tint val="75000"/>
                  </a:schemeClr>
                </a:solidFill>
              </a:defRPr>
            </a:lvl5pPr>
            <a:lvl6pPr marL="2286000" indent="0" algn="ctr" defTabSz="914400">
              <a:buFont typeface="Arial" pitchFamily="34" charset="0"/>
              <a:buNone/>
              <a:defRPr>
                <a:solidFill>
                  <a:schemeClr val="tx1">
                    <a:tint val="75000"/>
                  </a:schemeClr>
                </a:solidFill>
              </a:defRPr>
            </a:lvl6pPr>
            <a:lvl7pPr marL="2743200" indent="0" algn="ctr" defTabSz="914400">
              <a:buFont typeface="Arial" pitchFamily="34" charset="0"/>
              <a:buNone/>
              <a:defRPr>
                <a:solidFill>
                  <a:schemeClr val="tx1">
                    <a:tint val="75000"/>
                  </a:schemeClr>
                </a:solidFill>
              </a:defRPr>
            </a:lvl7pPr>
            <a:lvl8pPr marL="3200400" indent="0" algn="ctr" defTabSz="914400">
              <a:buFont typeface="Arial" pitchFamily="34" charset="0"/>
              <a:buNone/>
              <a:defRPr>
                <a:solidFill>
                  <a:schemeClr val="tx1">
                    <a:tint val="75000"/>
                  </a:schemeClr>
                </a:solidFill>
              </a:defRPr>
            </a:lvl8pPr>
            <a:lvl9pPr marL="3657600" indent="0" algn="ctr" defTabSz="914400">
              <a:buFont typeface="Arial" pitchFamily="34" charset="0"/>
              <a:buNone/>
              <a:defRPr>
                <a:solidFill>
                  <a:schemeClr val="tx1">
                    <a:tint val="75000"/>
                  </a:schemeClr>
                </a:solidFill>
              </a:defRPr>
            </a:lvl9pPr>
          </a:lstStyle>
          <a:p>
            <a:r>
              <a:rPr lang="zh-CN" altLang="en-US" sz="2800" b="1" dirty="0" smtClean="0">
                <a:solidFill>
                  <a:schemeClr val="tx1"/>
                </a:solidFill>
                <a:latin typeface="Times New Roman" pitchFamily="18" charset="0"/>
                <a:cs typeface="Times New Roman" pitchFamily="18" charset="0"/>
              </a:rPr>
              <a:t>STUDENTS </a:t>
            </a:r>
            <a:r>
              <a:rPr lang="zh-CN" altLang="en-US" sz="2800" b="1" dirty="0">
                <a:solidFill>
                  <a:schemeClr val="tx1"/>
                </a:solidFill>
                <a:latin typeface="Times New Roman" pitchFamily="18" charset="0"/>
                <a:cs typeface="Times New Roman" pitchFamily="18" charset="0"/>
              </a:rPr>
              <a:t>INDUSTRIAL WORK EXPERIENCE SCHEME (SIWES)</a:t>
            </a:r>
            <a:endParaRPr sz="2800" b="1" dirty="0">
              <a:solidFill>
                <a:schemeClr val="tx1"/>
              </a:solidFill>
              <a:latin typeface="Times New Roman" pitchFamily="18" charset="0"/>
              <a:cs typeface="Times New Roman" pitchFamily="18" charset="0"/>
            </a:endParaRPr>
          </a:p>
          <a:p>
            <a:r>
              <a:rPr lang="zh-CN" altLang="en-US" sz="2800" b="1" dirty="0" smtClean="0">
                <a:solidFill>
                  <a:schemeClr val="tx1"/>
                </a:solidFill>
                <a:latin typeface="Times New Roman" pitchFamily="18" charset="0"/>
                <a:cs typeface="Times New Roman" pitchFamily="18" charset="0"/>
              </a:rPr>
              <a:t>AT</a:t>
            </a:r>
            <a:endParaRPr sz="2800" b="1" dirty="0">
              <a:solidFill>
                <a:schemeClr val="tx1"/>
              </a:solidFill>
              <a:latin typeface="Times New Roman" pitchFamily="18" charset="0"/>
              <a:cs typeface="Times New Roman" pitchFamily="18" charset="0"/>
            </a:endParaRPr>
          </a:p>
          <a:p>
            <a:r>
              <a:rPr lang="zh-CN" altLang="en-US" sz="2800" b="1" dirty="0">
                <a:solidFill>
                  <a:schemeClr val="tx1"/>
                </a:solidFill>
                <a:latin typeface="Times New Roman" pitchFamily="18" charset="0"/>
                <a:cs typeface="Times New Roman" pitchFamily="18" charset="0"/>
              </a:rPr>
              <a:t>PHAMATEX INDUSTRIES LIMITED LAGOS.</a:t>
            </a:r>
            <a:endParaRPr sz="2800" b="1" dirty="0">
              <a:solidFill>
                <a:schemeClr val="tx1"/>
              </a:solidFill>
              <a:latin typeface="Times New Roman" pitchFamily="18" charset="0"/>
              <a:cs typeface="Times New Roman" pitchFamily="18" charset="0"/>
            </a:endParaRPr>
          </a:p>
          <a:p>
            <a:endParaRPr sz="2800" b="1" dirty="0">
              <a:solidFill>
                <a:schemeClr val="tx1"/>
              </a:solidFill>
              <a:latin typeface="Times New Roman" pitchFamily="18" charset="0"/>
              <a:cs typeface="Times New Roman" pitchFamily="18" charset="0"/>
            </a:endParaRPr>
          </a:p>
          <a:p>
            <a:r>
              <a:rPr lang="zh-CN" altLang="en-US" sz="2800" b="1" dirty="0">
                <a:solidFill>
                  <a:schemeClr val="tx1"/>
                </a:solidFill>
                <a:latin typeface="Times New Roman" pitchFamily="18" charset="0"/>
                <a:cs typeface="Times New Roman" pitchFamily="18" charset="0"/>
              </a:rPr>
              <a:t>BY</a:t>
            </a:r>
            <a:endParaRPr sz="2800" b="1" dirty="0">
              <a:solidFill>
                <a:schemeClr val="tx1"/>
              </a:solidFill>
              <a:latin typeface="Times New Roman" pitchFamily="18" charset="0"/>
              <a:cs typeface="Times New Roman" pitchFamily="18" charset="0"/>
            </a:endParaRPr>
          </a:p>
          <a:p>
            <a:r>
              <a:rPr lang="en-GB" altLang="en" sz="2800" b="1" dirty="0" smtClean="0">
                <a:solidFill>
                  <a:schemeClr val="tx1"/>
                </a:solidFill>
                <a:latin typeface="Times New Roman" pitchFamily="18" charset="0"/>
                <a:cs typeface="Times New Roman" pitchFamily="18" charset="0"/>
              </a:rPr>
              <a:t>EKAM KARO CHRIS</a:t>
            </a:r>
            <a:endParaRPr sz="2800" b="1" dirty="0">
              <a:solidFill>
                <a:schemeClr val="tx1"/>
              </a:solidFill>
              <a:latin typeface="Times New Roman" pitchFamily="18" charset="0"/>
              <a:cs typeface="Times New Roman" pitchFamily="18" charset="0"/>
            </a:endParaRPr>
          </a:p>
          <a:p>
            <a:r>
              <a:rPr lang="en-GB" sz="2800" b="1" dirty="0" smtClean="0">
                <a:solidFill>
                  <a:schemeClr val="tx1"/>
                </a:solidFill>
                <a:latin typeface="Times New Roman" pitchFamily="18" charset="0"/>
                <a:cs typeface="Times New Roman" pitchFamily="18" charset="0"/>
              </a:rPr>
              <a:t>17/MHS07/008</a:t>
            </a:r>
          </a:p>
          <a:p>
            <a:endParaRPr sz="2800" b="1" dirty="0">
              <a:solidFill>
                <a:schemeClr val="tx1"/>
              </a:solidFill>
              <a:latin typeface="Times New Roman" pitchFamily="18" charset="0"/>
              <a:cs typeface="Times New Roman" pitchFamily="18" charset="0"/>
            </a:endParaRPr>
          </a:p>
          <a:p>
            <a:r>
              <a:rPr lang="en-US" altLang="en" sz="2800" b="1" dirty="0">
                <a:solidFill>
                  <a:schemeClr val="tx1"/>
                </a:solidFill>
                <a:latin typeface="Times New Roman" pitchFamily="18" charset="0"/>
                <a:cs typeface="Times New Roman" pitchFamily="18" charset="0"/>
              </a:rPr>
              <a:t>SUBMITTED TO </a:t>
            </a:r>
            <a:endParaRPr sz="2800" b="1" dirty="0">
              <a:solidFill>
                <a:schemeClr val="tx1"/>
              </a:solidFill>
              <a:latin typeface="Times New Roman" pitchFamily="18" charset="0"/>
              <a:cs typeface="Times New Roman" pitchFamily="18" charset="0"/>
            </a:endParaRPr>
          </a:p>
          <a:p>
            <a:r>
              <a:rPr lang="zh-CN" altLang="en-US" sz="2800" b="1" dirty="0">
                <a:solidFill>
                  <a:schemeClr val="tx1"/>
                </a:solidFill>
                <a:latin typeface="Times New Roman" pitchFamily="18" charset="0"/>
                <a:cs typeface="Times New Roman" pitchFamily="18" charset="0"/>
              </a:rPr>
              <a:t>DEPERTMENT OF </a:t>
            </a:r>
            <a:r>
              <a:rPr lang="en-GB" altLang="en" sz="2800" b="1" dirty="0" smtClean="0">
                <a:solidFill>
                  <a:schemeClr val="tx1"/>
                </a:solidFill>
                <a:latin typeface="Times New Roman" pitchFamily="18" charset="0"/>
                <a:cs typeface="Times New Roman" pitchFamily="18" charset="0"/>
              </a:rPr>
              <a:t>PHARMACOLOGY AND THERAPEUTICS</a:t>
            </a:r>
            <a:endParaRPr sz="2800" b="1" dirty="0">
              <a:solidFill>
                <a:schemeClr val="tx1"/>
              </a:solidFill>
              <a:latin typeface="Times New Roman" pitchFamily="18" charset="0"/>
              <a:cs typeface="Times New Roman" pitchFamily="18" charset="0"/>
            </a:endParaRPr>
          </a:p>
          <a:p>
            <a:r>
              <a:rPr lang="en-GB" altLang="zh-CN" sz="2800" b="1" dirty="0" smtClean="0">
                <a:solidFill>
                  <a:schemeClr val="tx1"/>
                </a:solidFill>
                <a:latin typeface="Times New Roman" pitchFamily="18" charset="0"/>
                <a:cs typeface="Times New Roman" pitchFamily="18" charset="0"/>
              </a:rPr>
              <a:t>MAY 2020</a:t>
            </a:r>
            <a:endParaRPr sz="28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0" name="Title 1048599"/>
          <p:cNvSpPr>
            <a:spLocks noGrp="1"/>
          </p:cNvSpPr>
          <p:nvPr>
            <p:ph type="title"/>
          </p:nvPr>
        </p:nvSpPr>
        <p:spPr>
          <a:xfrm>
            <a:off x="457200" y="0"/>
            <a:ext cx="8229600" cy="990600"/>
          </a:xfrm>
        </p:spPr>
        <p:txBody>
          <a:bodyPr>
            <a:normAutofit/>
          </a:bodyPr>
          <a:lstStyle/>
          <a:p>
            <a:r>
              <a:rPr lang="en-US" altLang="en-GB" sz="4800" b="1" dirty="0">
                <a:latin typeface="Times New Roman" pitchFamily="18" charset="0"/>
                <a:cs typeface="Times New Roman" pitchFamily="18" charset="0"/>
              </a:rPr>
              <a:t>EQUIPMENTS</a:t>
            </a:r>
            <a:endParaRPr lang="en-GB" sz="4800" b="1" dirty="0">
              <a:latin typeface="Times New Roman" pitchFamily="18" charset="0"/>
              <a:cs typeface="Times New Roman" pitchFamily="18" charset="0"/>
            </a:endParaRPr>
          </a:p>
        </p:txBody>
      </p:sp>
      <p:sp>
        <p:nvSpPr>
          <p:cNvPr id="1048701" name="Content Placeholder 1048600"/>
          <p:cNvSpPr>
            <a:spLocks noGrp="1"/>
          </p:cNvSpPr>
          <p:nvPr>
            <p:ph idx="1"/>
          </p:nvPr>
        </p:nvSpPr>
        <p:spPr>
          <a:xfrm>
            <a:off x="152400" y="914400"/>
            <a:ext cx="8839200" cy="5715000"/>
          </a:xfrm>
        </p:spPr>
        <p:txBody>
          <a:bodyPr>
            <a:noAutofit/>
          </a:bodyPr>
          <a:lstStyle/>
          <a:p>
            <a:pPr marL="0" indent="0">
              <a:buNone/>
            </a:pPr>
            <a:r>
              <a:rPr lang="en-US" altLang="en-GB" sz="3600" dirty="0">
                <a:latin typeface="Times New Roman" pitchFamily="18" charset="0"/>
                <a:cs typeface="Times New Roman" pitchFamily="18" charset="0"/>
              </a:rPr>
              <a:t>1. Analytical weighing balance</a:t>
            </a:r>
            <a:endParaRPr lang="en-GB" sz="3600" dirty="0">
              <a:latin typeface="Times New Roman" pitchFamily="18" charset="0"/>
              <a:cs typeface="Times New Roman" pitchFamily="18" charset="0"/>
            </a:endParaRPr>
          </a:p>
          <a:p>
            <a:pPr marL="0" indent="0">
              <a:buNone/>
            </a:pPr>
            <a:endParaRPr lang="en-GB" sz="3600" dirty="0">
              <a:latin typeface="Times New Roman" pitchFamily="18" charset="0"/>
              <a:cs typeface="Times New Roman" pitchFamily="18" charset="0"/>
            </a:endParaRPr>
          </a:p>
          <a:p>
            <a:pPr marL="0" indent="0">
              <a:buNone/>
            </a:pPr>
            <a:endParaRPr lang="en-GB" sz="3600" dirty="0">
              <a:latin typeface="Times New Roman" pitchFamily="18" charset="0"/>
              <a:cs typeface="Times New Roman" pitchFamily="18" charset="0"/>
            </a:endParaRPr>
          </a:p>
          <a:p>
            <a:pPr marL="0" indent="0">
              <a:buNone/>
            </a:pPr>
            <a:endParaRPr lang="en-GB" sz="3600" dirty="0">
              <a:latin typeface="Times New Roman" pitchFamily="18" charset="0"/>
              <a:cs typeface="Times New Roman" pitchFamily="18" charset="0"/>
            </a:endParaRPr>
          </a:p>
          <a:p>
            <a:pPr marL="0" indent="0">
              <a:buNone/>
            </a:pPr>
            <a:endParaRPr lang="en-GB" sz="3600" dirty="0">
              <a:latin typeface="Times New Roman" pitchFamily="18" charset="0"/>
              <a:cs typeface="Times New Roman" pitchFamily="18" charset="0"/>
            </a:endParaRPr>
          </a:p>
          <a:p>
            <a:pPr marL="0" indent="0">
              <a:buNone/>
            </a:pPr>
            <a:endParaRPr lang="en-GB" sz="3600" dirty="0">
              <a:latin typeface="Times New Roman" pitchFamily="18" charset="0"/>
              <a:cs typeface="Times New Roman" pitchFamily="18" charset="0"/>
            </a:endParaRPr>
          </a:p>
          <a:p>
            <a:pPr marL="0" indent="0">
              <a:buNone/>
            </a:pPr>
            <a:endParaRPr lang="en-GB" sz="3600" dirty="0">
              <a:latin typeface="Times New Roman" pitchFamily="18" charset="0"/>
              <a:cs typeface="Times New Roman" pitchFamily="18" charset="0"/>
            </a:endParaRPr>
          </a:p>
          <a:p>
            <a:pPr marL="0" indent="0">
              <a:buNone/>
            </a:pPr>
            <a:r>
              <a:rPr lang="en-US" altLang="en-GB" sz="3600" dirty="0">
                <a:latin typeface="Times New Roman" pitchFamily="18" charset="0"/>
                <a:cs typeface="Times New Roman" pitchFamily="18" charset="0"/>
              </a:rPr>
              <a:t>2. Dissolution tester</a:t>
            </a:r>
            <a:endParaRPr lang="en-GB" sz="3600" dirty="0">
              <a:latin typeface="Times New Roman" pitchFamily="18" charset="0"/>
              <a:cs typeface="Times New Roman" pitchFamily="18" charset="0"/>
            </a:endParaRPr>
          </a:p>
        </p:txBody>
      </p:sp>
      <p:pic>
        <p:nvPicPr>
          <p:cNvPr id="2097152" name="Picture 2097151"/>
          <p:cNvPicPr>
            <a:picLocks/>
          </p:cNvPicPr>
          <p:nvPr/>
        </p:nvPicPr>
        <p:blipFill>
          <a:blip r:embed="rId2" cstate="print"/>
          <a:stretch>
            <a:fillRect/>
          </a:stretch>
        </p:blipFill>
        <p:spPr>
          <a:xfrm>
            <a:off x="793381" y="2344257"/>
            <a:ext cx="2779567" cy="2169487"/>
          </a:xfrm>
          <a:prstGeom prst="rect">
            <a:avLst/>
          </a:prstGeom>
        </p:spPr>
      </p:pic>
      <p:pic>
        <p:nvPicPr>
          <p:cNvPr id="2097153" name="Picture 2097152"/>
          <p:cNvPicPr>
            <a:picLocks/>
          </p:cNvPicPr>
          <p:nvPr/>
        </p:nvPicPr>
        <p:blipFill>
          <a:blip r:embed="rId3" cstate="print"/>
          <a:stretch>
            <a:fillRect/>
          </a:stretch>
        </p:blipFill>
        <p:spPr>
          <a:xfrm>
            <a:off x="4571999" y="3840293"/>
            <a:ext cx="3571875" cy="228587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2" name="Title 1048675"/>
          <p:cNvSpPr>
            <a:spLocks noGrp="1"/>
          </p:cNvSpPr>
          <p:nvPr>
            <p:ph type="ctrTitle"/>
          </p:nvPr>
        </p:nvSpPr>
        <p:spPr>
          <a:xfrm>
            <a:off x="1371600" y="-4518007"/>
            <a:ext cx="7772400" cy="1470025"/>
          </a:xfrm>
        </p:spPr>
        <p:txBody>
          <a:bodyPr/>
          <a:lstStyle/>
          <a:p>
            <a:endParaRPr lang="en-GB"/>
          </a:p>
        </p:txBody>
      </p:sp>
      <p:sp>
        <p:nvSpPr>
          <p:cNvPr id="1048703" name="Subtitle 1048676"/>
          <p:cNvSpPr>
            <a:spLocks noGrp="1"/>
          </p:cNvSpPr>
          <p:nvPr>
            <p:ph type="subTitle" idx="1"/>
          </p:nvPr>
        </p:nvSpPr>
        <p:spPr>
          <a:xfrm>
            <a:off x="304800" y="228600"/>
            <a:ext cx="8673641" cy="6477000"/>
          </a:xfrm>
        </p:spPr>
        <p:txBody>
          <a:bodyPr>
            <a:normAutofit/>
          </a:bodyPr>
          <a:lstStyle/>
          <a:p>
            <a:r>
              <a:rPr lang="en-US" altLang="en-GB" sz="3600" dirty="0">
                <a:solidFill>
                  <a:schemeClr val="tx1"/>
                </a:solidFill>
                <a:latin typeface="Times New Roman" pitchFamily="18" charset="0"/>
                <a:cs typeface="Times New Roman" pitchFamily="18" charset="0"/>
              </a:rPr>
              <a:t>3. Conductivity Meter</a:t>
            </a:r>
            <a:endParaRPr lang="en-GB" sz="3600" dirty="0">
              <a:solidFill>
                <a:schemeClr val="tx1"/>
              </a:solidFill>
              <a:latin typeface="Times New Roman" pitchFamily="18" charset="0"/>
              <a:cs typeface="Times New Roman" pitchFamily="18" charset="0"/>
            </a:endParaRPr>
          </a:p>
          <a:p>
            <a:endParaRPr lang="en-GB" sz="3600" dirty="0">
              <a:solidFill>
                <a:schemeClr val="tx1"/>
              </a:solidFill>
              <a:latin typeface="Times New Roman" pitchFamily="18" charset="0"/>
              <a:cs typeface="Times New Roman" pitchFamily="18" charset="0"/>
            </a:endParaRPr>
          </a:p>
          <a:p>
            <a:endParaRPr lang="en-GB" sz="3600" dirty="0">
              <a:solidFill>
                <a:schemeClr val="tx1"/>
              </a:solidFill>
              <a:latin typeface="Times New Roman" pitchFamily="18" charset="0"/>
              <a:cs typeface="Times New Roman" pitchFamily="18" charset="0"/>
            </a:endParaRPr>
          </a:p>
          <a:p>
            <a:endParaRPr lang="en-GB" sz="3600" dirty="0">
              <a:solidFill>
                <a:schemeClr val="tx1"/>
              </a:solidFill>
              <a:latin typeface="Times New Roman" pitchFamily="18" charset="0"/>
              <a:cs typeface="Times New Roman" pitchFamily="18" charset="0"/>
            </a:endParaRPr>
          </a:p>
          <a:p>
            <a:endParaRPr lang="en-GB" sz="3600" dirty="0">
              <a:solidFill>
                <a:schemeClr val="tx1"/>
              </a:solidFill>
              <a:latin typeface="Times New Roman" pitchFamily="18" charset="0"/>
              <a:cs typeface="Times New Roman" pitchFamily="18" charset="0"/>
            </a:endParaRPr>
          </a:p>
          <a:p>
            <a:r>
              <a:rPr lang="en-US" altLang="en-GB" sz="3600" dirty="0">
                <a:solidFill>
                  <a:schemeClr val="tx1"/>
                </a:solidFill>
                <a:latin typeface="Times New Roman" pitchFamily="18" charset="0"/>
                <a:cs typeface="Times New Roman" pitchFamily="18" charset="0"/>
              </a:rPr>
              <a:t>4. pH Meter</a:t>
            </a:r>
            <a:endParaRPr lang="en-GB" sz="3600" dirty="0">
              <a:solidFill>
                <a:schemeClr val="tx1"/>
              </a:solidFill>
              <a:latin typeface="Times New Roman" pitchFamily="18" charset="0"/>
              <a:cs typeface="Times New Roman" pitchFamily="18" charset="0"/>
            </a:endParaRPr>
          </a:p>
        </p:txBody>
      </p:sp>
      <p:pic>
        <p:nvPicPr>
          <p:cNvPr id="2097154" name="Picture 2097153"/>
          <p:cNvPicPr>
            <a:picLocks/>
          </p:cNvPicPr>
          <p:nvPr/>
        </p:nvPicPr>
        <p:blipFill>
          <a:blip r:embed="rId2" cstate="print"/>
          <a:stretch>
            <a:fillRect/>
          </a:stretch>
        </p:blipFill>
        <p:spPr>
          <a:xfrm>
            <a:off x="3509691" y="857140"/>
            <a:ext cx="3496219" cy="2067384"/>
          </a:xfrm>
          <a:prstGeom prst="rect">
            <a:avLst/>
          </a:prstGeom>
        </p:spPr>
      </p:pic>
      <p:pic>
        <p:nvPicPr>
          <p:cNvPr id="2097155" name="Picture 2097154"/>
          <p:cNvPicPr>
            <a:picLocks/>
          </p:cNvPicPr>
          <p:nvPr/>
        </p:nvPicPr>
        <p:blipFill>
          <a:blip r:embed="rId3" cstate="print"/>
          <a:stretch>
            <a:fillRect/>
          </a:stretch>
        </p:blipFill>
        <p:spPr>
          <a:xfrm>
            <a:off x="1650901" y="4171674"/>
            <a:ext cx="2954915" cy="234514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048585"/>
          <p:cNvSpPr>
            <a:spLocks noGrp="1"/>
          </p:cNvSpPr>
          <p:nvPr>
            <p:ph type="ctrTitle"/>
          </p:nvPr>
        </p:nvSpPr>
        <p:spPr>
          <a:xfrm>
            <a:off x="848157" y="1"/>
            <a:ext cx="7772400" cy="990599"/>
          </a:xfrm>
        </p:spPr>
        <p:txBody>
          <a:bodyPr>
            <a:normAutofit/>
          </a:bodyPr>
          <a:lstStyle/>
          <a:p>
            <a:r>
              <a:rPr lang="en-US" altLang="en-GB" sz="4800" b="1" dirty="0">
                <a:latin typeface="Times New Roman" pitchFamily="18" charset="0"/>
                <a:cs typeface="Times New Roman" pitchFamily="18" charset="0"/>
              </a:rPr>
              <a:t>CONCLUSION </a:t>
            </a:r>
            <a:endParaRPr lang="en-GB" sz="4800" b="1" dirty="0">
              <a:latin typeface="Times New Roman" pitchFamily="18" charset="0"/>
              <a:cs typeface="Times New Roman" pitchFamily="18" charset="0"/>
            </a:endParaRPr>
          </a:p>
        </p:txBody>
      </p:sp>
      <p:sp>
        <p:nvSpPr>
          <p:cNvPr id="1048597" name="Subtitle 1048586"/>
          <p:cNvSpPr>
            <a:spLocks noGrp="1"/>
          </p:cNvSpPr>
          <p:nvPr>
            <p:ph type="subTitle" idx="1"/>
          </p:nvPr>
        </p:nvSpPr>
        <p:spPr>
          <a:xfrm>
            <a:off x="152400" y="838200"/>
            <a:ext cx="8763000" cy="6019800"/>
          </a:xfrm>
        </p:spPr>
        <p:txBody>
          <a:bodyPr>
            <a:noAutofit/>
          </a:bodyPr>
          <a:lstStyle/>
          <a:p>
            <a:pPr>
              <a:buNone/>
            </a:pPr>
            <a:r>
              <a:rPr lang="en-US" sz="3600" dirty="0" smtClean="0">
                <a:solidFill>
                  <a:schemeClr val="tx1"/>
                </a:solidFill>
                <a:latin typeface="Times New Roman" pitchFamily="18" charset="0"/>
                <a:cs typeface="Times New Roman" pitchFamily="18" charset="0"/>
              </a:rPr>
              <a:t>pharmaceutical production is a very crucial and critical one as carefulness is taken in every step of production even to the final consumers, this is because it involves the care of lives and so The production of famagly (metronidazole) followed every critical step. Pharmaceutical production is better than traditional drugs because pharmaceutical product follows a very crucial and carefulness steps .  </a:t>
            </a:r>
            <a:endParaRPr sz="3600">
              <a:solidFill>
                <a:schemeClr val="tx1"/>
              </a:solidFill>
              <a:latin typeface="Times New Roman" pitchFamily="18" charset="0"/>
              <a:cs typeface="Times New Roman" pitchFamily="18" charset="0"/>
            </a:endParaRPr>
          </a:p>
          <a:p>
            <a:endParaRPr lang="en-GB" sz="3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a:xfrm>
            <a:off x="457200" y="2971800"/>
            <a:ext cx="8229600" cy="1219200"/>
          </a:xfrm>
        </p:spPr>
        <p:txBody>
          <a:bodyPr>
            <a:noAutofit/>
          </a:bodyPr>
          <a:lstStyle/>
          <a:p>
            <a:r>
              <a:rPr lang="en-GB" sz="9600" b="1" dirty="0" smtClean="0">
                <a:latin typeface="Times New Roman" pitchFamily="18" charset="0"/>
                <a:cs typeface="Times New Roman" pitchFamily="18" charset="0"/>
              </a:rPr>
              <a:t>THANK YOU</a:t>
            </a:r>
            <a:endParaRPr lang="en-US" sz="96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048594"/>
          <p:cNvSpPr>
            <a:spLocks noGrp="1"/>
          </p:cNvSpPr>
          <p:nvPr>
            <p:ph type="title"/>
          </p:nvPr>
        </p:nvSpPr>
        <p:spPr>
          <a:xfrm>
            <a:off x="457200" y="76200"/>
            <a:ext cx="8229600" cy="533400"/>
          </a:xfrm>
        </p:spPr>
        <p:txBody>
          <a:bodyPr>
            <a:normAutofit/>
          </a:bodyPr>
          <a:lstStyle/>
          <a:p>
            <a:r>
              <a:rPr lang="en-US" altLang="en-GB" sz="2800" b="1" dirty="0">
                <a:latin typeface="Times New Roman" pitchFamily="18" charset="0"/>
                <a:cs typeface="Times New Roman" pitchFamily="18" charset="0"/>
              </a:rPr>
              <a:t>BRIEF HISTORY OF THE COMPANY </a:t>
            </a:r>
            <a:endParaRPr lang="en-GB" sz="2800" b="1" dirty="0">
              <a:latin typeface="Times New Roman" pitchFamily="18" charset="0"/>
              <a:cs typeface="Times New Roman" pitchFamily="18" charset="0"/>
            </a:endParaRPr>
          </a:p>
        </p:txBody>
      </p:sp>
      <p:sp>
        <p:nvSpPr>
          <p:cNvPr id="1048601" name="Content Placeholder 1048595"/>
          <p:cNvSpPr>
            <a:spLocks noGrp="1"/>
          </p:cNvSpPr>
          <p:nvPr>
            <p:ph idx="1"/>
          </p:nvPr>
        </p:nvSpPr>
        <p:spPr>
          <a:xfrm>
            <a:off x="0" y="609600"/>
            <a:ext cx="9144000" cy="6781800"/>
          </a:xfrm>
          <a:prstGeom prst="rect">
            <a:avLst/>
          </a:prstGeom>
        </p:spPr>
        <p:txBody>
          <a:bodyPr>
            <a:noAutofit/>
          </a:bodyPr>
          <a:lstStyle/>
          <a:p>
            <a:pPr marL="0" indent="0">
              <a:buNone/>
            </a:pPr>
            <a:r>
              <a:rPr lang="en-GB" sz="2800" dirty="0"/>
              <a:t>  </a:t>
            </a:r>
            <a:r>
              <a:rPr lang="en-GB" sz="2800" dirty="0" smtClean="0"/>
              <a:t>          </a:t>
            </a:r>
            <a:r>
              <a:rPr lang="en-GB" sz="2800" dirty="0" smtClean="0">
                <a:latin typeface="Times New Roman" pitchFamily="18" charset="0"/>
                <a:cs typeface="Times New Roman" pitchFamily="18" charset="0"/>
              </a:rPr>
              <a:t>Phamatex Industry Limited </a:t>
            </a:r>
            <a:r>
              <a:rPr lang="en-GB" sz="2800" dirty="0">
                <a:latin typeface="Times New Roman" pitchFamily="18" charset="0"/>
                <a:cs typeface="Times New Roman" pitchFamily="18" charset="0"/>
              </a:rPr>
              <a:t>is a member of the Phamatex Group and was founded by two Entrepreneurs whose dreams became synergistically realised. </a:t>
            </a:r>
            <a:r>
              <a:rPr lang="en-GB" sz="2800" dirty="0" smtClean="0">
                <a:latin typeface="Times New Roman" pitchFamily="18" charset="0"/>
                <a:cs typeface="Times New Roman" pitchFamily="18" charset="0"/>
              </a:rPr>
              <a:t>The </a:t>
            </a:r>
            <a:r>
              <a:rPr lang="en-GB" sz="2800" dirty="0">
                <a:latin typeface="Times New Roman" pitchFamily="18" charset="0"/>
                <a:cs typeface="Times New Roman" pitchFamily="18" charset="0"/>
              </a:rPr>
              <a:t>Phamatex Industries Limited was incorporated on 29th of July, 2010.It became a child of necessity as a result of NAFDAC regulations to stop importation of certain Generics and over the counter (OTC) </a:t>
            </a:r>
            <a:r>
              <a:rPr lang="en-GB" sz="2800" dirty="0" smtClean="0">
                <a:latin typeface="Times New Roman" pitchFamily="18" charset="0"/>
                <a:cs typeface="Times New Roman" pitchFamily="18" charset="0"/>
              </a:rPr>
              <a:t>Medicines.</a:t>
            </a:r>
            <a:endParaRPr lang="en-GB" sz="2800" dirty="0">
              <a:latin typeface="Times New Roman" pitchFamily="18" charset="0"/>
              <a:cs typeface="Times New Roman" pitchFamily="18" charset="0"/>
            </a:endParaRPr>
          </a:p>
          <a:p>
            <a:pPr>
              <a:buNone/>
            </a:pPr>
            <a:r>
              <a:rPr lang="en-GB" sz="2800" dirty="0" smtClean="0">
                <a:latin typeface="Times New Roman" pitchFamily="18" charset="0"/>
                <a:cs typeface="Times New Roman" pitchFamily="18" charset="0"/>
              </a:rPr>
              <a:t>                Located </a:t>
            </a:r>
            <a:r>
              <a:rPr lang="en-GB" sz="2800" dirty="0">
                <a:latin typeface="Times New Roman" pitchFamily="18" charset="0"/>
                <a:cs typeface="Times New Roman" pitchFamily="18" charset="0"/>
              </a:rPr>
              <a:t>in the heart of Amuwo-Odofin Industrial Layout, is a world-class state of the Art Manufacturing Complex to cater for quality healthcare through the innovation </a:t>
            </a:r>
            <a:r>
              <a:rPr lang="en-US" altLang="en-GB" sz="2800" dirty="0">
                <a:latin typeface="Times New Roman" pitchFamily="18" charset="0"/>
                <a:cs typeface="Times New Roman" pitchFamily="18" charset="0"/>
              </a:rPr>
              <a:t>.</a:t>
            </a:r>
            <a:endParaRPr sz="2800">
              <a:latin typeface="Times New Roman" pitchFamily="18" charset="0"/>
              <a:cs typeface="Times New Roman" pitchFamily="18" charset="0"/>
            </a:endParaRPr>
          </a:p>
          <a:p>
            <a:pPr>
              <a:buNone/>
            </a:pPr>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6" name="Title 1048661"/>
          <p:cNvSpPr>
            <a:spLocks noGrp="1"/>
          </p:cNvSpPr>
          <p:nvPr>
            <p:ph type="ctrTitle"/>
          </p:nvPr>
        </p:nvSpPr>
        <p:spPr>
          <a:xfrm>
            <a:off x="452003" y="-152399"/>
            <a:ext cx="7772400" cy="1143000"/>
          </a:xfrm>
        </p:spPr>
        <p:txBody>
          <a:bodyPr>
            <a:normAutofit/>
          </a:bodyPr>
          <a:lstStyle/>
          <a:p>
            <a:r>
              <a:rPr lang="en-US" altLang="en-GB" sz="4800" b="1" dirty="0">
                <a:latin typeface="Times New Roman" pitchFamily="18" charset="0"/>
                <a:cs typeface="Times New Roman" pitchFamily="18" charset="0"/>
              </a:rPr>
              <a:t>INTRODUCTION </a:t>
            </a:r>
            <a:endParaRPr lang="en-GB" sz="4800" b="1" dirty="0">
              <a:latin typeface="Times New Roman" pitchFamily="18" charset="0"/>
              <a:cs typeface="Times New Roman" pitchFamily="18" charset="0"/>
            </a:endParaRPr>
          </a:p>
        </p:txBody>
      </p:sp>
      <p:sp>
        <p:nvSpPr>
          <p:cNvPr id="1048687" name="Subtitle 1048662"/>
          <p:cNvSpPr>
            <a:spLocks noGrp="1"/>
          </p:cNvSpPr>
          <p:nvPr>
            <p:ph type="subTitle" idx="1"/>
          </p:nvPr>
        </p:nvSpPr>
        <p:spPr>
          <a:xfrm>
            <a:off x="452002" y="685800"/>
            <a:ext cx="8401050" cy="4862480"/>
          </a:xfrm>
        </p:spPr>
        <p:txBody>
          <a:bodyPr>
            <a:noAutofit/>
          </a:bodyPr>
          <a:lstStyle/>
          <a:p>
            <a:endParaRPr lang="en-GB" sz="2000" dirty="0"/>
          </a:p>
          <a:p>
            <a:r>
              <a:rPr lang="en-GB" dirty="0">
                <a:solidFill>
                  <a:schemeClr val="tx1"/>
                </a:solidFill>
                <a:latin typeface="Times New Roman" pitchFamily="18" charset="0"/>
                <a:cs typeface="Times New Roman" pitchFamily="18" charset="0"/>
              </a:rPr>
              <a:t>Pharmaceutical Industry discovers, develops, produces and markets drugs or Pharmaceutical drugs for use as medications to be administered [or self administered] to patients, with the aim to cure them, vaccinate them, or alleviate the symptoms.</a:t>
            </a:r>
            <a:endParaRPr>
              <a:solidFill>
                <a:schemeClr val="tx1"/>
              </a:solidFill>
              <a:latin typeface="Times New Roman" pitchFamily="18" charset="0"/>
              <a:cs typeface="Times New Roman" pitchFamily="18" charset="0"/>
            </a:endParaRPr>
          </a:p>
          <a:p>
            <a:r>
              <a:rPr lang="en-GB" dirty="0">
                <a:solidFill>
                  <a:schemeClr val="tx1"/>
                </a:solidFill>
                <a:latin typeface="Times New Roman" pitchFamily="18" charset="0"/>
                <a:cs typeface="Times New Roman" pitchFamily="18" charset="0"/>
              </a:rPr>
              <a:t>Pharmaceutical companies may deal in generic or brand medications and medical devices. They are subject to a variety of laws and regulations that govern the patenting, testing, safety, efficacy  and marketing of drugs.</a:t>
            </a:r>
            <a:endParaRPr>
              <a:solidFill>
                <a:schemeClr val="tx1"/>
              </a:solidFill>
              <a:latin typeface="Times New Roman" pitchFamily="18" charset="0"/>
              <a:cs typeface="Times New Roman" pitchFamily="18" charset="0"/>
            </a:endParaRPr>
          </a:p>
          <a:p>
            <a:r>
              <a:rPr lang="en-GB" dirty="0">
                <a:solidFill>
                  <a:schemeClr val="tx1"/>
                </a:solidFill>
                <a:latin typeface="Times New Roman" pitchFamily="18" charset="0"/>
                <a:cs typeface="Times New Roman" pitchFamily="18" charset="0"/>
              </a:rPr>
              <a:t> </a:t>
            </a:r>
            <a:endParaRPr>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Title 1048689"/>
          <p:cNvSpPr>
            <a:spLocks noGrp="1"/>
          </p:cNvSpPr>
          <p:nvPr>
            <p:ph type="ctrTitle"/>
          </p:nvPr>
        </p:nvSpPr>
        <p:spPr>
          <a:xfrm>
            <a:off x="828677" y="-540707"/>
            <a:ext cx="7772400" cy="1470025"/>
          </a:xfrm>
        </p:spPr>
        <p:txBody>
          <a:bodyPr/>
          <a:lstStyle/>
          <a:p>
            <a:r>
              <a:rPr lang="en-US" altLang="en-GB" sz="2800" b="1"/>
              <a:t>PRODUCTION</a:t>
            </a:r>
            <a:endParaRPr lang="en-GB" sz="2800" b="1"/>
          </a:p>
        </p:txBody>
      </p:sp>
      <p:sp>
        <p:nvSpPr>
          <p:cNvPr id="1048689" name="Subtitle 1048690"/>
          <p:cNvSpPr>
            <a:spLocks noGrp="1"/>
          </p:cNvSpPr>
          <p:nvPr>
            <p:ph type="subTitle" idx="1"/>
          </p:nvPr>
        </p:nvSpPr>
        <p:spPr>
          <a:xfrm>
            <a:off x="0" y="194304"/>
            <a:ext cx="9002927" cy="6892295"/>
          </a:xfrm>
        </p:spPr>
        <p:txBody>
          <a:bodyPr>
            <a:normAutofit fontScale="62500" lnSpcReduction="20000"/>
          </a:bodyPr>
          <a:lstStyle/>
          <a:p>
            <a:endParaRPr lang="en-GB" dirty="0"/>
          </a:p>
          <a:p>
            <a:pPr algn="just"/>
            <a:r>
              <a:rPr lang="en-GB" dirty="0">
                <a:solidFill>
                  <a:schemeClr val="tx1"/>
                </a:solidFill>
                <a:latin typeface="Times New Roman" panose="02020603050405020304" pitchFamily="18" charset="0"/>
                <a:cs typeface="Times New Roman" panose="02020603050405020304" pitchFamily="18" charset="0"/>
              </a:rPr>
              <a:t>Production department operates in critical awareness of cleanliness and in accordance with recommended procedure and specification from dispensing of material, through granulation, blending, compressing, coating, blistering, packaging and repackaging, </a:t>
            </a:r>
            <a:r>
              <a:rPr lang="en-GB" dirty="0" err="1">
                <a:solidFill>
                  <a:schemeClr val="tx1"/>
                </a:solidFill>
                <a:latin typeface="Times New Roman" panose="02020603050405020304" pitchFamily="18" charset="0"/>
                <a:cs typeface="Times New Roman" panose="02020603050405020304" pitchFamily="18" charset="0"/>
              </a:rPr>
              <a:t>labeling</a:t>
            </a:r>
            <a:r>
              <a:rPr lang="en-GB" dirty="0">
                <a:solidFill>
                  <a:schemeClr val="tx1"/>
                </a:solidFill>
                <a:latin typeface="Times New Roman" panose="02020603050405020304" pitchFamily="18" charset="0"/>
                <a:cs typeface="Times New Roman" panose="02020603050405020304" pitchFamily="18" charset="0"/>
              </a:rPr>
              <a:t> to completion of the finished product. In producing drugs, we have two types of raw materials they are; API and </a:t>
            </a:r>
            <a:r>
              <a:rPr lang="en-GB" dirty="0" err="1">
                <a:solidFill>
                  <a:schemeClr val="tx1"/>
                </a:solidFill>
                <a:latin typeface="Times New Roman" panose="02020603050405020304" pitchFamily="18" charset="0"/>
                <a:cs typeface="Times New Roman" panose="02020603050405020304" pitchFamily="18" charset="0"/>
              </a:rPr>
              <a:t>Excipients</a:t>
            </a:r>
            <a:r>
              <a:rPr lang="en-GB" dirty="0">
                <a:solidFill>
                  <a:schemeClr val="tx1"/>
                </a:solidFill>
                <a:latin typeface="Times New Roman" panose="02020603050405020304" pitchFamily="18" charset="0"/>
                <a:cs typeface="Times New Roman" panose="02020603050405020304" pitchFamily="18" charset="0"/>
              </a:rPr>
              <a:t>. </a:t>
            </a:r>
          </a:p>
          <a:p>
            <a:pPr algn="just"/>
            <a:r>
              <a:rPr lang="en-GB" dirty="0">
                <a:solidFill>
                  <a:schemeClr val="tx1"/>
                </a:solidFill>
                <a:latin typeface="Times New Roman" panose="02020603050405020304" pitchFamily="18" charset="0"/>
                <a:cs typeface="Times New Roman" panose="02020603050405020304" pitchFamily="18" charset="0"/>
              </a:rPr>
              <a:t>The </a:t>
            </a:r>
            <a:r>
              <a:rPr lang="en-GB" b="1" dirty="0">
                <a:solidFill>
                  <a:schemeClr val="tx1"/>
                </a:solidFill>
                <a:latin typeface="Times New Roman" panose="02020603050405020304" pitchFamily="18" charset="0"/>
                <a:cs typeface="Times New Roman" panose="02020603050405020304" pitchFamily="18" charset="0"/>
              </a:rPr>
              <a:t>API</a:t>
            </a:r>
            <a:r>
              <a:rPr lang="en-GB" dirty="0">
                <a:solidFill>
                  <a:schemeClr val="tx1"/>
                </a:solidFill>
                <a:latin typeface="Times New Roman" panose="02020603050405020304" pitchFamily="18" charset="0"/>
                <a:cs typeface="Times New Roman" panose="02020603050405020304" pitchFamily="18" charset="0"/>
              </a:rPr>
              <a:t> is the </a:t>
            </a:r>
            <a:r>
              <a:rPr lang="en-GB" b="1" dirty="0">
                <a:solidFill>
                  <a:schemeClr val="tx1"/>
                </a:solidFill>
                <a:latin typeface="Times New Roman" panose="02020603050405020304" pitchFamily="18" charset="0"/>
                <a:cs typeface="Times New Roman" panose="02020603050405020304" pitchFamily="18" charset="0"/>
              </a:rPr>
              <a:t>active pharmaceutical ingredient</a:t>
            </a:r>
            <a:r>
              <a:rPr lang="en-GB" dirty="0">
                <a:solidFill>
                  <a:schemeClr val="tx1"/>
                </a:solidFill>
                <a:latin typeface="Times New Roman" panose="02020603050405020304" pitchFamily="18" charset="0"/>
                <a:cs typeface="Times New Roman" panose="02020603050405020304" pitchFamily="18" charset="0"/>
              </a:rPr>
              <a:t> for production.</a:t>
            </a:r>
          </a:p>
          <a:p>
            <a:pPr algn="just"/>
            <a:r>
              <a:rPr lang="en-GB" dirty="0">
                <a:solidFill>
                  <a:schemeClr val="tx1"/>
                </a:solidFill>
                <a:latin typeface="Times New Roman" panose="02020603050405020304" pitchFamily="18" charset="0"/>
                <a:cs typeface="Times New Roman" panose="02020603050405020304" pitchFamily="18" charset="0"/>
              </a:rPr>
              <a:t>Some of the </a:t>
            </a:r>
            <a:r>
              <a:rPr lang="en-GB" b="1" dirty="0">
                <a:solidFill>
                  <a:schemeClr val="tx1"/>
                </a:solidFill>
                <a:latin typeface="Times New Roman" panose="02020603050405020304" pitchFamily="18" charset="0"/>
                <a:cs typeface="Times New Roman" panose="02020603050405020304" pitchFamily="18" charset="0"/>
              </a:rPr>
              <a:t>API</a:t>
            </a:r>
            <a:r>
              <a:rPr lang="en-GB" dirty="0">
                <a:solidFill>
                  <a:schemeClr val="tx1"/>
                </a:solidFill>
                <a:latin typeface="Times New Roman" panose="02020603050405020304" pitchFamily="18" charset="0"/>
                <a:cs typeface="Times New Roman" panose="02020603050405020304" pitchFamily="18" charset="0"/>
              </a:rPr>
              <a:t> and the tablets via </a:t>
            </a:r>
            <a:r>
              <a:rPr lang="en-GB" b="1" dirty="0" err="1" smtClean="0">
                <a:solidFill>
                  <a:schemeClr val="tx1"/>
                </a:solidFill>
                <a:latin typeface="Times New Roman" panose="02020603050405020304" pitchFamily="18" charset="0"/>
                <a:cs typeface="Times New Roman" panose="02020603050405020304" pitchFamily="18" charset="0"/>
              </a:rPr>
              <a:t>phamatex</a:t>
            </a:r>
            <a:r>
              <a:rPr lang="en-GB" b="1" dirty="0" smtClean="0">
                <a:solidFill>
                  <a:schemeClr val="tx1"/>
                </a:solidFill>
                <a:latin typeface="Times New Roman" panose="02020603050405020304" pitchFamily="18" charset="0"/>
                <a:cs typeface="Times New Roman" panose="02020603050405020304" pitchFamily="18" charset="0"/>
              </a:rPr>
              <a:t> </a:t>
            </a:r>
            <a:r>
              <a:rPr lang="en-GB" dirty="0" smtClean="0">
                <a:solidFill>
                  <a:schemeClr val="tx1"/>
                </a:solidFill>
                <a:latin typeface="Times New Roman" panose="02020603050405020304" pitchFamily="18" charset="0"/>
                <a:cs typeface="Times New Roman" panose="02020603050405020304" pitchFamily="18" charset="0"/>
              </a:rPr>
              <a:t>include;</a:t>
            </a:r>
          </a:p>
          <a:p>
            <a:r>
              <a:rPr lang="en-GB" b="1" dirty="0" smtClean="0">
                <a:solidFill>
                  <a:schemeClr val="tx1"/>
                </a:solidFill>
                <a:latin typeface="Times New Roman" panose="02020603050405020304" pitchFamily="18" charset="0"/>
                <a:cs typeface="Times New Roman" panose="02020603050405020304" pitchFamily="18" charset="0"/>
              </a:rPr>
              <a:t>SOME ACTIVE PHARMACEUTICAL INGREDIENTS</a:t>
            </a:r>
          </a:p>
          <a:p>
            <a:r>
              <a:rPr lang="en-GB" b="1" dirty="0" smtClean="0">
                <a:solidFill>
                  <a:schemeClr val="tx1"/>
                </a:solidFill>
                <a:latin typeface="Times New Roman" panose="02020603050405020304" pitchFamily="18" charset="0"/>
                <a:cs typeface="Times New Roman" panose="02020603050405020304" pitchFamily="18" charset="0"/>
              </a:rPr>
              <a:t>              API                                                   PHAMATEX</a:t>
            </a:r>
            <a:r>
              <a:rPr lang="en-GB" dirty="0" smtClean="0">
                <a:solidFill>
                  <a:schemeClr val="tx1"/>
                </a:solidFill>
                <a:latin typeface="Times New Roman" panose="02020603050405020304" pitchFamily="18" charset="0"/>
                <a:cs typeface="Times New Roman" panose="02020603050405020304" pitchFamily="18" charset="0"/>
              </a:rPr>
              <a:t>               </a:t>
            </a:r>
          </a:p>
          <a:p>
            <a:r>
              <a:rPr lang="en-GB" dirty="0" smtClean="0">
                <a:solidFill>
                  <a:schemeClr val="tx1"/>
                </a:solidFill>
                <a:latin typeface="Times New Roman" panose="02020603050405020304" pitchFamily="18" charset="0"/>
                <a:cs typeface="Times New Roman" panose="02020603050405020304" pitchFamily="18" charset="0"/>
              </a:rPr>
              <a:t>      Metronidazole                                    </a:t>
            </a:r>
            <a:r>
              <a:rPr lang="en-GB" dirty="0" err="1">
                <a:solidFill>
                  <a:schemeClr val="tx1"/>
                </a:solidFill>
                <a:latin typeface="Times New Roman" panose="02020603050405020304" pitchFamily="18" charset="0"/>
                <a:cs typeface="Times New Roman" panose="02020603050405020304" pitchFamily="18" charset="0"/>
              </a:rPr>
              <a:t>Famagyl</a:t>
            </a:r>
            <a:endParaRPr lang="en-GB" dirty="0">
              <a:solidFill>
                <a:schemeClr val="tx1"/>
              </a:solidFill>
              <a:latin typeface="Times New Roman" panose="02020603050405020304" pitchFamily="18" charset="0"/>
              <a:cs typeface="Times New Roman" panose="02020603050405020304" pitchFamily="18" charset="0"/>
            </a:endParaRPr>
          </a:p>
          <a:p>
            <a:r>
              <a:rPr lang="en-GB" dirty="0">
                <a:solidFill>
                  <a:schemeClr val="tx1"/>
                </a:solidFill>
                <a:latin typeface="Times New Roman" panose="02020603050405020304" pitchFamily="18" charset="0"/>
                <a:cs typeface="Times New Roman" panose="02020603050405020304" pitchFamily="18" charset="0"/>
              </a:rPr>
              <a:t>     </a:t>
            </a:r>
            <a:r>
              <a:rPr lang="en-GB" dirty="0" err="1" smtClean="0">
                <a:solidFill>
                  <a:schemeClr val="tx1"/>
                </a:solidFill>
                <a:latin typeface="Times New Roman" panose="02020603050405020304" pitchFamily="18" charset="0"/>
                <a:cs typeface="Times New Roman" panose="02020603050405020304" pitchFamily="18" charset="0"/>
              </a:rPr>
              <a:t>Paracetamol</a:t>
            </a:r>
            <a:r>
              <a:rPr lang="en-GB" dirty="0" smtClean="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Paratex</a:t>
            </a:r>
            <a:endParaRPr lang="en-GB" dirty="0">
              <a:solidFill>
                <a:schemeClr val="tx1"/>
              </a:solidFill>
              <a:latin typeface="Times New Roman" panose="02020603050405020304" pitchFamily="18" charset="0"/>
              <a:cs typeface="Times New Roman" panose="02020603050405020304" pitchFamily="18" charset="0"/>
            </a:endParaRPr>
          </a:p>
          <a:p>
            <a:r>
              <a:rPr lang="en-GB" dirty="0">
                <a:solidFill>
                  <a:schemeClr val="tx1"/>
                </a:solidFill>
                <a:latin typeface="Times New Roman" panose="02020603050405020304" pitchFamily="18" charset="0"/>
                <a:cs typeface="Times New Roman" panose="02020603050405020304" pitchFamily="18" charset="0"/>
              </a:rPr>
              <a:t>        Ibuprofen                                             </a:t>
            </a:r>
            <a:r>
              <a:rPr lang="en-GB" dirty="0" err="1">
                <a:solidFill>
                  <a:schemeClr val="tx1"/>
                </a:solidFill>
                <a:latin typeface="Times New Roman" panose="02020603050405020304" pitchFamily="18" charset="0"/>
                <a:cs typeface="Times New Roman" panose="02020603050405020304" pitchFamily="18" charset="0"/>
              </a:rPr>
              <a:t>Pilprofen</a:t>
            </a:r>
            <a:endParaRPr lang="en-GB" dirty="0">
              <a:solidFill>
                <a:schemeClr val="tx1"/>
              </a:solidFill>
              <a:latin typeface="Times New Roman" panose="02020603050405020304" pitchFamily="18" charset="0"/>
              <a:cs typeface="Times New Roman" panose="02020603050405020304" pitchFamily="18" charset="0"/>
            </a:endParaRPr>
          </a:p>
          <a:p>
            <a:r>
              <a:rPr lang="en-GB" dirty="0">
                <a:solidFill>
                  <a:schemeClr val="tx1"/>
                </a:solidFill>
                <a:latin typeface="Times New Roman" panose="02020603050405020304" pitchFamily="18" charset="0"/>
                <a:cs typeface="Times New Roman" panose="02020603050405020304" pitchFamily="18" charset="0"/>
              </a:rPr>
              <a:t>    </a:t>
            </a:r>
            <a:r>
              <a:rPr lang="en-GB" dirty="0" err="1" smtClean="0">
                <a:solidFill>
                  <a:schemeClr val="tx1"/>
                </a:solidFill>
                <a:latin typeface="Times New Roman" panose="02020603050405020304" pitchFamily="18" charset="0"/>
                <a:cs typeface="Times New Roman" panose="02020603050405020304" pitchFamily="18" charset="0"/>
              </a:rPr>
              <a:t>Lumenfantrine&amp;artemether</a:t>
            </a:r>
            <a:r>
              <a:rPr lang="en-GB" dirty="0" smtClean="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Lumapil</a:t>
            </a:r>
            <a:endParaRPr lang="en-GB" dirty="0">
              <a:solidFill>
                <a:schemeClr val="tx1"/>
              </a:solidFill>
              <a:latin typeface="Times New Roman" panose="02020603050405020304" pitchFamily="18" charset="0"/>
              <a:cs typeface="Times New Roman" panose="02020603050405020304" pitchFamily="18" charset="0"/>
            </a:endParaRPr>
          </a:p>
          <a:p>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Albendazole</a:t>
            </a:r>
            <a:r>
              <a:rPr lang="en-GB" dirty="0">
                <a:solidFill>
                  <a:schemeClr val="tx1"/>
                </a:solidFill>
                <a:latin typeface="Times New Roman" panose="02020603050405020304" pitchFamily="18" charset="0"/>
                <a:cs typeface="Times New Roman" panose="02020603050405020304" pitchFamily="18" charset="0"/>
              </a:rPr>
              <a:t>                                          </a:t>
            </a:r>
            <a:r>
              <a:rPr lang="en-GB" dirty="0" err="1">
                <a:solidFill>
                  <a:schemeClr val="tx1"/>
                </a:solidFill>
                <a:latin typeface="Times New Roman" panose="02020603050405020304" pitchFamily="18" charset="0"/>
                <a:cs typeface="Times New Roman" panose="02020603050405020304" pitchFamily="18" charset="0"/>
              </a:rPr>
              <a:t>Wormout</a:t>
            </a:r>
            <a:endParaRPr lang="en-GB" dirty="0">
              <a:solidFill>
                <a:schemeClr val="tx1"/>
              </a:solidFill>
              <a:latin typeface="Times New Roman" panose="02020603050405020304" pitchFamily="18" charset="0"/>
              <a:cs typeface="Times New Roman" panose="02020603050405020304" pitchFamily="18" charset="0"/>
            </a:endParaRPr>
          </a:p>
          <a:p>
            <a:r>
              <a:rPr lang="en-GB" dirty="0">
                <a:solidFill>
                  <a:schemeClr val="tx1"/>
                </a:solidFill>
                <a:latin typeface="Times New Roman" panose="02020603050405020304" pitchFamily="18" charset="0"/>
                <a:cs typeface="Times New Roman" panose="02020603050405020304" pitchFamily="18" charset="0"/>
              </a:rPr>
              <a:t>      Vitamin B1&amp; vitamin B6                      </a:t>
            </a:r>
            <a:r>
              <a:rPr lang="en-GB" dirty="0" err="1">
                <a:solidFill>
                  <a:schemeClr val="tx1"/>
                </a:solidFill>
                <a:latin typeface="Times New Roman" panose="02020603050405020304" pitchFamily="18" charset="0"/>
                <a:cs typeface="Times New Roman" panose="02020603050405020304" pitchFamily="18" charset="0"/>
              </a:rPr>
              <a:t>Neurotex</a:t>
            </a:r>
            <a:r>
              <a:rPr lang="en-GB" dirty="0">
                <a:solidFill>
                  <a:schemeClr val="tx1"/>
                </a:solidFill>
                <a:latin typeface="Times New Roman" panose="02020603050405020304" pitchFamily="18" charset="0"/>
                <a:cs typeface="Times New Roman" panose="02020603050405020304" pitchFamily="18" charset="0"/>
              </a:rPr>
              <a:t> forte etc</a:t>
            </a:r>
          </a:p>
          <a:p>
            <a:pPr algn="just"/>
            <a:r>
              <a:rPr lang="en-GB" b="1" dirty="0">
                <a:solidFill>
                  <a:schemeClr val="tx1"/>
                </a:solidFill>
                <a:latin typeface="Times New Roman" panose="02020603050405020304" pitchFamily="18" charset="0"/>
                <a:cs typeface="Times New Roman" panose="02020603050405020304" pitchFamily="18" charset="0"/>
              </a:rPr>
              <a:t>EXCIPIENT:</a:t>
            </a:r>
            <a:r>
              <a:rPr lang="en-GB" dirty="0">
                <a:solidFill>
                  <a:schemeClr val="tx1"/>
                </a:solidFill>
                <a:latin typeface="Times New Roman" panose="02020603050405020304" pitchFamily="18" charset="0"/>
                <a:cs typeface="Times New Roman" panose="02020603050405020304" pitchFamily="18" charset="0"/>
              </a:rPr>
              <a:t> Pharmaceutical </a:t>
            </a:r>
            <a:r>
              <a:rPr lang="en-GB" dirty="0" err="1">
                <a:solidFill>
                  <a:schemeClr val="tx1"/>
                </a:solidFill>
                <a:latin typeface="Times New Roman" panose="02020603050405020304" pitchFamily="18" charset="0"/>
                <a:cs typeface="Times New Roman" panose="02020603050405020304" pitchFamily="18" charset="0"/>
              </a:rPr>
              <a:t>excipients</a:t>
            </a:r>
            <a:r>
              <a:rPr lang="en-GB" dirty="0">
                <a:solidFill>
                  <a:schemeClr val="tx1"/>
                </a:solidFill>
                <a:latin typeface="Times New Roman" panose="02020603050405020304" pitchFamily="18" charset="0"/>
                <a:cs typeface="Times New Roman" panose="02020603050405020304" pitchFamily="18" charset="0"/>
              </a:rPr>
              <a:t> are substances other than the pharmacologically active drugs which are include in the manufacturing process or are contained in the finished </a:t>
            </a:r>
            <a:r>
              <a:rPr lang="en-GB" dirty="0" err="1">
                <a:solidFill>
                  <a:schemeClr val="tx1"/>
                </a:solidFill>
                <a:latin typeface="Times New Roman" panose="02020603050405020304" pitchFamily="18" charset="0"/>
                <a:cs typeface="Times New Roman" panose="02020603050405020304" pitchFamily="18" charset="0"/>
              </a:rPr>
              <a:t>prodage</a:t>
            </a:r>
            <a:r>
              <a:rPr lang="en-GB" dirty="0">
                <a:solidFill>
                  <a:schemeClr val="tx1"/>
                </a:solidFill>
                <a:latin typeface="Times New Roman" panose="02020603050405020304" pitchFamily="18" charset="0"/>
                <a:cs typeface="Times New Roman" panose="02020603050405020304" pitchFamily="18" charset="0"/>
              </a:rPr>
              <a:t> form. Excipients supports transporting of the active drug to its target site in the body where the drug is intended to exert its action, they also keep the drug from releasing too early in the assimilation process in places where it could damage tender tissues and create gastric irritation or stomach upset, various </a:t>
            </a:r>
            <a:r>
              <a:rPr lang="en-GB" dirty="0" smtClean="0">
                <a:solidFill>
                  <a:schemeClr val="tx1"/>
                </a:solidFill>
                <a:latin typeface="Times New Roman" panose="02020603050405020304" pitchFamily="18" charset="0"/>
                <a:cs typeface="Times New Roman" panose="02020603050405020304" pitchFamily="18" charset="0"/>
              </a:rPr>
              <a:t>excipients </a:t>
            </a:r>
            <a:r>
              <a:rPr lang="en-GB" dirty="0">
                <a:solidFill>
                  <a:schemeClr val="tx1"/>
                </a:solidFill>
                <a:latin typeface="Times New Roman" panose="02020603050405020304" pitchFamily="18" charset="0"/>
                <a:cs typeface="Times New Roman" panose="02020603050405020304" pitchFamily="18" charset="0"/>
              </a:rPr>
              <a:t>have specific or numerous </a:t>
            </a:r>
            <a:r>
              <a:rPr lang="en-GB" dirty="0" smtClean="0">
                <a:solidFill>
                  <a:schemeClr val="tx1"/>
                </a:solidFill>
                <a:latin typeface="Times New Roman" panose="02020603050405020304" pitchFamily="18" charset="0"/>
                <a:cs typeface="Times New Roman" panose="02020603050405020304" pitchFamily="18" charset="0"/>
              </a:rPr>
              <a:t>functions</a:t>
            </a:r>
            <a:r>
              <a:rPr lang="en-GB" dirty="0">
                <a:solidFill>
                  <a:schemeClr val="tx1"/>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Title 1048691"/>
          <p:cNvSpPr>
            <a:spLocks noGrp="1"/>
          </p:cNvSpPr>
          <p:nvPr>
            <p:ph type="ctrTitle"/>
          </p:nvPr>
        </p:nvSpPr>
        <p:spPr>
          <a:xfrm>
            <a:off x="904538" y="-1841744"/>
            <a:ext cx="7772400" cy="1470025"/>
          </a:xfrm>
        </p:spPr>
        <p:txBody>
          <a:bodyPr/>
          <a:lstStyle/>
          <a:p>
            <a:endParaRPr lang="en-GB"/>
          </a:p>
        </p:txBody>
      </p:sp>
      <p:sp>
        <p:nvSpPr>
          <p:cNvPr id="1048691" name="Subtitle 1048692"/>
          <p:cNvSpPr>
            <a:spLocks noGrp="1"/>
          </p:cNvSpPr>
          <p:nvPr>
            <p:ph type="subTitle" idx="1"/>
          </p:nvPr>
        </p:nvSpPr>
        <p:spPr>
          <a:xfrm>
            <a:off x="0" y="0"/>
            <a:ext cx="8901113" cy="6643059"/>
          </a:xfrm>
        </p:spPr>
        <p:txBody>
          <a:bodyPr>
            <a:normAutofit fontScale="96875"/>
          </a:bodyPr>
          <a:lstStyle/>
          <a:p>
            <a:r>
              <a:rPr lang="en-US" altLang="en-GB" sz="5400" u="sng" dirty="0">
                <a:solidFill>
                  <a:schemeClr val="tx1"/>
                </a:solidFill>
                <a:latin typeface="Times New Roman" pitchFamily="18" charset="0"/>
                <a:cs typeface="Times New Roman" pitchFamily="18" charset="0"/>
              </a:rPr>
              <a:t>Classes Of Excipient</a:t>
            </a:r>
            <a:endParaRPr lang="zh-CN" altLang="en-US" sz="5400" u="sng" dirty="0">
              <a:solidFill>
                <a:schemeClr val="tx1"/>
              </a:solidFill>
              <a:latin typeface="Times New Roman" pitchFamily="18" charset="0"/>
              <a:cs typeface="Times New Roman" pitchFamily="18" charset="0"/>
            </a:endParaRPr>
          </a:p>
          <a:p>
            <a:r>
              <a:rPr lang="en-US" altLang="en-GB" sz="4800" dirty="0">
                <a:solidFill>
                  <a:schemeClr val="tx1"/>
                </a:solidFill>
                <a:latin typeface="Times New Roman" pitchFamily="18" charset="0"/>
                <a:cs typeface="Times New Roman" pitchFamily="18" charset="0"/>
              </a:rPr>
              <a:t>Binders</a:t>
            </a:r>
            <a:endParaRPr lang="zh-CN" altLang="en-US" sz="4800" dirty="0">
              <a:solidFill>
                <a:schemeClr val="tx1"/>
              </a:solidFill>
              <a:latin typeface="Times New Roman" pitchFamily="18" charset="0"/>
              <a:cs typeface="Times New Roman" pitchFamily="18" charset="0"/>
            </a:endParaRPr>
          </a:p>
          <a:p>
            <a:r>
              <a:rPr lang="en-US" altLang="en-GB" sz="4800" dirty="0">
                <a:solidFill>
                  <a:schemeClr val="tx1"/>
                </a:solidFill>
                <a:latin typeface="Times New Roman" pitchFamily="18" charset="0"/>
                <a:cs typeface="Times New Roman" pitchFamily="18" charset="0"/>
              </a:rPr>
              <a:t>lubricants </a:t>
            </a:r>
            <a:endParaRPr lang="zh-CN" altLang="en-US" sz="4800" dirty="0">
              <a:solidFill>
                <a:schemeClr val="tx1"/>
              </a:solidFill>
              <a:latin typeface="Times New Roman" pitchFamily="18" charset="0"/>
              <a:cs typeface="Times New Roman" pitchFamily="18" charset="0"/>
            </a:endParaRPr>
          </a:p>
          <a:p>
            <a:r>
              <a:rPr lang="en-US" altLang="en-GB" sz="4800" dirty="0">
                <a:solidFill>
                  <a:schemeClr val="tx1"/>
                </a:solidFill>
                <a:latin typeface="Times New Roman" pitchFamily="18" charset="0"/>
                <a:cs typeface="Times New Roman" pitchFamily="18" charset="0"/>
              </a:rPr>
              <a:t>Disintegrants </a:t>
            </a:r>
            <a:endParaRPr lang="zh-CN" altLang="en-US" sz="4800" dirty="0">
              <a:solidFill>
                <a:schemeClr val="tx1"/>
              </a:solidFill>
              <a:latin typeface="Times New Roman" pitchFamily="18" charset="0"/>
              <a:cs typeface="Times New Roman" pitchFamily="18" charset="0"/>
            </a:endParaRPr>
          </a:p>
          <a:p>
            <a:r>
              <a:rPr lang="en-US" altLang="en-GB" sz="4800" dirty="0">
                <a:solidFill>
                  <a:schemeClr val="tx1"/>
                </a:solidFill>
                <a:latin typeface="Times New Roman" pitchFamily="18" charset="0"/>
                <a:cs typeface="Times New Roman" pitchFamily="18" charset="0"/>
              </a:rPr>
              <a:t>Glidants</a:t>
            </a:r>
            <a:endParaRPr lang="zh-CN" altLang="en-US" sz="4800" dirty="0">
              <a:solidFill>
                <a:schemeClr val="tx1"/>
              </a:solidFill>
              <a:latin typeface="Times New Roman" pitchFamily="18" charset="0"/>
              <a:cs typeface="Times New Roman" pitchFamily="18" charset="0"/>
            </a:endParaRPr>
          </a:p>
          <a:p>
            <a:r>
              <a:rPr lang="en-US" altLang="en-GB" sz="4800" dirty="0">
                <a:solidFill>
                  <a:schemeClr val="tx1"/>
                </a:solidFill>
                <a:latin typeface="Times New Roman" pitchFamily="18" charset="0"/>
                <a:cs typeface="Times New Roman" pitchFamily="18" charset="0"/>
              </a:rPr>
              <a:t>Anti-adherent</a:t>
            </a:r>
            <a:endParaRPr lang="zh-CN" altLang="en-US" sz="4800" dirty="0">
              <a:solidFill>
                <a:schemeClr val="tx1"/>
              </a:solidFill>
              <a:latin typeface="Times New Roman" pitchFamily="18" charset="0"/>
              <a:cs typeface="Times New Roman" pitchFamily="18" charset="0"/>
            </a:endParaRPr>
          </a:p>
          <a:p>
            <a:r>
              <a:rPr lang="en-US" altLang="en-GB" sz="4800" dirty="0">
                <a:solidFill>
                  <a:schemeClr val="tx1"/>
                </a:solidFill>
                <a:latin typeface="Times New Roman" pitchFamily="18" charset="0"/>
                <a:cs typeface="Times New Roman" pitchFamily="18" charset="0"/>
              </a:rPr>
              <a:t>Fillers or diluents </a:t>
            </a:r>
            <a:r>
              <a:rPr lang="en-GB" sz="4800" dirty="0">
                <a:solidFill>
                  <a:schemeClr val="tx1"/>
                </a:solidFill>
                <a:latin typeface="Times New Roman" pitchFamily="18" charset="0"/>
                <a:cs typeface="Times New Roman" pitchFamily="18" charset="0"/>
              </a:rPr>
              <a:t> </a:t>
            </a:r>
            <a:endParaRPr lang="zh-CN" altLang="en-US" sz="4800" dirty="0">
              <a:solidFill>
                <a:schemeClr val="tx1"/>
              </a:solidFill>
              <a:latin typeface="Times New Roman" pitchFamily="18" charset="0"/>
              <a:cs typeface="Times New Roman" pitchFamily="18" charset="0"/>
            </a:endParaRPr>
          </a:p>
          <a:p>
            <a:r>
              <a:rPr lang="en-GB" dirty="0"/>
              <a:t>   </a:t>
            </a:r>
            <a:r>
              <a:rPr lang="en-US" altLang="en-GB"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2" name="Title 1"/>
          <p:cNvSpPr>
            <a:spLocks noGrp="1"/>
          </p:cNvSpPr>
          <p:nvPr>
            <p:ph type="title"/>
          </p:nvPr>
        </p:nvSpPr>
        <p:spPr>
          <a:xfrm>
            <a:off x="685800" y="0"/>
            <a:ext cx="8229600" cy="1371600"/>
          </a:xfrm>
        </p:spPr>
        <p:txBody>
          <a:bodyPr>
            <a:normAutofit fontScale="90000"/>
          </a:bodyPr>
          <a:lstStyle/>
          <a:p>
            <a:r>
              <a:rPr lang="en-US" sz="3600" b="1" dirty="0" smtClean="0">
                <a:latin typeface="Times New Roman" pitchFamily="18" charset="0"/>
                <a:cs typeface="Times New Roman" pitchFamily="18" charset="0"/>
              </a:rPr>
              <a:t>PRODUCTION OF FAMAGYL (METRONIDAZOLE) TABLET 200mg</a:t>
            </a:r>
            <a:r>
              <a:rPr lang="en-US" dirty="0" smtClean="0"/>
              <a:t/>
            </a:r>
            <a:br>
              <a:rPr lang="en-US" dirty="0" smtClean="0"/>
            </a:br>
            <a:endParaRPr lang="en-US" dirty="0"/>
          </a:p>
        </p:txBody>
      </p:sp>
      <p:sp>
        <p:nvSpPr>
          <p:cNvPr id="1048693" name="Content Placeholder 2"/>
          <p:cNvSpPr>
            <a:spLocks noGrp="1"/>
          </p:cNvSpPr>
          <p:nvPr>
            <p:ph idx="1"/>
          </p:nvPr>
        </p:nvSpPr>
        <p:spPr>
          <a:xfrm>
            <a:off x="0" y="914400"/>
            <a:ext cx="8915400" cy="5943600"/>
          </a:xfrm>
        </p:spPr>
        <p:txBody>
          <a:bodyPr>
            <a:normAutofit fontScale="25000" lnSpcReduction="20000"/>
          </a:bodyPr>
          <a:lstStyle/>
          <a:p>
            <a:pPr>
              <a:buNone/>
            </a:pPr>
            <a:r>
              <a:rPr lang="en-US" sz="7200" b="1" dirty="0" smtClean="0">
                <a:latin typeface="Times New Roman" pitchFamily="18" charset="0"/>
                <a:cs typeface="Times New Roman" pitchFamily="18" charset="0"/>
              </a:rPr>
              <a:t>THEORY: </a:t>
            </a:r>
            <a:r>
              <a:rPr lang="en-US" sz="7200" dirty="0" smtClean="0">
                <a:latin typeface="Times New Roman" pitchFamily="18" charset="0"/>
                <a:cs typeface="Times New Roman" pitchFamily="18" charset="0"/>
              </a:rPr>
              <a:t>Metronidazole is an antibiotics and </a:t>
            </a:r>
            <a:r>
              <a:rPr lang="en-US" sz="7200" dirty="0" smtClean="0">
                <a:latin typeface="Times New Roman" pitchFamily="18" charset="0"/>
                <a:cs typeface="Times New Roman" pitchFamily="18" charset="0"/>
              </a:rPr>
              <a:t>anti-protozoan </a:t>
            </a:r>
            <a:r>
              <a:rPr lang="en-US" sz="7200" dirty="0" smtClean="0">
                <a:latin typeface="Times New Roman" pitchFamily="18" charset="0"/>
                <a:cs typeface="Times New Roman" pitchFamily="18" charset="0"/>
              </a:rPr>
              <a:t>medication. it is used either alone or with other antibiotics to treat pelvic inflammatory disease</a:t>
            </a:r>
            <a:r>
              <a:rPr lang="en-US" sz="7200" dirty="0" smtClean="0">
                <a:latin typeface="Times New Roman" pitchFamily="18" charset="0"/>
                <a:cs typeface="Times New Roman" pitchFamily="18" charset="0"/>
              </a:rPr>
              <a:t>, endocarditis </a:t>
            </a:r>
            <a:r>
              <a:rPr lang="en-US" sz="7200" dirty="0" smtClean="0">
                <a:latin typeface="Times New Roman" pitchFamily="18" charset="0"/>
                <a:cs typeface="Times New Roman" pitchFamily="18" charset="0"/>
              </a:rPr>
              <a:t>and bacterial </a:t>
            </a:r>
            <a:r>
              <a:rPr lang="en-US" sz="7200" dirty="0" smtClean="0">
                <a:latin typeface="Times New Roman" pitchFamily="18" charset="0"/>
                <a:cs typeface="Times New Roman" pitchFamily="18" charset="0"/>
              </a:rPr>
              <a:t>vaginosis famagyl </a:t>
            </a:r>
            <a:r>
              <a:rPr lang="en-US" sz="7200" dirty="0" smtClean="0">
                <a:latin typeface="Times New Roman" pitchFamily="18" charset="0"/>
                <a:cs typeface="Times New Roman" pitchFamily="18" charset="0"/>
              </a:rPr>
              <a:t>tablet is an oral consumption drug.</a:t>
            </a:r>
            <a:endParaRPr lang="zh-CN" altLang="en-US" sz="7200" dirty="0">
              <a:latin typeface="Times New Roman" pitchFamily="18" charset="0"/>
              <a:cs typeface="Times New Roman" pitchFamily="18" charset="0"/>
            </a:endParaRPr>
          </a:p>
          <a:p>
            <a:pPr>
              <a:buNone/>
            </a:pPr>
            <a:r>
              <a:rPr lang="en-US" altLang="en-GB" sz="7200" b="1" dirty="0" smtClean="0">
                <a:latin typeface="Times New Roman" pitchFamily="18" charset="0"/>
                <a:cs typeface="Times New Roman" pitchFamily="18" charset="0"/>
              </a:rPr>
              <a:t>RAW MATERIAL </a:t>
            </a:r>
            <a:r>
              <a:rPr lang="en-US" sz="7200" b="1" dirty="0" smtClean="0">
                <a:latin typeface="Times New Roman" pitchFamily="18" charset="0"/>
                <a:cs typeface="Times New Roman" pitchFamily="18" charset="0"/>
              </a:rPr>
              <a:t> </a:t>
            </a:r>
            <a:endParaRPr lang="zh-CN" altLang="en-US" sz="7200" dirty="0">
              <a:latin typeface="Times New Roman" pitchFamily="18" charset="0"/>
              <a:cs typeface="Times New Roman" pitchFamily="18" charset="0"/>
            </a:endParaRPr>
          </a:p>
          <a:p>
            <a:pPr>
              <a:buNone/>
            </a:pPr>
            <a:r>
              <a:rPr lang="en-US" sz="7200" b="1" dirty="0" smtClean="0">
                <a:latin typeface="Times New Roman" pitchFamily="18" charset="0"/>
                <a:cs typeface="Times New Roman" pitchFamily="18" charset="0"/>
              </a:rPr>
              <a:t>           API                                                                                              EXCIPIENTS</a:t>
            </a:r>
          </a:p>
          <a:p>
            <a:pPr>
              <a:buNone/>
            </a:pPr>
            <a:r>
              <a:rPr lang="en-US" sz="7200" b="1" dirty="0" smtClean="0">
                <a:latin typeface="Times New Roman" pitchFamily="18" charset="0"/>
                <a:cs typeface="Times New Roman" pitchFamily="18" charset="0"/>
              </a:rPr>
              <a:t>     METRONIDAZOLE</a:t>
            </a:r>
          </a:p>
          <a:p>
            <a:pPr>
              <a:buNone/>
            </a:pPr>
            <a:r>
              <a:rPr lang="en-US" sz="7200" dirty="0" smtClean="0">
                <a:latin typeface="Times New Roman" pitchFamily="18" charset="0"/>
                <a:cs typeface="Times New Roman" pitchFamily="18" charset="0"/>
              </a:rPr>
              <a:t>                                                                                                             LACTOSE   </a:t>
            </a:r>
          </a:p>
          <a:p>
            <a:pPr>
              <a:buNone/>
            </a:pPr>
            <a:r>
              <a:rPr lang="en-US" sz="7200" dirty="0" smtClean="0">
                <a:latin typeface="Times New Roman" pitchFamily="18" charset="0"/>
                <a:cs typeface="Times New Roman" pitchFamily="18" charset="0"/>
              </a:rPr>
              <a:t> </a:t>
            </a:r>
          </a:p>
          <a:p>
            <a:pPr>
              <a:buNone/>
            </a:pPr>
            <a:r>
              <a:rPr lang="en-US" sz="7200" dirty="0" smtClean="0">
                <a:latin typeface="Times New Roman" pitchFamily="18" charset="0"/>
                <a:cs typeface="Times New Roman" pitchFamily="18" charset="0"/>
              </a:rPr>
              <a:t>                                                                                                              CORN STARCH</a:t>
            </a:r>
          </a:p>
          <a:p>
            <a:pPr>
              <a:buNone/>
            </a:pPr>
            <a:r>
              <a:rPr lang="en-US" sz="7200" dirty="0" smtClean="0">
                <a:latin typeface="Times New Roman" pitchFamily="18" charset="0"/>
                <a:cs typeface="Times New Roman" pitchFamily="18" charset="0"/>
              </a:rPr>
              <a:t> </a:t>
            </a:r>
          </a:p>
          <a:p>
            <a:pPr>
              <a:buNone/>
            </a:pPr>
            <a:r>
              <a:rPr lang="en-US" sz="7200" dirty="0" smtClean="0">
                <a:latin typeface="Times New Roman" pitchFamily="18" charset="0"/>
                <a:cs typeface="Times New Roman" pitchFamily="18" charset="0"/>
              </a:rPr>
              <a:t>                                                                                                            SODIUM  STARCH</a:t>
            </a:r>
          </a:p>
          <a:p>
            <a:pPr>
              <a:buNone/>
            </a:pPr>
            <a:r>
              <a:rPr lang="en-US" sz="7200" dirty="0" smtClean="0">
                <a:latin typeface="Times New Roman" pitchFamily="18" charset="0"/>
                <a:cs typeface="Times New Roman" pitchFamily="18" charset="0"/>
              </a:rPr>
              <a:t> </a:t>
            </a:r>
          </a:p>
          <a:p>
            <a:pPr>
              <a:buNone/>
            </a:pPr>
            <a:r>
              <a:rPr lang="en-US" sz="7200" dirty="0" smtClean="0">
                <a:latin typeface="Times New Roman" pitchFamily="18" charset="0"/>
                <a:cs typeface="Times New Roman" pitchFamily="18" charset="0"/>
              </a:rPr>
              <a:t>                                                                                                             POVIDONE </a:t>
            </a:r>
          </a:p>
          <a:p>
            <a:pPr>
              <a:buNone/>
            </a:pPr>
            <a:r>
              <a:rPr lang="en-US" sz="7200" dirty="0" smtClean="0">
                <a:latin typeface="Times New Roman" pitchFamily="18" charset="0"/>
                <a:cs typeface="Times New Roman" pitchFamily="18" charset="0"/>
              </a:rPr>
              <a:t> </a:t>
            </a:r>
          </a:p>
          <a:p>
            <a:pPr>
              <a:buNone/>
            </a:pPr>
            <a:r>
              <a:rPr lang="en-US" sz="7200" dirty="0" smtClean="0">
                <a:latin typeface="Times New Roman" pitchFamily="18" charset="0"/>
                <a:cs typeface="Times New Roman" pitchFamily="18" charset="0"/>
              </a:rPr>
              <a:t>                                                                                                            MAGNESIUM </a:t>
            </a:r>
            <a:r>
              <a:rPr lang="en-US" sz="7200" b="1" dirty="0" smtClean="0">
                <a:latin typeface="Times New Roman" pitchFamily="18" charset="0"/>
                <a:cs typeface="Times New Roman" pitchFamily="18" charset="0"/>
              </a:rPr>
              <a:t>STEARATE</a:t>
            </a:r>
          </a:p>
          <a:p>
            <a:pPr>
              <a:buNone/>
            </a:pPr>
            <a:r>
              <a:rPr lang="en-US" sz="7200" dirty="0" smtClean="0">
                <a:latin typeface="Times New Roman" pitchFamily="18" charset="0"/>
                <a:cs typeface="Times New Roman" pitchFamily="18" charset="0"/>
              </a:rPr>
              <a:t>                                                                                                           AEROSIL</a:t>
            </a:r>
          </a:p>
          <a:p>
            <a:pPr>
              <a:buNone/>
            </a:pPr>
            <a:r>
              <a:rPr lang="en-US" sz="7200" dirty="0" smtClean="0">
                <a:latin typeface="Times New Roman" pitchFamily="18" charset="0"/>
                <a:cs typeface="Times New Roman" pitchFamily="18" charset="0"/>
              </a:rPr>
              <a:t> </a:t>
            </a:r>
          </a:p>
          <a:p>
            <a:pPr>
              <a:buNone/>
            </a:pPr>
            <a:r>
              <a:rPr lang="en-US" sz="7200" dirty="0" smtClean="0">
                <a:latin typeface="Times New Roman" pitchFamily="18" charset="0"/>
                <a:cs typeface="Times New Roman" pitchFamily="18" charset="0"/>
              </a:rPr>
              <a:t>                                                                                                             WATER</a:t>
            </a:r>
          </a:p>
          <a:p>
            <a:pPr>
              <a:buNone/>
            </a:pPr>
            <a:r>
              <a:rPr lang="en-US" sz="7200" dirty="0" smtClean="0">
                <a:latin typeface="Times New Roman" pitchFamily="18" charset="0"/>
                <a:cs typeface="Times New Roman" pitchFamily="18" charset="0"/>
              </a:rPr>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4" name="Title 1"/>
          <p:cNvSpPr>
            <a:spLocks noGrp="1"/>
          </p:cNvSpPr>
          <p:nvPr>
            <p:ph type="title"/>
          </p:nvPr>
        </p:nvSpPr>
        <p:spPr>
          <a:xfrm>
            <a:off x="914400" y="-1371600"/>
            <a:ext cx="8229600" cy="1143000"/>
          </a:xfrm>
        </p:spPr>
        <p:txBody>
          <a:bodyPr/>
          <a:lstStyle/>
          <a:p>
            <a:endParaRPr lang="en-US" dirty="0"/>
          </a:p>
        </p:txBody>
      </p:sp>
      <p:sp>
        <p:nvSpPr>
          <p:cNvPr id="1048695" name="Content Placeholder 2"/>
          <p:cNvSpPr>
            <a:spLocks noGrp="1"/>
          </p:cNvSpPr>
          <p:nvPr>
            <p:ph idx="1"/>
          </p:nvPr>
        </p:nvSpPr>
        <p:spPr>
          <a:xfrm>
            <a:off x="228600" y="228600"/>
            <a:ext cx="8686800" cy="6858000"/>
          </a:xfrm>
        </p:spPr>
        <p:txBody>
          <a:bodyPr>
            <a:normAutofit fontScale="68750" lnSpcReduction="20000"/>
          </a:bodyPr>
          <a:lstStyle/>
          <a:p>
            <a:pPr>
              <a:buNone/>
            </a:pPr>
            <a:r>
              <a:rPr lang="en-US" sz="4800" b="1" dirty="0" smtClean="0">
                <a:latin typeface="Times New Roman" pitchFamily="18" charset="0"/>
                <a:cs typeface="Times New Roman" pitchFamily="18" charset="0"/>
              </a:rPr>
              <a:t>                 STAGES OF THE PRODUCTION </a:t>
            </a:r>
            <a:endParaRPr lang="en-US" sz="4800" dirty="0" smtClean="0">
              <a:latin typeface="Times New Roman" pitchFamily="18" charset="0"/>
              <a:cs typeface="Times New Roman" pitchFamily="18" charset="0"/>
            </a:endParaRPr>
          </a:p>
          <a:p>
            <a:pPr>
              <a:buNone/>
            </a:pPr>
            <a:r>
              <a:rPr lang="en-US" sz="3700" b="1" dirty="0" smtClean="0">
                <a:latin typeface="Times New Roman" pitchFamily="18" charset="0"/>
                <a:cs typeface="Times New Roman" pitchFamily="18" charset="0"/>
              </a:rPr>
              <a:t> STEP 1: DESPENSING OF RAW MATERIAL FROM THE DESPENSING ROOM</a:t>
            </a:r>
            <a:endParaRPr lang="en-US" sz="3700" dirty="0" smtClean="0">
              <a:latin typeface="Times New Roman" pitchFamily="18" charset="0"/>
              <a:cs typeface="Times New Roman" pitchFamily="18" charset="0"/>
            </a:endParaRPr>
          </a:p>
          <a:p>
            <a:pPr>
              <a:buNone/>
            </a:pPr>
            <a:r>
              <a:rPr lang="en-US" sz="3700" b="1" dirty="0" smtClean="0">
                <a:latin typeface="Times New Roman" pitchFamily="18" charset="0"/>
                <a:cs typeface="Times New Roman" pitchFamily="18" charset="0"/>
              </a:rPr>
              <a:t>STEP 2: GRANULATION:</a:t>
            </a:r>
            <a:r>
              <a:rPr lang="en-US" sz="3700" dirty="0" smtClean="0">
                <a:latin typeface="Times New Roman" pitchFamily="18" charset="0"/>
                <a:cs typeface="Times New Roman" pitchFamily="18" charset="0"/>
              </a:rPr>
              <a:t> The API and the </a:t>
            </a:r>
            <a:r>
              <a:rPr lang="en-US" sz="3700" dirty="0" err="1" smtClean="0">
                <a:latin typeface="Times New Roman" pitchFamily="18" charset="0"/>
                <a:cs typeface="Times New Roman" pitchFamily="18" charset="0"/>
              </a:rPr>
              <a:t>excipient</a:t>
            </a:r>
            <a:r>
              <a:rPr lang="en-US" sz="3700" dirty="0" smtClean="0">
                <a:latin typeface="Times New Roman" pitchFamily="18" charset="0"/>
                <a:cs typeface="Times New Roman" pitchFamily="18" charset="0"/>
              </a:rPr>
              <a:t> appear in a powdered form which it must go through different stages and granulation is one of stages of production.</a:t>
            </a:r>
          </a:p>
          <a:p>
            <a:pPr>
              <a:buNone/>
            </a:pPr>
            <a:r>
              <a:rPr lang="en-US" sz="3700" dirty="0" smtClean="0">
                <a:latin typeface="Times New Roman" pitchFamily="18" charset="0"/>
                <a:cs typeface="Times New Roman" pitchFamily="18" charset="0"/>
              </a:rPr>
              <a:t> firstly, the powdered raw materials were brought into the granulation room, before granulatio</a:t>
            </a:r>
            <a:r>
              <a:rPr lang="en-US" altLang="en" sz="3700" dirty="0" smtClean="0">
                <a:latin typeface="Times New Roman" pitchFamily="18" charset="0"/>
                <a:cs typeface="Times New Roman" pitchFamily="18" charset="0"/>
              </a:rPr>
              <a:t>n take </a:t>
            </a:r>
            <a:r>
              <a:rPr lang="en-US" sz="3700" dirty="0" smtClean="0">
                <a:latin typeface="Times New Roman" pitchFamily="18" charset="0"/>
                <a:cs typeface="Times New Roman" pitchFamily="18" charset="0"/>
              </a:rPr>
              <a:t>place the powdered raw materials were sifted in the </a:t>
            </a:r>
            <a:r>
              <a:rPr lang="en-US" sz="3700" dirty="0" err="1" smtClean="0">
                <a:latin typeface="Times New Roman" pitchFamily="18" charset="0"/>
                <a:cs typeface="Times New Roman" pitchFamily="18" charset="0"/>
              </a:rPr>
              <a:t>vibrosifter</a:t>
            </a:r>
            <a:r>
              <a:rPr lang="en-US" sz="3700" dirty="0" smtClean="0">
                <a:latin typeface="Times New Roman" pitchFamily="18" charset="0"/>
                <a:cs typeface="Times New Roman" pitchFamily="18" charset="0"/>
              </a:rPr>
              <a:t> to get a uniform texture. Some of the raw material which are large and cannot pass through the </a:t>
            </a:r>
            <a:r>
              <a:rPr lang="en-US" sz="3700" dirty="0" err="1" smtClean="0">
                <a:latin typeface="Times New Roman" pitchFamily="18" charset="0"/>
                <a:cs typeface="Times New Roman" pitchFamily="18" charset="0"/>
              </a:rPr>
              <a:t>vibrosifter</a:t>
            </a:r>
            <a:r>
              <a:rPr lang="en-US" sz="3700" dirty="0" smtClean="0">
                <a:latin typeface="Times New Roman" pitchFamily="18" charset="0"/>
                <a:cs typeface="Times New Roman" pitchFamily="18" charset="0"/>
              </a:rPr>
              <a:t> were milled using the multi miller machine, after this, they were added into RMD Rapid mixer and granulator to form granules.</a:t>
            </a:r>
            <a:endParaRPr lang="zh-CN" altLang="en-US" sz="3700" dirty="0">
              <a:latin typeface="Times New Roman" pitchFamily="18" charset="0"/>
              <a:cs typeface="Times New Roman" pitchFamily="18" charset="0"/>
            </a:endParaRPr>
          </a:p>
          <a:p>
            <a:pPr>
              <a:buNone/>
            </a:pPr>
            <a:r>
              <a:rPr lang="en-US" sz="3700" b="1" dirty="0" smtClean="0">
                <a:latin typeface="Times New Roman" pitchFamily="18" charset="0"/>
                <a:cs typeface="Times New Roman" pitchFamily="18" charset="0"/>
              </a:rPr>
              <a:t>STEP 3: MIXING and DRYING:</a:t>
            </a:r>
            <a:r>
              <a:rPr lang="en-US" sz="3700" dirty="0" smtClean="0">
                <a:latin typeface="Times New Roman" pitchFamily="18" charset="0"/>
                <a:cs typeface="Times New Roman" pitchFamily="18" charset="0"/>
              </a:rPr>
              <a:t> Load the granules into Rapid mixer granulator and mix for 30 minutes with impeller at slow speed and chopper off Add the additional amount of purified water (if required) and record in BMR .Unload under high-speed mixer and granulator on into the FBD bowl.  </a:t>
            </a:r>
          </a:p>
          <a:p>
            <a:pPr>
              <a:buNone/>
            </a:pPr>
            <a:endParaRPr lang="en-US" sz="37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Title 1"/>
          <p:cNvSpPr>
            <a:spLocks noGrp="1"/>
          </p:cNvSpPr>
          <p:nvPr>
            <p:ph type="title"/>
          </p:nvPr>
        </p:nvSpPr>
        <p:spPr>
          <a:xfrm>
            <a:off x="457200" y="-1143000"/>
            <a:ext cx="8229600" cy="1143000"/>
          </a:xfrm>
        </p:spPr>
        <p:txBody>
          <a:bodyPr/>
          <a:lstStyle/>
          <a:p>
            <a:endParaRPr lang="en-US" dirty="0"/>
          </a:p>
        </p:txBody>
      </p:sp>
      <p:sp>
        <p:nvSpPr>
          <p:cNvPr id="1048697" name="Content Placeholder 2"/>
          <p:cNvSpPr>
            <a:spLocks noGrp="1"/>
          </p:cNvSpPr>
          <p:nvPr>
            <p:ph idx="1"/>
          </p:nvPr>
        </p:nvSpPr>
        <p:spPr>
          <a:xfrm>
            <a:off x="228600" y="0"/>
            <a:ext cx="8915400" cy="7086600"/>
          </a:xfrm>
        </p:spPr>
        <p:txBody>
          <a:bodyPr>
            <a:noAutofit/>
          </a:bodyPr>
          <a:lstStyle/>
          <a:p>
            <a:pPr>
              <a:buNone/>
            </a:pPr>
            <a:r>
              <a:rPr lang="en-US" sz="2000" b="1" dirty="0" smtClean="0">
                <a:latin typeface="Times New Roman" pitchFamily="18" charset="0"/>
                <a:cs typeface="Times New Roman" pitchFamily="18" charset="0"/>
              </a:rPr>
              <a:t>STEP 4: ANALYSIS OF GRANULES BY QUALITY CONTROL (LAB)</a:t>
            </a: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RESULT: COMPLIES (QUALITY IS WITHIN SPECIFICATION)</a:t>
            </a: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STEP 5: BLENDING:</a:t>
            </a:r>
            <a:r>
              <a:rPr lang="en-US" sz="2000" dirty="0" smtClean="0">
                <a:latin typeface="Times New Roman" pitchFamily="18" charset="0"/>
                <a:cs typeface="Times New Roman" pitchFamily="18" charset="0"/>
              </a:rPr>
              <a:t> Granules are blended in a cage blender with addition of some of the blending materials like sodium starch </a:t>
            </a:r>
            <a:r>
              <a:rPr lang="en-US" sz="2000" dirty="0" err="1" smtClean="0">
                <a:latin typeface="Times New Roman" pitchFamily="18" charset="0"/>
                <a:cs typeface="Times New Roman" pitchFamily="18" charset="0"/>
              </a:rPr>
              <a:t>glycolate</a:t>
            </a:r>
            <a:r>
              <a:rPr lang="en-US" sz="2000" dirty="0" smtClean="0">
                <a:latin typeface="Times New Roman" pitchFamily="18" charset="0"/>
                <a:cs typeface="Times New Roman" pitchFamily="18" charset="0"/>
              </a:rPr>
              <a:t>, maize starch and </a:t>
            </a:r>
            <a:r>
              <a:rPr lang="en-US" sz="2000" dirty="0" err="1" smtClean="0">
                <a:latin typeface="Times New Roman" pitchFamily="18" charset="0"/>
                <a:cs typeface="Times New Roman" pitchFamily="18" charset="0"/>
              </a:rPr>
              <a:t>aerosil</a:t>
            </a:r>
            <a:r>
              <a:rPr lang="en-US" sz="2000" dirty="0" smtClean="0">
                <a:latin typeface="Times New Roman" pitchFamily="18" charset="0"/>
                <a:cs typeface="Times New Roman" pitchFamily="18" charset="0"/>
              </a:rPr>
              <a:t>.</a:t>
            </a:r>
          </a:p>
          <a:p>
            <a:pPr>
              <a:buNone/>
            </a:pPr>
            <a:r>
              <a:rPr lang="en-US" sz="2000" b="1" dirty="0" smtClean="0">
                <a:latin typeface="Times New Roman" pitchFamily="18" charset="0"/>
                <a:cs typeface="Times New Roman" pitchFamily="18" charset="0"/>
              </a:rPr>
              <a:t>STEP 6: COMPRESSION:</a:t>
            </a:r>
            <a:r>
              <a:rPr lang="en-US" sz="2000" dirty="0" smtClean="0">
                <a:latin typeface="Times New Roman" pitchFamily="18" charset="0"/>
                <a:cs typeface="Times New Roman" pitchFamily="18" charset="0"/>
              </a:rPr>
              <a:t>  When the granules was added into a hopper the lower and upper punches comes together in the die cavity and forms a tablets, the control panel controls the compressor machine, suction pipe sucks the granules into a hopper while the de-duster   removes dust  from the tablet after which the cleanliness of the machine, hopper and de duster checked  Ensuring the removal of all the material.</a:t>
            </a:r>
          </a:p>
          <a:p>
            <a:pPr>
              <a:buNone/>
            </a:pPr>
            <a:r>
              <a:rPr lang="en-US" sz="2000" dirty="0" smtClean="0">
                <a:latin typeface="Times New Roman" pitchFamily="18" charset="0"/>
                <a:cs typeface="Times New Roman" pitchFamily="18" charset="0"/>
              </a:rPr>
              <a:t>At the start of the compression, the appearance, average weight, friability, Thickness, hardness, diameter, disintegration time and uniformity of weight of the tablets were recorded  and  approval to continue the compression was giving by  from QA staff.    </a:t>
            </a:r>
          </a:p>
          <a:p>
            <a:pPr>
              <a:buNone/>
            </a:pPr>
            <a:r>
              <a:rPr lang="en-US" sz="2000" dirty="0" smtClean="0">
                <a:latin typeface="Times New Roman" pitchFamily="18" charset="0"/>
                <a:cs typeface="Times New Roman" pitchFamily="18" charset="0"/>
              </a:rPr>
              <a:t>  The tablets were stored in low density polythene bag in air tight plastic containers.</a:t>
            </a:r>
          </a:p>
          <a:p>
            <a:pPr>
              <a:buNone/>
            </a:pPr>
            <a:r>
              <a:rPr lang="en-US" sz="2000" dirty="0" smtClean="0">
                <a:latin typeface="Times New Roman" pitchFamily="18" charset="0"/>
                <a:cs typeface="Times New Roman" pitchFamily="18" charset="0"/>
              </a:rPr>
              <a:t>   Quality Assurance personnel draw samples for analysis to ensure compliance with specification.</a:t>
            </a:r>
          </a:p>
          <a:p>
            <a:pPr>
              <a:buNone/>
            </a:pPr>
            <a:endParaRPr lang="en-US" sz="1800" dirty="0" smtClean="0">
              <a:latin typeface="Times New Roman" pitchFamily="18" charset="0"/>
              <a:cs typeface="Times New Roman" pitchFamily="18" charset="0"/>
            </a:endParaRPr>
          </a:p>
          <a:p>
            <a:pPr>
              <a:buNone/>
            </a:pP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8" name="Title 1"/>
          <p:cNvSpPr>
            <a:spLocks noGrp="1"/>
          </p:cNvSpPr>
          <p:nvPr>
            <p:ph type="title"/>
          </p:nvPr>
        </p:nvSpPr>
        <p:spPr>
          <a:xfrm>
            <a:off x="914400" y="-1143000"/>
            <a:ext cx="8229600" cy="1143000"/>
          </a:xfrm>
        </p:spPr>
        <p:txBody>
          <a:bodyPr/>
          <a:lstStyle/>
          <a:p>
            <a:endParaRPr lang="en-US" dirty="0"/>
          </a:p>
        </p:txBody>
      </p:sp>
      <p:sp>
        <p:nvSpPr>
          <p:cNvPr id="1048699" name="Content Placeholder 2"/>
          <p:cNvSpPr>
            <a:spLocks noGrp="1"/>
          </p:cNvSpPr>
          <p:nvPr>
            <p:ph idx="1"/>
          </p:nvPr>
        </p:nvSpPr>
        <p:spPr>
          <a:xfrm>
            <a:off x="152400" y="152400"/>
            <a:ext cx="8839200" cy="6705600"/>
          </a:xfrm>
        </p:spPr>
        <p:txBody>
          <a:bodyPr>
            <a:normAutofit fontScale="62500" lnSpcReduction="20000"/>
          </a:bodyPr>
          <a:lstStyle/>
          <a:p>
            <a:pPr>
              <a:buNone/>
            </a:pPr>
            <a:r>
              <a:rPr lang="en-US" sz="3400" b="1" dirty="0" smtClean="0">
                <a:latin typeface="Times New Roman" pitchFamily="18" charset="0"/>
                <a:cs typeface="Times New Roman" pitchFamily="18" charset="0"/>
              </a:rPr>
              <a:t>STEP 7: BLISTERING:</a:t>
            </a:r>
            <a:r>
              <a:rPr lang="en-US" sz="3400" dirty="0" smtClean="0">
                <a:latin typeface="Times New Roman" pitchFamily="18" charset="0"/>
                <a:cs typeface="Times New Roman" pitchFamily="18" charset="0"/>
              </a:rPr>
              <a:t> The tablets were blistered in the blistering machine. </a:t>
            </a:r>
          </a:p>
          <a:p>
            <a:pPr>
              <a:buNone/>
            </a:pPr>
            <a:r>
              <a:rPr lang="en-US" sz="3400" b="1" dirty="0" smtClean="0">
                <a:latin typeface="Times New Roman" pitchFamily="18" charset="0"/>
                <a:cs typeface="Times New Roman" pitchFamily="18" charset="0"/>
              </a:rPr>
              <a:t>STEP 8 : ANALYSIS OF FINISHED PRODUCT: </a:t>
            </a:r>
            <a:endParaRPr lang="en-US" sz="3400" dirty="0" smtClean="0">
              <a:latin typeface="Times New Roman" pitchFamily="18" charset="0"/>
              <a:cs typeface="Times New Roman" pitchFamily="18" charset="0"/>
            </a:endParaRPr>
          </a:p>
          <a:p>
            <a:pPr>
              <a:buNone/>
            </a:pPr>
            <a:r>
              <a:rPr lang="en-US" sz="3400" dirty="0" smtClean="0">
                <a:latin typeface="Times New Roman" pitchFamily="18" charset="0"/>
                <a:cs typeface="Times New Roman" pitchFamily="18" charset="0"/>
              </a:rPr>
              <a:t>       Appearance                                                     : White circular biconvex uncoated tablets with </a:t>
            </a:r>
            <a:r>
              <a:rPr lang="en-US" sz="3400" b="1" dirty="0" smtClean="0">
                <a:latin typeface="Times New Roman" pitchFamily="18" charset="0"/>
                <a:cs typeface="Times New Roman" pitchFamily="18" charset="0"/>
              </a:rPr>
              <a:t>Phamatex </a:t>
            </a:r>
            <a:r>
              <a:rPr lang="en-US" sz="3400" dirty="0" smtClean="0">
                <a:latin typeface="Times New Roman" pitchFamily="18" charset="0"/>
                <a:cs typeface="Times New Roman" pitchFamily="18" charset="0"/>
              </a:rPr>
              <a:t>on lower punches and metro with </a:t>
            </a:r>
            <a:r>
              <a:rPr lang="en-US" sz="3400" dirty="0" smtClean="0">
                <a:latin typeface="Times New Roman" pitchFamily="18" charset="0"/>
                <a:cs typeface="Times New Roman" pitchFamily="18" charset="0"/>
              </a:rPr>
              <a:t>break line </a:t>
            </a:r>
            <a:r>
              <a:rPr lang="en-US" sz="3400" dirty="0" smtClean="0">
                <a:latin typeface="Times New Roman" pitchFamily="18" charset="0"/>
                <a:cs typeface="Times New Roman" pitchFamily="18" charset="0"/>
              </a:rPr>
              <a:t>on upper punches... COMPLIES</a:t>
            </a:r>
          </a:p>
          <a:p>
            <a:pPr>
              <a:buNone/>
            </a:pPr>
            <a:endParaRPr lang="en-US" sz="3400" dirty="0" smtClean="0">
              <a:latin typeface="Times New Roman" pitchFamily="18" charset="0"/>
              <a:cs typeface="Times New Roman" pitchFamily="18" charset="0"/>
            </a:endParaRPr>
          </a:p>
          <a:p>
            <a:pPr>
              <a:buNone/>
            </a:pPr>
            <a:r>
              <a:rPr lang="en-US" sz="3400" dirty="0" smtClean="0">
                <a:latin typeface="Times New Roman" pitchFamily="18" charset="0"/>
                <a:cs typeface="Times New Roman" pitchFamily="18" charset="0"/>
              </a:rPr>
              <a:t>Average Weight/Tablet                                         :500mg </a:t>
            </a:r>
            <a:r>
              <a:rPr lang="en-US" sz="3400" dirty="0" smtClean="0">
                <a:latin typeface="Times New Roman" pitchFamily="18" charset="0"/>
                <a:cs typeface="Times New Roman" pitchFamily="18" charset="0"/>
                <a:sym typeface="Symbol"/>
              </a:rPr>
              <a:t></a:t>
            </a:r>
            <a:r>
              <a:rPr lang="en-US" sz="3400" dirty="0" smtClean="0">
                <a:latin typeface="Times New Roman" pitchFamily="18" charset="0"/>
                <a:cs typeface="Times New Roman" pitchFamily="18" charset="0"/>
              </a:rPr>
              <a:t> 5% (475mg – 525mg) = COMPLIES</a:t>
            </a:r>
          </a:p>
          <a:p>
            <a:pPr>
              <a:buNone/>
            </a:pPr>
            <a:r>
              <a:rPr lang="en-US" sz="3400" dirty="0" smtClean="0">
                <a:latin typeface="Times New Roman" pitchFamily="18" charset="0"/>
                <a:cs typeface="Times New Roman" pitchFamily="18" charset="0"/>
              </a:rPr>
              <a:t>Weight of 10 Tablets                                             :5.00g </a:t>
            </a:r>
            <a:r>
              <a:rPr lang="en-US" sz="3400" dirty="0" smtClean="0">
                <a:latin typeface="Times New Roman" pitchFamily="18" charset="0"/>
                <a:cs typeface="Times New Roman" pitchFamily="18" charset="0"/>
                <a:sym typeface="Symbol"/>
              </a:rPr>
              <a:t></a:t>
            </a:r>
            <a:r>
              <a:rPr lang="en-US" sz="3400" dirty="0" smtClean="0">
                <a:latin typeface="Times New Roman" pitchFamily="18" charset="0"/>
                <a:cs typeface="Times New Roman" pitchFamily="18" charset="0"/>
              </a:rPr>
              <a:t> 3%   (4.85g – 5.15g) = COMPLIES</a:t>
            </a:r>
          </a:p>
          <a:p>
            <a:pPr>
              <a:buNone/>
            </a:pPr>
            <a:r>
              <a:rPr lang="en-US" sz="3400" dirty="0" smtClean="0">
                <a:latin typeface="Times New Roman" pitchFamily="18" charset="0"/>
                <a:cs typeface="Times New Roman" pitchFamily="18" charset="0"/>
              </a:rPr>
              <a:t>Diameter                                                                 :11.0 mm </a:t>
            </a:r>
            <a:r>
              <a:rPr lang="en-US" sz="3400" dirty="0" smtClean="0">
                <a:latin typeface="Times New Roman" pitchFamily="18" charset="0"/>
                <a:cs typeface="Times New Roman" pitchFamily="18" charset="0"/>
                <a:sym typeface="Symbol"/>
              </a:rPr>
              <a:t></a:t>
            </a:r>
            <a:r>
              <a:rPr lang="en-US" sz="3400" dirty="0" smtClean="0">
                <a:latin typeface="Times New Roman" pitchFamily="18" charset="0"/>
                <a:cs typeface="Times New Roman" pitchFamily="18" charset="0"/>
              </a:rPr>
              <a:t> 0.1 mm = COMPLIES</a:t>
            </a:r>
          </a:p>
          <a:p>
            <a:pPr>
              <a:buNone/>
            </a:pPr>
            <a:r>
              <a:rPr lang="en-US" sz="3400" dirty="0" smtClean="0">
                <a:latin typeface="Times New Roman" pitchFamily="18" charset="0"/>
                <a:cs typeface="Times New Roman" pitchFamily="18" charset="0"/>
              </a:rPr>
              <a:t>Hardness                                                                 :NLT 40N = COMPLIES</a:t>
            </a:r>
          </a:p>
          <a:p>
            <a:pPr>
              <a:buNone/>
            </a:pPr>
            <a:r>
              <a:rPr lang="en-US" sz="3400" dirty="0" smtClean="0">
                <a:latin typeface="Times New Roman" pitchFamily="18" charset="0"/>
                <a:cs typeface="Times New Roman" pitchFamily="18" charset="0"/>
              </a:rPr>
              <a:t>Thickness                                                                :(4.7 mm to 5.0mm) = COMPLIES</a:t>
            </a:r>
          </a:p>
          <a:p>
            <a:pPr>
              <a:buNone/>
            </a:pPr>
            <a:r>
              <a:rPr lang="en-US" sz="3400" dirty="0" smtClean="0">
                <a:latin typeface="Times New Roman" pitchFamily="18" charset="0"/>
                <a:cs typeface="Times New Roman" pitchFamily="18" charset="0"/>
              </a:rPr>
              <a:t>Friability                                                                  :NMT  1.0% = COMPLIES</a:t>
            </a:r>
          </a:p>
          <a:p>
            <a:pPr>
              <a:buNone/>
            </a:pPr>
            <a:r>
              <a:rPr lang="en-US" sz="3400" dirty="0" smtClean="0">
                <a:latin typeface="Times New Roman" pitchFamily="18" charset="0"/>
                <a:cs typeface="Times New Roman" pitchFamily="18" charset="0"/>
              </a:rPr>
              <a:t>Disintegration Test                                                 :NMT 15 minutes = COMPLIES</a:t>
            </a:r>
          </a:p>
          <a:p>
            <a:pPr>
              <a:buNone/>
            </a:pPr>
            <a:r>
              <a:rPr lang="en-US" sz="3400" dirty="0" smtClean="0">
                <a:latin typeface="Times New Roman" pitchFamily="18" charset="0"/>
                <a:cs typeface="Times New Roman" pitchFamily="18" charset="0"/>
              </a:rPr>
              <a:t> </a:t>
            </a:r>
          </a:p>
          <a:p>
            <a:pPr>
              <a:buNone/>
            </a:pPr>
            <a:r>
              <a:rPr lang="en-US" sz="3400" b="1" dirty="0" smtClean="0">
                <a:latin typeface="Times New Roman" pitchFamily="18" charset="0"/>
                <a:cs typeface="Times New Roman" pitchFamily="18" charset="0"/>
              </a:rPr>
              <a:t>STEP 9: PACKAGING AND DISPOSAL</a:t>
            </a:r>
            <a:r>
              <a:rPr lang="en-US" sz="3400" dirty="0" smtClean="0">
                <a:latin typeface="Times New Roman" pitchFamily="18" charset="0"/>
                <a:cs typeface="Times New Roman" pitchFamily="18" charset="0"/>
              </a:rPr>
              <a:t>: the finished goods were packed and approval label pasted on them by the QA personnel and stored in the warehouse.</a:t>
            </a:r>
          </a:p>
          <a:p>
            <a:pPr>
              <a:buNone/>
            </a:pPr>
            <a:endParaRPr lang="en-US" sz="3400" dirty="0" smtClean="0">
              <a:latin typeface="Times New Roman" pitchFamily="18" charset="0"/>
              <a:cs typeface="Times New Roman" pitchFamily="18" charset="0"/>
            </a:endParaRPr>
          </a:p>
          <a:p>
            <a:pPr>
              <a:buNone/>
            </a:pPr>
            <a:endParaRPr lang="en-US" sz="34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1089</Words>
  <Application>Microsoft Office PowerPoint</Application>
  <PresentationFormat>On-screen Show (4:3)</PresentationFormat>
  <Paragraphs>114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宋体</vt:lpstr>
      <vt:lpstr>Arial</vt:lpstr>
      <vt:lpstr>Calibri</vt:lpstr>
      <vt:lpstr>Symbol</vt:lpstr>
      <vt:lpstr>Times New Roman</vt:lpstr>
      <vt:lpstr>Office Theme</vt:lpstr>
      <vt:lpstr>PowerPoint Presentation</vt:lpstr>
      <vt:lpstr>BRIEF HISTORY OF THE COMPANY </vt:lpstr>
      <vt:lpstr>INTRODUCTION </vt:lpstr>
      <vt:lpstr>PRODUCTION</vt:lpstr>
      <vt:lpstr>PowerPoint Presentation</vt:lpstr>
      <vt:lpstr>PRODUCTION OF FAMAGYL (METRONIDAZOLE) TABLET 200mg </vt:lpstr>
      <vt:lpstr>PowerPoint Presentation</vt:lpstr>
      <vt:lpstr>PowerPoint Presentation</vt:lpstr>
      <vt:lpstr>PowerPoint Presentation</vt:lpstr>
      <vt:lpstr>EQUIPMENTS</vt:lpstr>
      <vt:lpstr>PowerPoint Presentation</vt:lpstr>
      <vt:lpstr>CONCLUSION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TRAINING AT PHARMATEX INDUSTRY LAGOS.</dc:title>
  <dc:creator>martins onuigbo</dc:creator>
  <cp:lastModifiedBy>PONTIANUS</cp:lastModifiedBy>
  <cp:revision>3</cp:revision>
  <dcterms:created xsi:type="dcterms:W3CDTF">2019-09-16T14:12:08Z</dcterms:created>
  <dcterms:modified xsi:type="dcterms:W3CDTF">2020-05-03T16:24:04Z</dcterms:modified>
</cp:coreProperties>
</file>