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0" d="100"/>
          <a:sy n="80" d="100"/>
        </p:scale>
        <p:origin x="3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6F21A51-0393-4415-906D-5569859D2259}" type="datetimeFigureOut">
              <a:rPr lang="en-GB" smtClean="0"/>
              <a:t>22/05/2020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BC5C5B3-ECBE-4B4B-B9E4-FB68B4276617}" type="slidenum">
              <a:rPr lang="en-GB" smtClean="0"/>
              <a:t>‹#›</a:t>
            </a:fld>
            <a:endParaRPr lang="en-GB" dirty="0"/>
          </a:p>
        </p:txBody>
      </p:sp>
    </p:spTree>
    <p:extLst>
      <p:ext uri="{BB962C8B-B14F-4D97-AF65-F5344CB8AC3E}">
        <p14:creationId xmlns:p14="http://schemas.microsoft.com/office/powerpoint/2010/main" val="3332756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6F21A51-0393-4415-906D-5569859D2259}" type="datetimeFigureOut">
              <a:rPr lang="en-GB" smtClean="0"/>
              <a:t>22/05/2020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BC5C5B3-ECBE-4B4B-B9E4-FB68B4276617}" type="slidenum">
              <a:rPr lang="en-GB" smtClean="0"/>
              <a:t>‹#›</a:t>
            </a:fld>
            <a:endParaRPr lang="en-GB" dirty="0"/>
          </a:p>
        </p:txBody>
      </p:sp>
    </p:spTree>
    <p:extLst>
      <p:ext uri="{BB962C8B-B14F-4D97-AF65-F5344CB8AC3E}">
        <p14:creationId xmlns:p14="http://schemas.microsoft.com/office/powerpoint/2010/main" val="1206467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6F21A51-0393-4415-906D-5569859D2259}" type="datetimeFigureOut">
              <a:rPr lang="en-GB" smtClean="0"/>
              <a:t>22/05/2020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BC5C5B3-ECBE-4B4B-B9E4-FB68B4276617}" type="slidenum">
              <a:rPr lang="en-GB" smtClean="0"/>
              <a:t>‹#›</a:t>
            </a:fld>
            <a:endParaRPr lang="en-GB" dirty="0"/>
          </a:p>
        </p:txBody>
      </p:sp>
    </p:spTree>
    <p:extLst>
      <p:ext uri="{BB962C8B-B14F-4D97-AF65-F5344CB8AC3E}">
        <p14:creationId xmlns:p14="http://schemas.microsoft.com/office/powerpoint/2010/main" val="850502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6F21A51-0393-4415-906D-5569859D2259}" type="datetimeFigureOut">
              <a:rPr lang="en-GB" smtClean="0"/>
              <a:t>22/05/2020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BC5C5B3-ECBE-4B4B-B9E4-FB68B4276617}" type="slidenum">
              <a:rPr lang="en-GB" smtClean="0"/>
              <a:t>‹#›</a:t>
            </a:fld>
            <a:endParaRPr lang="en-GB" dirty="0"/>
          </a:p>
        </p:txBody>
      </p:sp>
    </p:spTree>
    <p:extLst>
      <p:ext uri="{BB962C8B-B14F-4D97-AF65-F5344CB8AC3E}">
        <p14:creationId xmlns:p14="http://schemas.microsoft.com/office/powerpoint/2010/main" val="2632577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F21A51-0393-4415-906D-5569859D2259}" type="datetimeFigureOut">
              <a:rPr lang="en-GB" smtClean="0"/>
              <a:t>22/05/2020</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9BC5C5B3-ECBE-4B4B-B9E4-FB68B4276617}" type="slidenum">
              <a:rPr lang="en-GB" smtClean="0"/>
              <a:t>‹#›</a:t>
            </a:fld>
            <a:endParaRPr lang="en-GB" dirty="0"/>
          </a:p>
        </p:txBody>
      </p:sp>
    </p:spTree>
    <p:extLst>
      <p:ext uri="{BB962C8B-B14F-4D97-AF65-F5344CB8AC3E}">
        <p14:creationId xmlns:p14="http://schemas.microsoft.com/office/powerpoint/2010/main" val="883046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36F21A51-0393-4415-906D-5569859D2259}" type="datetimeFigureOut">
              <a:rPr lang="en-GB" smtClean="0"/>
              <a:t>22/05/2020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BC5C5B3-ECBE-4B4B-B9E4-FB68B4276617}" type="slidenum">
              <a:rPr lang="en-GB" smtClean="0"/>
              <a:t>‹#›</a:t>
            </a:fld>
            <a:endParaRPr lang="en-GB" dirty="0"/>
          </a:p>
        </p:txBody>
      </p:sp>
    </p:spTree>
    <p:extLst>
      <p:ext uri="{BB962C8B-B14F-4D97-AF65-F5344CB8AC3E}">
        <p14:creationId xmlns:p14="http://schemas.microsoft.com/office/powerpoint/2010/main" val="17735545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36F21A51-0393-4415-906D-5569859D2259}" type="datetimeFigureOut">
              <a:rPr lang="en-GB" smtClean="0"/>
              <a:t>22/05/2020</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9BC5C5B3-ECBE-4B4B-B9E4-FB68B4276617}" type="slidenum">
              <a:rPr lang="en-GB" smtClean="0"/>
              <a:t>‹#›</a:t>
            </a:fld>
            <a:endParaRPr lang="en-GB" dirty="0"/>
          </a:p>
        </p:txBody>
      </p:sp>
    </p:spTree>
    <p:extLst>
      <p:ext uri="{BB962C8B-B14F-4D97-AF65-F5344CB8AC3E}">
        <p14:creationId xmlns:p14="http://schemas.microsoft.com/office/powerpoint/2010/main" val="2077556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36F21A51-0393-4415-906D-5569859D2259}" type="datetimeFigureOut">
              <a:rPr lang="en-GB" smtClean="0"/>
              <a:t>22/05/2020</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BC5C5B3-ECBE-4B4B-B9E4-FB68B4276617}" type="slidenum">
              <a:rPr lang="en-GB" smtClean="0"/>
              <a:t>‹#›</a:t>
            </a:fld>
            <a:endParaRPr lang="en-GB" dirty="0"/>
          </a:p>
        </p:txBody>
      </p:sp>
    </p:spTree>
    <p:extLst>
      <p:ext uri="{BB962C8B-B14F-4D97-AF65-F5344CB8AC3E}">
        <p14:creationId xmlns:p14="http://schemas.microsoft.com/office/powerpoint/2010/main" val="1217182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F21A51-0393-4415-906D-5569859D2259}" type="datetimeFigureOut">
              <a:rPr lang="en-GB" smtClean="0"/>
              <a:t>22/05/2020</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9BC5C5B3-ECBE-4B4B-B9E4-FB68B4276617}" type="slidenum">
              <a:rPr lang="en-GB" smtClean="0"/>
              <a:t>‹#›</a:t>
            </a:fld>
            <a:endParaRPr lang="en-GB" dirty="0"/>
          </a:p>
        </p:txBody>
      </p:sp>
    </p:spTree>
    <p:extLst>
      <p:ext uri="{BB962C8B-B14F-4D97-AF65-F5344CB8AC3E}">
        <p14:creationId xmlns:p14="http://schemas.microsoft.com/office/powerpoint/2010/main" val="911384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F21A51-0393-4415-906D-5569859D2259}" type="datetimeFigureOut">
              <a:rPr lang="en-GB" smtClean="0"/>
              <a:t>22/05/2020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BC5C5B3-ECBE-4B4B-B9E4-FB68B4276617}" type="slidenum">
              <a:rPr lang="en-GB" smtClean="0"/>
              <a:t>‹#›</a:t>
            </a:fld>
            <a:endParaRPr lang="en-GB" dirty="0"/>
          </a:p>
        </p:txBody>
      </p:sp>
    </p:spTree>
    <p:extLst>
      <p:ext uri="{BB962C8B-B14F-4D97-AF65-F5344CB8AC3E}">
        <p14:creationId xmlns:p14="http://schemas.microsoft.com/office/powerpoint/2010/main" val="1757036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F21A51-0393-4415-906D-5569859D2259}" type="datetimeFigureOut">
              <a:rPr lang="en-GB" smtClean="0"/>
              <a:t>22/05/2020</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9BC5C5B3-ECBE-4B4B-B9E4-FB68B4276617}" type="slidenum">
              <a:rPr lang="en-GB" smtClean="0"/>
              <a:t>‹#›</a:t>
            </a:fld>
            <a:endParaRPr lang="en-GB" dirty="0"/>
          </a:p>
        </p:txBody>
      </p:sp>
    </p:spTree>
    <p:extLst>
      <p:ext uri="{BB962C8B-B14F-4D97-AF65-F5344CB8AC3E}">
        <p14:creationId xmlns:p14="http://schemas.microsoft.com/office/powerpoint/2010/main" val="2386933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F21A51-0393-4415-906D-5569859D2259}" type="datetimeFigureOut">
              <a:rPr lang="en-GB" smtClean="0"/>
              <a:t>22/05/2020</a:t>
            </a:fld>
            <a:endParaRPr lang="en-GB"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C5C5B3-ECBE-4B4B-B9E4-FB68B4276617}" type="slidenum">
              <a:rPr lang="en-GB" smtClean="0"/>
              <a:t>‹#›</a:t>
            </a:fld>
            <a:endParaRPr lang="en-GB" dirty="0"/>
          </a:p>
        </p:txBody>
      </p:sp>
    </p:spTree>
    <p:extLst>
      <p:ext uri="{BB962C8B-B14F-4D97-AF65-F5344CB8AC3E}">
        <p14:creationId xmlns:p14="http://schemas.microsoft.com/office/powerpoint/2010/main" val="3646685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9778" y="63584"/>
            <a:ext cx="9144000" cy="2387600"/>
          </a:xfrm>
        </p:spPr>
        <p:txBody>
          <a:bodyPr/>
          <a:lstStyle/>
          <a:p>
            <a:r>
              <a:rPr lang="en-US" b="1" dirty="0" smtClean="0">
                <a:effectLst>
                  <a:outerShdw blurRad="38100" dist="38100" dir="2700000" algn="tl">
                    <a:srgbClr val="000000">
                      <a:alpha val="43137"/>
                    </a:srgbClr>
                  </a:outerShdw>
                </a:effectLst>
              </a:rPr>
              <a:t>Diary Farm Business plan</a:t>
            </a:r>
            <a:endParaRPr lang="en-GB"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r>
              <a:rPr lang="en-US" dirty="0" smtClean="0"/>
              <a:t> </a:t>
            </a:r>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9903" y="2671010"/>
            <a:ext cx="7143750" cy="3272589"/>
          </a:xfrm>
          <a:prstGeom prst="rect">
            <a:avLst/>
          </a:prstGeom>
        </p:spPr>
      </p:pic>
    </p:spTree>
    <p:extLst>
      <p:ext uri="{BB962C8B-B14F-4D97-AF65-F5344CB8AC3E}">
        <p14:creationId xmlns:p14="http://schemas.microsoft.com/office/powerpoint/2010/main" val="37038413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u="sng" dirty="0" smtClean="0">
                <a:effectLst>
                  <a:outerShdw blurRad="38100" dist="38100" dir="2700000" algn="tl">
                    <a:srgbClr val="000000">
                      <a:alpha val="43137"/>
                    </a:srgbClr>
                  </a:outerShdw>
                </a:effectLst>
              </a:rPr>
              <a:t>Financial projections and costing.</a:t>
            </a:r>
            <a:endParaRPr lang="en-GB" sz="4800"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buNone/>
            </a:pPr>
            <a:r>
              <a:rPr lang="en-US" sz="1400" dirty="0" smtClean="0">
                <a:latin typeface="Times New Roman" panose="02020603050405020304" pitchFamily="18" charset="0"/>
                <a:cs typeface="Times New Roman" panose="02020603050405020304" pitchFamily="18" charset="0"/>
              </a:rPr>
              <a:t>     When it comes to calculating the cost of starting a diary farming, there are some key factors that should serve as a guide. The capacity of the raw milk to be produced per time and other related diary products will determines the last cost of setting up the business.</a:t>
            </a:r>
          </a:p>
          <a:p>
            <a:pPr marL="0" indent="0">
              <a:buNone/>
            </a:pPr>
            <a:r>
              <a:rPr lang="en-US" sz="1400" dirty="0" smtClean="0">
                <a:latin typeface="Times New Roman" panose="02020603050405020304" pitchFamily="18" charset="0"/>
                <a:cs typeface="Times New Roman" panose="02020603050405020304" pitchFamily="18" charset="0"/>
              </a:rPr>
              <a:t>The capital is going to consist of:</a:t>
            </a:r>
          </a:p>
          <a:p>
            <a:r>
              <a:rPr lang="en-US" sz="1400" dirty="0" smtClean="0">
                <a:latin typeface="Times New Roman" panose="02020603050405020304" pitchFamily="18" charset="0"/>
                <a:cs typeface="Times New Roman" panose="02020603050405020304" pitchFamily="18" charset="0"/>
              </a:rPr>
              <a:t>The amount needed to acquire a farm land.</a:t>
            </a:r>
          </a:p>
          <a:p>
            <a:r>
              <a:rPr lang="en-US" sz="1400" dirty="0" smtClean="0">
                <a:latin typeface="Times New Roman" panose="02020603050405020304" pitchFamily="18" charset="0"/>
                <a:cs typeface="Times New Roman" panose="02020603050405020304" pitchFamily="18" charset="0"/>
              </a:rPr>
              <a:t>The amount required for preparing the farm land and getting the necessary things for the farm.</a:t>
            </a:r>
          </a:p>
          <a:p>
            <a:r>
              <a:rPr lang="en-US" sz="1400" dirty="0" smtClean="0">
                <a:latin typeface="Times New Roman" panose="02020603050405020304" pitchFamily="18" charset="0"/>
                <a:cs typeface="Times New Roman" panose="02020603050405020304" pitchFamily="18" charset="0"/>
              </a:rPr>
              <a:t>Legal expenses for obtaining licenses and permits.</a:t>
            </a:r>
          </a:p>
          <a:p>
            <a:r>
              <a:rPr lang="en-US" sz="1400" dirty="0" smtClean="0">
                <a:latin typeface="Times New Roman" panose="02020603050405020304" pitchFamily="18" charset="0"/>
                <a:cs typeface="Times New Roman" panose="02020603050405020304" pitchFamily="18" charset="0"/>
              </a:rPr>
              <a:t>Insurances policy.</a:t>
            </a:r>
          </a:p>
          <a:p>
            <a:r>
              <a:rPr lang="en-US" sz="1400" dirty="0" smtClean="0">
                <a:latin typeface="Times New Roman" panose="02020603050405020304" pitchFamily="18" charset="0"/>
                <a:cs typeface="Times New Roman" panose="02020603050405020304" pitchFamily="18" charset="0"/>
              </a:rPr>
              <a:t>The cost for lunching and official website.</a:t>
            </a:r>
          </a:p>
          <a:p>
            <a:r>
              <a:rPr lang="en-US" sz="1400" dirty="0" smtClean="0">
                <a:latin typeface="Times New Roman" panose="02020603050405020304" pitchFamily="18" charset="0"/>
                <a:cs typeface="Times New Roman" panose="02020603050405020304" pitchFamily="18" charset="0"/>
              </a:rPr>
              <a:t>The cost to employ workers.</a:t>
            </a:r>
          </a:p>
          <a:p>
            <a:r>
              <a:rPr lang="en-US" sz="1400" dirty="0" smtClean="0">
                <a:latin typeface="Times New Roman" panose="02020603050405020304" pitchFamily="18" charset="0"/>
                <a:cs typeface="Times New Roman" panose="02020603050405020304" pitchFamily="18" charset="0"/>
              </a:rPr>
              <a:t>Additional expenditure such as business cards, signage, adverts, logo, companies t-shirts E.T.C.  </a:t>
            </a:r>
          </a:p>
          <a:p>
            <a:pPr marL="0" indent="0" algn="r">
              <a:buNone/>
            </a:pPr>
            <a:r>
              <a:rPr lang="en-US" sz="1400" dirty="0" smtClean="0">
                <a:latin typeface="Times New Roman" panose="02020603050405020304" pitchFamily="18" charset="0"/>
                <a:cs typeface="Times New Roman" panose="02020603050405020304" pitchFamily="18" charset="0"/>
              </a:rPr>
              <a:t>Name: ogundipe oluwamayowa omotayo</a:t>
            </a:r>
          </a:p>
          <a:p>
            <a:pPr marL="0" indent="0" algn="r">
              <a:buNone/>
            </a:pPr>
            <a:r>
              <a:rPr lang="en-US" sz="1400" dirty="0" smtClean="0">
                <a:latin typeface="Times New Roman" panose="02020603050405020304" pitchFamily="18" charset="0"/>
                <a:cs typeface="Times New Roman" panose="02020603050405020304" pitchFamily="18" charset="0"/>
              </a:rPr>
              <a:t>Mat no: 19/ENG04/063 (D.E)</a:t>
            </a:r>
          </a:p>
          <a:p>
            <a:pPr marL="0" indent="0" algn="r">
              <a:buNone/>
            </a:pPr>
            <a:r>
              <a:rPr lang="en-US" sz="1400" dirty="0" smtClean="0">
                <a:latin typeface="Times New Roman" panose="02020603050405020304" pitchFamily="18" charset="0"/>
                <a:cs typeface="Times New Roman" panose="02020603050405020304" pitchFamily="18" charset="0"/>
              </a:rPr>
              <a:t>Department: Elect/Elect ENG </a:t>
            </a:r>
          </a:p>
          <a:p>
            <a:pPr marL="0" indent="0" algn="r">
              <a:buNone/>
            </a:pPr>
            <a:r>
              <a:rPr lang="en-US" sz="1400" dirty="0" smtClean="0">
                <a:latin typeface="Times New Roman" panose="02020603050405020304" pitchFamily="18" charset="0"/>
                <a:cs typeface="Times New Roman" panose="02020603050405020304" pitchFamily="18" charset="0"/>
              </a:rPr>
              <a:t>GST 212 Introduction to Entrepreneurship</a:t>
            </a:r>
            <a:r>
              <a:rPr lang="en-US" sz="1400" dirty="0" smtClean="0">
                <a:latin typeface="Times New Roman" panose="02020603050405020304" pitchFamily="18" charset="0"/>
                <a:cs typeface="Times New Roman" panose="02020603050405020304" pitchFamily="18" charset="0"/>
              </a:rPr>
              <a:t> </a:t>
            </a:r>
            <a:endParaRPr lang="en-GB"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62792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u="sng" dirty="0" smtClean="0">
                <a:effectLst>
                  <a:outerShdw blurRad="38100" dist="38100" dir="2700000" algn="tl">
                    <a:srgbClr val="000000">
                      <a:alpha val="43137"/>
                    </a:srgbClr>
                  </a:outerShdw>
                </a:effectLst>
              </a:rPr>
              <a:t>Table Of Content.</a:t>
            </a:r>
            <a:endParaRPr lang="en-GB" sz="4800"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838200" y="1419726"/>
            <a:ext cx="10515600" cy="5438274"/>
          </a:xfrm>
        </p:spPr>
        <p:txBody>
          <a:bodyPr>
            <a:normAutofit/>
          </a:bodyPr>
          <a:lstStyle/>
          <a:p>
            <a:pPr marL="514350" indent="-514350">
              <a:buFont typeface="+mj-lt"/>
              <a:buAutoNum type="arabicPeriod"/>
            </a:pPr>
            <a:r>
              <a:rPr lang="en-US" sz="2000" dirty="0" smtClean="0"/>
              <a:t>Why start a diary farming business?</a:t>
            </a:r>
          </a:p>
          <a:p>
            <a:pPr marL="514350" indent="-514350">
              <a:buFont typeface="+mj-lt"/>
              <a:buAutoNum type="arabicPeriod"/>
            </a:pPr>
            <a:r>
              <a:rPr lang="en-US" sz="2000" dirty="0" smtClean="0"/>
              <a:t>Industry Overview.</a:t>
            </a:r>
          </a:p>
          <a:p>
            <a:pPr marL="514350" indent="-514350">
              <a:buFont typeface="+mj-lt"/>
              <a:buAutoNum type="arabicPeriod"/>
            </a:pPr>
            <a:r>
              <a:rPr lang="en-US" sz="2000" dirty="0" smtClean="0"/>
              <a:t>Executive Summary.</a:t>
            </a:r>
          </a:p>
          <a:p>
            <a:pPr marL="514350" indent="-514350">
              <a:buFont typeface="+mj-lt"/>
              <a:buAutoNum type="arabicPeriod"/>
            </a:pPr>
            <a:r>
              <a:rPr lang="en-US" sz="2000" dirty="0" smtClean="0"/>
              <a:t>Our Products Offerings.</a:t>
            </a:r>
          </a:p>
          <a:p>
            <a:pPr marL="514350" indent="-514350">
              <a:buFont typeface="+mj-lt"/>
              <a:buAutoNum type="arabicPeriod"/>
            </a:pPr>
            <a:r>
              <a:rPr lang="en-US" sz="2000" dirty="0" smtClean="0"/>
              <a:t>Our Target Market.</a:t>
            </a:r>
          </a:p>
          <a:p>
            <a:pPr marL="514350" indent="-514350">
              <a:buFont typeface="+mj-lt"/>
              <a:buAutoNum type="arabicPeriod"/>
            </a:pPr>
            <a:r>
              <a:rPr lang="en-US" sz="2000" dirty="0" smtClean="0"/>
              <a:t>Sales and Marketing Strategy .</a:t>
            </a:r>
          </a:p>
          <a:p>
            <a:pPr marL="514350" indent="-514350">
              <a:buFont typeface="+mj-lt"/>
              <a:buAutoNum type="arabicPeriod"/>
            </a:pPr>
            <a:r>
              <a:rPr lang="en-US" sz="2000" dirty="0" smtClean="0"/>
              <a:t>Publicity and Advertising Strategy.</a:t>
            </a:r>
          </a:p>
          <a:p>
            <a:pPr marL="514350" indent="-514350">
              <a:buFont typeface="+mj-lt"/>
              <a:buAutoNum type="arabicPeriod"/>
            </a:pPr>
            <a:r>
              <a:rPr lang="en-US" sz="2000" dirty="0" smtClean="0"/>
              <a:t>Financial projection and costing. </a:t>
            </a:r>
            <a:endParaRPr lang="en-GB" sz="2000" dirty="0"/>
          </a:p>
        </p:txBody>
      </p:sp>
    </p:spTree>
    <p:extLst>
      <p:ext uri="{BB962C8B-B14F-4D97-AF65-F5344CB8AC3E}">
        <p14:creationId xmlns:p14="http://schemas.microsoft.com/office/powerpoint/2010/main" val="9106458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smtClean="0">
                <a:effectLst>
                  <a:outerShdw blurRad="38100" dist="38100" dir="2700000" algn="tl">
                    <a:srgbClr val="000000">
                      <a:alpha val="43137"/>
                    </a:srgbClr>
                  </a:outerShdw>
                </a:effectLst>
              </a:rPr>
              <a:t>Why start a Diary Farming business?</a:t>
            </a:r>
            <a:endParaRPr lang="en-GB" sz="5400"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buNone/>
            </a:pPr>
            <a:r>
              <a:rPr lang="en-US" sz="1400" dirty="0" smtClean="0">
                <a:latin typeface="Times New Roman" panose="02020603050405020304" pitchFamily="18" charset="0"/>
                <a:cs typeface="Times New Roman" panose="02020603050405020304" pitchFamily="18" charset="0"/>
              </a:rPr>
              <a:t>     We all take in dairy food on a regular basics; in fact there isn’t any home that doesn’t consume dairy foods. The reasons is why those who have built a business around the dairy industry are making a great deal of income on a daily basics. One of the businesses that revolved around the dairy trade is starting a dairy farm.</a:t>
            </a:r>
          </a:p>
          <a:p>
            <a:pPr marL="0" indent="0">
              <a:buNone/>
            </a:pP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    It pays that one does all that needs to be done in order to start with the right footing. As such one, one can undertake a thorough and exhaustive research. Thereafter think towards getting a firsthand of the industry by sitting under the tutelage of someone who has a firsthand experience and dealing with the trade.</a:t>
            </a:r>
          </a:p>
          <a:p>
            <a:pPr marL="0" indent="0">
              <a:buNone/>
            </a:pP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    You will also be required to write a business plan. One of the good things about business plans is that they serve as a great guide and blueprint to fly with. There are plenty business plan experts out there; to save you the troubles and fees that you will have to pay. A simple diary farms business plan has been put together for your use.      </a:t>
            </a:r>
            <a:endParaRPr lang="en-GB"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70614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u="sng" dirty="0" smtClean="0">
                <a:effectLst>
                  <a:outerShdw blurRad="38100" dist="38100" dir="2700000" algn="tl">
                    <a:srgbClr val="000000">
                      <a:alpha val="43137"/>
                    </a:srgbClr>
                  </a:outerShdw>
                </a:effectLst>
              </a:rPr>
              <a:t>Industry overview.</a:t>
            </a:r>
            <a:endParaRPr lang="en-GB" sz="4800"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buNone/>
            </a:pPr>
            <a:r>
              <a:rPr lang="en-US" sz="1400" dirty="0" smtClean="0">
                <a:latin typeface="Times New Roman" panose="02020603050405020304" pitchFamily="18" charset="0"/>
                <a:cs typeface="Times New Roman" panose="02020603050405020304" pitchFamily="18" charset="0"/>
              </a:rPr>
              <a:t>     There are several business opportunities available in the agricultural industry and diary farming is one of them. One good thing about the agriculture industry is that there is market for all the produce from the industry. A diary farm is of course a thriving and profitable business because of usefulness of beef and milk. People eat beef, drink their milk, cheese can be made , along with other dairy products.</a:t>
            </a:r>
          </a:p>
          <a:p>
            <a:pPr marL="0" indent="0">
              <a:buNone/>
            </a:pP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    Companies in the diary farms industry primarily raise cattle for milk. Although this industry basically engage in the scale of raw milk and excludes the production of drinkable fluid milk and processed diary product like butter, cheese and powdered milk, some diary farms can till go ahead to accommodate other related business within the industry as long as they have the capacity to do so.</a:t>
            </a:r>
          </a:p>
          <a:p>
            <a:pPr marL="0" indent="0">
              <a:buNone/>
            </a:pP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    The diary farm industry is indeed a large industry and pretty much active in countries such as united states of America, Israel, argentine, Holland, Egypt, china, Germany, turkey, and Nigeria etc. There is no single diary farm company that has dominate market share in the industry hence smaller diary farms business can successfully make profits.</a:t>
            </a:r>
          </a:p>
          <a:p>
            <a:pPr marL="0" indent="0">
              <a:buNone/>
            </a:pP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    Lastly, there are few barriers to entry into the diary farms industry. Usually, all inputs are readily available. In the nearest future, players in this industry may face the highest costs associated with accessing technology, especially in relation to genetic modification engineering in livestock breeding.     </a:t>
            </a:r>
          </a:p>
        </p:txBody>
      </p:sp>
    </p:spTree>
    <p:extLst>
      <p:ext uri="{BB962C8B-B14F-4D97-AF65-F5344CB8AC3E}">
        <p14:creationId xmlns:p14="http://schemas.microsoft.com/office/powerpoint/2010/main" val="7088503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u="sng" dirty="0" smtClean="0">
                <a:effectLst>
                  <a:outerShdw blurRad="38100" dist="38100" dir="2700000" algn="tl">
                    <a:srgbClr val="000000">
                      <a:alpha val="43137"/>
                    </a:srgbClr>
                  </a:outerShdw>
                </a:effectLst>
              </a:rPr>
              <a:t>Executive summary.</a:t>
            </a:r>
            <a:endParaRPr lang="en-GB" sz="4800"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buNone/>
            </a:pPr>
            <a:r>
              <a:rPr lang="en-US" sz="1400" dirty="0" smtClean="0">
                <a:latin typeface="Times New Roman" panose="02020603050405020304" pitchFamily="18" charset="0"/>
                <a:cs typeface="Times New Roman" panose="02020603050405020304" pitchFamily="18" charset="0"/>
              </a:rPr>
              <a:t>     Our diary farms business is going to be a standard one hence will be involved in commercial breeding of cows, oxen, bulls, bullocks and calf E.T.C for the main aim of producing raw milk in commercial quantities. We will also be involved in boarding services, breeding services, diary support services,  breeding services, diary support services, livestock health services, farrier services, and shearing services E.T.C </a:t>
            </a:r>
          </a:p>
          <a:p>
            <a:pPr marL="0" indent="0">
              <a:buNone/>
            </a:pP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    Mayowa’s Diary farms is a registered and world class diary farms company that will be based in the outskirt of </a:t>
            </a:r>
            <a:r>
              <a:rPr lang="en-US" sz="1400" dirty="0">
                <a:latin typeface="Times New Roman" panose="02020603050405020304" pitchFamily="18" charset="0"/>
                <a:cs typeface="Times New Roman" panose="02020603050405020304" pitchFamily="18" charset="0"/>
              </a:rPr>
              <a:t>L</a:t>
            </a:r>
            <a:r>
              <a:rPr lang="en-US" sz="1400" dirty="0" smtClean="0">
                <a:latin typeface="Times New Roman" panose="02020603050405020304" pitchFamily="18" charset="0"/>
                <a:cs typeface="Times New Roman" panose="02020603050405020304" pitchFamily="18" charset="0"/>
              </a:rPr>
              <a:t>agos state, Nigeria. We have done our detailed market research and feasibility studies and we were able to secure some acres of land to build our diary farming business.</a:t>
            </a:r>
          </a:p>
          <a:p>
            <a:pPr marL="0" indent="0">
              <a:buNone/>
            </a:pP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   Lastly, we will cultivate a working environment that provides a human, sustainable approach to earning a living , and living in our world, for our partners, employees and for our clients. </a:t>
            </a:r>
            <a:endParaRPr lang="en-GB"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186807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u="sng" dirty="0" smtClean="0">
                <a:effectLst>
                  <a:outerShdw blurRad="38100" dist="38100" dir="2700000" algn="tl">
                    <a:srgbClr val="000000">
                      <a:alpha val="43137"/>
                    </a:srgbClr>
                  </a:outerShdw>
                </a:effectLst>
              </a:rPr>
              <a:t>Our products offering. </a:t>
            </a:r>
            <a:endParaRPr lang="en-GB" sz="4800"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pPr marL="0" indent="0">
              <a:buNone/>
            </a:pPr>
            <a:r>
              <a:rPr lang="en-US" sz="1400" dirty="0" smtClean="0">
                <a:latin typeface="Times New Roman" panose="02020603050405020304" pitchFamily="18" charset="0"/>
                <a:cs typeface="Times New Roman" panose="02020603050405020304" pitchFamily="18" charset="0"/>
              </a:rPr>
              <a:t>     These are areas we will concentrate on in our diary farms business. If need arises we will definitely add more related animal breeding services to our list.</a:t>
            </a:r>
          </a:p>
          <a:p>
            <a:r>
              <a:rPr lang="en-US" sz="1400" dirty="0" smtClean="0">
                <a:latin typeface="Times New Roman" panose="02020603050405020304" pitchFamily="18" charset="0"/>
                <a:cs typeface="Times New Roman" panose="02020603050405020304" pitchFamily="18" charset="0"/>
              </a:rPr>
              <a:t>Diary support services.</a:t>
            </a:r>
          </a:p>
          <a:p>
            <a:r>
              <a:rPr lang="en-US" sz="1400" dirty="0" smtClean="0">
                <a:latin typeface="Times New Roman" panose="02020603050405020304" pitchFamily="18" charset="0"/>
                <a:cs typeface="Times New Roman" panose="02020603050405020304" pitchFamily="18" charset="0"/>
              </a:rPr>
              <a:t>Milking support services.</a:t>
            </a:r>
          </a:p>
          <a:p>
            <a:r>
              <a:rPr lang="en-US" sz="1400" dirty="0" smtClean="0">
                <a:latin typeface="Times New Roman" panose="02020603050405020304" pitchFamily="18" charset="0"/>
                <a:cs typeface="Times New Roman" panose="02020603050405020304" pitchFamily="18" charset="0"/>
              </a:rPr>
              <a:t>Diary cattle farming.</a:t>
            </a:r>
          </a:p>
          <a:p>
            <a:r>
              <a:rPr lang="en-US" sz="1400" dirty="0" smtClean="0">
                <a:latin typeface="Times New Roman" panose="02020603050405020304" pitchFamily="18" charset="0"/>
                <a:cs typeface="Times New Roman" panose="02020603050405020304" pitchFamily="18" charset="0"/>
              </a:rPr>
              <a:t>Farrier services.</a:t>
            </a:r>
          </a:p>
          <a:p>
            <a:r>
              <a:rPr lang="en-US" sz="1400" dirty="0" smtClean="0">
                <a:latin typeface="Times New Roman" panose="02020603050405020304" pitchFamily="18" charset="0"/>
                <a:cs typeface="Times New Roman" panose="02020603050405020304" pitchFamily="18" charset="0"/>
              </a:rPr>
              <a:t>Shearing services.</a:t>
            </a:r>
          </a:p>
          <a:p>
            <a:r>
              <a:rPr lang="en-US" sz="1400" dirty="0" smtClean="0">
                <a:latin typeface="Times New Roman" panose="02020603050405020304" pitchFamily="18" charset="0"/>
                <a:cs typeface="Times New Roman" panose="02020603050405020304" pitchFamily="18" charset="0"/>
              </a:rPr>
              <a:t>Scale of cattle and milk.</a:t>
            </a:r>
          </a:p>
          <a:p>
            <a:r>
              <a:rPr lang="en-US" sz="1400" dirty="0" smtClean="0">
                <a:latin typeface="Times New Roman" panose="02020603050405020304" pitchFamily="18" charset="0"/>
                <a:cs typeface="Times New Roman" panose="02020603050405020304" pitchFamily="18" charset="0"/>
              </a:rPr>
              <a:t>Scale of processed meat (beef)/ can-beef (processed Diary foods, and beef E.T.C).</a:t>
            </a:r>
          </a:p>
          <a:p>
            <a:r>
              <a:rPr lang="en-US" sz="1400" dirty="0" smtClean="0">
                <a:latin typeface="Times New Roman" panose="02020603050405020304" pitchFamily="18" charset="0"/>
                <a:cs typeface="Times New Roman" panose="02020603050405020304" pitchFamily="18" charset="0"/>
              </a:rPr>
              <a:t>Scale and export of cotton wool and other diary products.</a:t>
            </a:r>
          </a:p>
          <a:p>
            <a:r>
              <a:rPr lang="en-US" sz="1400" dirty="0" smtClean="0">
                <a:latin typeface="Times New Roman" panose="02020603050405020304" pitchFamily="18" charset="0"/>
                <a:cs typeface="Times New Roman" panose="02020603050405020304" pitchFamily="18" charset="0"/>
              </a:rPr>
              <a:t>Diary farming related consultancy and advisory services.</a:t>
            </a:r>
            <a:endParaRPr lang="en-GB"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44317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u="sng" dirty="0" smtClean="0">
                <a:effectLst>
                  <a:outerShdw blurRad="38100" dist="38100" dir="2700000" algn="tl">
                    <a:srgbClr val="000000">
                      <a:alpha val="43137"/>
                    </a:srgbClr>
                  </a:outerShdw>
                </a:effectLst>
              </a:rPr>
              <a:t>Our target market.</a:t>
            </a:r>
            <a:endParaRPr lang="en-GB" sz="4800"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Autofit/>
          </a:bodyPr>
          <a:lstStyle/>
          <a:p>
            <a:pPr marL="0" indent="0">
              <a:buNone/>
            </a:pP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    As expected the target market of those who are the end consumer of diary farms produce and also those who benefits from the business from the business value chain of the agriculture industry is all encompassing; it is far-reaching. Every household consumes produce from livestock farms be it meat, milk, and the skin(leather) used for bags, belts and shoes production E.T.C</a:t>
            </a:r>
          </a:p>
          <a:p>
            <a:pPr marL="0" indent="0">
              <a:buNone/>
            </a:pP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    we will ensure that we position our business to attract consumers of raw milk and other dairy products not just in the united states of America alone but also other parts of the world which is why we will be exporting some of our dairy farm produce either in raw form or processed form to other countries of the world.    </a:t>
            </a:r>
            <a:endParaRPr lang="en-GB"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624140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u="sng" dirty="0" smtClean="0">
                <a:effectLst>
                  <a:outerShdw blurRad="38100" dist="38100" dir="2700000" algn="tl">
                    <a:srgbClr val="000000">
                      <a:alpha val="43137"/>
                    </a:srgbClr>
                  </a:outerShdw>
                </a:effectLst>
              </a:rPr>
              <a:t>Sales and marketing strategy.</a:t>
            </a:r>
            <a:endParaRPr lang="en-GB" sz="4800"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1400" dirty="0" smtClean="0">
                <a:latin typeface="Times New Roman" panose="02020603050405020304" pitchFamily="18" charset="0"/>
                <a:cs typeface="Times New Roman" panose="02020603050405020304" pitchFamily="18" charset="0"/>
              </a:rPr>
              <a:t>Introduce our business by sending introductory letters alongside our brochure to stake holders in the agriculture industry, companies that rely on the diary farms industry for their raw materials, hotels and restaurants and agriculture produce merchant E.T.C.</a:t>
            </a:r>
          </a:p>
          <a:p>
            <a:r>
              <a:rPr lang="en-US" sz="1400" dirty="0" smtClean="0">
                <a:latin typeface="Times New Roman" panose="02020603050405020304" pitchFamily="18" charset="0"/>
                <a:cs typeface="Times New Roman" panose="02020603050405020304" pitchFamily="18" charset="0"/>
              </a:rPr>
              <a:t>Advertise our business in agro-allied and food related magazines and websites.</a:t>
            </a:r>
          </a:p>
          <a:p>
            <a:r>
              <a:rPr lang="en-US" sz="1400" dirty="0" smtClean="0">
                <a:latin typeface="Times New Roman" panose="02020603050405020304" pitchFamily="18" charset="0"/>
                <a:cs typeface="Times New Roman" panose="02020603050405020304" pitchFamily="18" charset="0"/>
              </a:rPr>
              <a:t>List our diary farm on yellow pages ads (local directories).</a:t>
            </a:r>
          </a:p>
          <a:p>
            <a:r>
              <a:rPr lang="en-US" sz="1400" dirty="0" smtClean="0">
                <a:latin typeface="Times New Roman" panose="02020603050405020304" pitchFamily="18" charset="0"/>
                <a:cs typeface="Times New Roman" panose="02020603050405020304" pitchFamily="18" charset="0"/>
              </a:rPr>
              <a:t>Attend related agriculture and food expos, seminars, and business fairs E.T.C.</a:t>
            </a:r>
          </a:p>
          <a:p>
            <a:r>
              <a:rPr lang="en-US" sz="1400" dirty="0" smtClean="0">
                <a:latin typeface="Times New Roman" panose="02020603050405020304" pitchFamily="18" charset="0"/>
                <a:cs typeface="Times New Roman" panose="02020603050405020304" pitchFamily="18" charset="0"/>
              </a:rPr>
              <a:t>Leverage on the internet to promote our business.</a:t>
            </a:r>
          </a:p>
          <a:p>
            <a:r>
              <a:rPr lang="en-US" sz="1400" dirty="0" smtClean="0">
                <a:latin typeface="Times New Roman" panose="02020603050405020304" pitchFamily="18" charset="0"/>
                <a:cs typeface="Times New Roman" panose="02020603050405020304" pitchFamily="18" charset="0"/>
              </a:rPr>
              <a:t>Engage in direct marketing .</a:t>
            </a:r>
          </a:p>
          <a:p>
            <a:r>
              <a:rPr lang="en-US" sz="1400" dirty="0" smtClean="0">
                <a:latin typeface="Times New Roman" panose="02020603050405020304" pitchFamily="18" charset="0"/>
                <a:cs typeface="Times New Roman" panose="02020603050405020304" pitchFamily="18" charset="0"/>
              </a:rPr>
              <a:t>Encourage the use of word of mouth marketing (referrals).     </a:t>
            </a:r>
            <a:endParaRPr lang="en-GB"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89701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u="sng" dirty="0" smtClean="0">
                <a:effectLst>
                  <a:outerShdw blurRad="38100" dist="38100" dir="2700000" algn="tl">
                    <a:srgbClr val="000000">
                      <a:alpha val="43137"/>
                    </a:srgbClr>
                  </a:outerShdw>
                </a:effectLst>
              </a:rPr>
              <a:t>Publicity and advertisement strategy. </a:t>
            </a:r>
            <a:endParaRPr lang="en-GB" sz="4800" b="1" u="sng"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normAutofit/>
          </a:bodyPr>
          <a:lstStyle/>
          <a:p>
            <a:r>
              <a:rPr lang="en-US" sz="1400" dirty="0" smtClean="0">
                <a:latin typeface="Times New Roman" panose="02020603050405020304" pitchFamily="18" charset="0"/>
                <a:cs typeface="Times New Roman" panose="02020603050405020304" pitchFamily="18" charset="0"/>
              </a:rPr>
              <a:t>Place adverts on both</a:t>
            </a:r>
            <a:r>
              <a:rPr lang="en-US" sz="14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print and electronic media platforms.</a:t>
            </a:r>
          </a:p>
          <a:p>
            <a:r>
              <a:rPr lang="en-US" sz="1400" dirty="0" smtClean="0">
                <a:latin typeface="Times New Roman" panose="02020603050405020304" pitchFamily="18" charset="0"/>
                <a:cs typeface="Times New Roman" panose="02020603050405020304" pitchFamily="18" charset="0"/>
              </a:rPr>
              <a:t>Sponsor relevant community programs.</a:t>
            </a:r>
          </a:p>
          <a:p>
            <a:r>
              <a:rPr lang="en-US" sz="1400" dirty="0" smtClean="0">
                <a:latin typeface="Times New Roman" panose="02020603050405020304" pitchFamily="18" charset="0"/>
                <a:cs typeface="Times New Roman" panose="02020603050405020304" pitchFamily="18" charset="0"/>
              </a:rPr>
              <a:t>Engage in road shows from time to time in targeted neighborhoods.</a:t>
            </a:r>
          </a:p>
          <a:p>
            <a:r>
              <a:rPr lang="en-US" sz="1400" dirty="0" smtClean="0">
                <a:latin typeface="Times New Roman" panose="02020603050405020304" pitchFamily="18" charset="0"/>
                <a:cs typeface="Times New Roman" panose="02020603050405020304" pitchFamily="18" charset="0"/>
              </a:rPr>
              <a:t>Distribute our filers in target areas.</a:t>
            </a:r>
          </a:p>
          <a:p>
            <a:r>
              <a:rPr lang="en-US" sz="1400" dirty="0" smtClean="0">
                <a:latin typeface="Times New Roman" panose="02020603050405020304" pitchFamily="18" charset="0"/>
                <a:cs typeface="Times New Roman" panose="02020603050405020304" pitchFamily="18" charset="0"/>
              </a:rPr>
              <a:t>List our diary farm on yellow pages.</a:t>
            </a:r>
          </a:p>
          <a:p>
            <a:r>
              <a:rPr lang="en-US" sz="1400" dirty="0" smtClean="0">
                <a:latin typeface="Times New Roman" panose="02020603050405020304" pitchFamily="18" charset="0"/>
                <a:cs typeface="Times New Roman" panose="02020603050405020304" pitchFamily="18" charset="0"/>
              </a:rPr>
              <a:t>Advertise our diary farms in our official website and employ strategies that will help us pull traffic to the site.</a:t>
            </a:r>
          </a:p>
          <a:p>
            <a:r>
              <a:rPr lang="en-US" sz="1400" dirty="0" smtClean="0">
                <a:latin typeface="Times New Roman" panose="02020603050405020304" pitchFamily="18" charset="0"/>
                <a:cs typeface="Times New Roman" panose="02020603050405020304" pitchFamily="18" charset="0"/>
              </a:rPr>
              <a:t>Ensure that all our staff members wear our brand shirts with our company logo E.T.C.</a:t>
            </a:r>
          </a:p>
          <a:p>
            <a:pPr marL="0" indent="0">
              <a:buNone/>
            </a:pPr>
            <a:endParaRPr lang="en-US" sz="1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9876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TotalTime>
  <Words>1263</Words>
  <Application>Microsoft Office PowerPoint</Application>
  <PresentationFormat>Widescreen</PresentationFormat>
  <Paragraphs>68</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Times New Roman</vt:lpstr>
      <vt:lpstr>Office Theme</vt:lpstr>
      <vt:lpstr>Diary Farm Business plan</vt:lpstr>
      <vt:lpstr>Table Of Content.</vt:lpstr>
      <vt:lpstr>Why start a Diary Farming business?</vt:lpstr>
      <vt:lpstr>Industry overview.</vt:lpstr>
      <vt:lpstr>Executive summary.</vt:lpstr>
      <vt:lpstr>Our products offering. </vt:lpstr>
      <vt:lpstr>Our target market.</vt:lpstr>
      <vt:lpstr>Sales and marketing strategy.</vt:lpstr>
      <vt:lpstr>Publicity and advertisement strategy. </vt:lpstr>
      <vt:lpstr>Financial projections and costing.</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Diary Farm Business plan</dc:title>
  <dc:creator>hp</dc:creator>
  <cp:lastModifiedBy>hp</cp:lastModifiedBy>
  <cp:revision>26</cp:revision>
  <dcterms:created xsi:type="dcterms:W3CDTF">2020-04-28T14:01:08Z</dcterms:created>
  <dcterms:modified xsi:type="dcterms:W3CDTF">2020-05-22T22:21:31Z</dcterms:modified>
</cp:coreProperties>
</file>