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7" r:id="rId3"/>
    <p:sldId id="258" r:id="rId4"/>
    <p:sldId id="261" r:id="rId5"/>
    <p:sldId id="259" r:id="rId6"/>
    <p:sldId id="260" r:id="rId7"/>
    <p:sldId id="263" r:id="rId8"/>
    <p:sldId id="264" r:id="rId9"/>
    <p:sldId id="265" r:id="rId10"/>
    <p:sldId id="266" r:id="rId11"/>
    <p:sldId id="267" r:id="rId12"/>
    <p:sldId id="268" r:id="rId13"/>
    <p:sldId id="269" r:id="rId14"/>
    <p:sldId id="283" r:id="rId15"/>
    <p:sldId id="284"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5" r:id="rId29"/>
    <p:sldId id="286" r:id="rId30"/>
    <p:sldId id="288"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6CF2A-A8B4-49D9-9D67-D7BC1341E0EF}" type="datetimeFigureOut">
              <a:rPr lang="en-GB" smtClean="0"/>
              <a:t>11/03/2020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53216F-308B-41BE-A755-9E665FF56E71}" type="slidenum">
              <a:rPr lang="en-GB" smtClean="0"/>
              <a:t>‹#›</a:t>
            </a:fld>
            <a:endParaRPr lang="en-GB" dirty="0"/>
          </a:p>
        </p:txBody>
      </p:sp>
    </p:spTree>
    <p:extLst>
      <p:ext uri="{BB962C8B-B14F-4D97-AF65-F5344CB8AC3E}">
        <p14:creationId xmlns:p14="http://schemas.microsoft.com/office/powerpoint/2010/main" val="1432236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753216F-308B-41BE-A755-9E665FF56E71}" type="slidenum">
              <a:rPr lang="en-GB" smtClean="0"/>
              <a:t>2</a:t>
            </a:fld>
            <a:endParaRPr lang="en-GB" dirty="0"/>
          </a:p>
        </p:txBody>
      </p:sp>
    </p:spTree>
    <p:extLst>
      <p:ext uri="{BB962C8B-B14F-4D97-AF65-F5344CB8AC3E}">
        <p14:creationId xmlns:p14="http://schemas.microsoft.com/office/powerpoint/2010/main" val="386068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53216F-308B-41BE-A755-9E665FF56E71}" type="slidenum">
              <a:rPr lang="en-GB" smtClean="0"/>
              <a:t>3</a:t>
            </a:fld>
            <a:endParaRPr lang="en-GB" dirty="0"/>
          </a:p>
        </p:txBody>
      </p:sp>
    </p:spTree>
    <p:extLst>
      <p:ext uri="{BB962C8B-B14F-4D97-AF65-F5344CB8AC3E}">
        <p14:creationId xmlns:p14="http://schemas.microsoft.com/office/powerpoint/2010/main" val="860091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490A5C-0F5A-4333-817E-9C5BA4B9830E}" type="datetimeFigureOut">
              <a:rPr lang="en-GB" smtClean="0"/>
              <a:t>11/03/2020</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C628F2-B8B3-4671-8F8B-AFC08CCBF86E}"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8C628F2-B8B3-4671-8F8B-AFC08CCBF86E}"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8C628F2-B8B3-4671-8F8B-AFC08CCBF86E}"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8C628F2-B8B3-4671-8F8B-AFC08CCBF86E}" type="slidenum">
              <a:rPr lang="en-GB" smtClean="0"/>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8C628F2-B8B3-4671-8F8B-AFC08CCBF86E}" type="slidenum">
              <a:rPr lang="en-GB" smtClean="0"/>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E8C628F2-B8B3-4671-8F8B-AFC08CCBF86E}" type="slidenum">
              <a:rPr lang="en-GB" smtClean="0"/>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E8C628F2-B8B3-4671-8F8B-AFC08CCBF86E}"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E8C628F2-B8B3-4671-8F8B-AFC08CCBF86E}" type="slidenum">
              <a:rPr lang="en-GB" smtClean="0"/>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490A5C-0F5A-4333-817E-9C5BA4B9830E}" type="datetimeFigureOut">
              <a:rPr lang="en-GB" smtClean="0"/>
              <a:t>11/03/2020</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E8C628F2-B8B3-4671-8F8B-AFC08CCBF86E}"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490A5C-0F5A-4333-817E-9C5BA4B9830E}" type="datetimeFigureOut">
              <a:rPr lang="en-GB" smtClean="0"/>
              <a:t>11/03/2020</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E8C628F2-B8B3-4671-8F8B-AFC08CCBF86E}"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490A5C-0F5A-4333-817E-9C5BA4B9830E}" type="datetimeFigureOut">
              <a:rPr lang="en-GB" smtClean="0"/>
              <a:t>11/03/2020</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C628F2-B8B3-4671-8F8B-AFC08CCBF86E}" type="slidenum">
              <a:rPr lang="en-GB" smtClean="0"/>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490A5C-0F5A-4333-817E-9C5BA4B9830E}" type="datetimeFigureOut">
              <a:rPr lang="en-GB" smtClean="0"/>
              <a:t>11/03/2020</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C628F2-B8B3-4671-8F8B-AFC08CCBF86E}"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Generic_medic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060848"/>
            <a:ext cx="7772400" cy="1829761"/>
          </a:xfrm>
        </p:spPr>
        <p:txBody>
          <a:bodyPr>
            <a:normAutofit fontScale="90000"/>
          </a:bodyPr>
          <a:lstStyle/>
          <a:p>
            <a:pPr>
              <a:lnSpc>
                <a:spcPct val="150000"/>
              </a:lnSpc>
            </a:pPr>
            <a:r>
              <a:rPr lang="en-GB" dirty="0" smtClean="0">
                <a:solidFill>
                  <a:schemeClr val="tx1"/>
                </a:solidFill>
              </a:rPr>
              <a:t>SEMINAR PRESENTATION ON</a:t>
            </a:r>
            <a:br>
              <a:rPr lang="en-GB" dirty="0" smtClean="0">
                <a:solidFill>
                  <a:schemeClr val="tx1"/>
                </a:solidFill>
              </a:rPr>
            </a:br>
            <a:r>
              <a:rPr lang="en-GB" dirty="0">
                <a:solidFill>
                  <a:schemeClr val="tx1"/>
                </a:solidFill>
              </a:rPr>
              <a:t> </a:t>
            </a:r>
            <a:r>
              <a:rPr lang="en-GB" dirty="0" smtClean="0">
                <a:solidFill>
                  <a:schemeClr val="tx1"/>
                </a:solidFill>
              </a:rPr>
              <a:t>PARACETAMOL </a:t>
            </a:r>
            <a:br>
              <a:rPr lang="en-GB" dirty="0" smtClean="0">
                <a:solidFill>
                  <a:schemeClr val="tx1"/>
                </a:solidFill>
              </a:rPr>
            </a:br>
            <a:r>
              <a:rPr lang="en-GB" dirty="0" smtClean="0">
                <a:solidFill>
                  <a:schemeClr val="tx1"/>
                </a:solidFill>
              </a:rPr>
              <a:t>AND </a:t>
            </a:r>
            <a:br>
              <a:rPr lang="en-GB" dirty="0" smtClean="0">
                <a:solidFill>
                  <a:schemeClr val="tx1"/>
                </a:solidFill>
              </a:rPr>
            </a:br>
            <a:r>
              <a:rPr lang="en-GB" dirty="0" smtClean="0">
                <a:solidFill>
                  <a:schemeClr val="tx1"/>
                </a:solidFill>
              </a:rPr>
              <a:t>COCAINE.</a:t>
            </a:r>
            <a:endParaRPr lang="en-GB" dirty="0">
              <a:solidFill>
                <a:schemeClr val="tx1"/>
              </a:solidFill>
            </a:endParaRPr>
          </a:p>
        </p:txBody>
      </p:sp>
      <p:sp>
        <p:nvSpPr>
          <p:cNvPr id="3" name="Subtitle 2"/>
          <p:cNvSpPr>
            <a:spLocks noGrp="1"/>
          </p:cNvSpPr>
          <p:nvPr>
            <p:ph type="subTitle" idx="1"/>
          </p:nvPr>
        </p:nvSpPr>
        <p:spPr/>
        <p:txBody>
          <a:bodyPr>
            <a:normAutofit fontScale="92500" lnSpcReduction="20000"/>
          </a:bodyPr>
          <a:lstStyle/>
          <a:p>
            <a:endParaRPr lang="en-GB" dirty="0"/>
          </a:p>
          <a:p>
            <a:endParaRPr lang="en-GB" dirty="0" smtClean="0"/>
          </a:p>
          <a:p>
            <a:r>
              <a:rPr lang="en-GB" dirty="0" smtClean="0">
                <a:solidFill>
                  <a:schemeClr val="tx1"/>
                </a:solidFill>
              </a:rPr>
              <a:t>MLS 512</a:t>
            </a:r>
            <a:endParaRPr lang="en-GB" dirty="0">
              <a:solidFill>
                <a:schemeClr val="tx1"/>
              </a:solidFill>
            </a:endParaRPr>
          </a:p>
        </p:txBody>
      </p:sp>
    </p:spTree>
    <p:extLst>
      <p:ext uri="{BB962C8B-B14F-4D97-AF65-F5344CB8AC3E}">
        <p14:creationId xmlns:p14="http://schemas.microsoft.com/office/powerpoint/2010/main" val="2943810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332656"/>
            <a:ext cx="8928992" cy="6120680"/>
          </a:xfrm>
        </p:spPr>
        <p:txBody>
          <a:bodyPr>
            <a:normAutofit/>
          </a:bodyPr>
          <a:lstStyle/>
          <a:p>
            <a:r>
              <a:rPr lang="en-GB" dirty="0"/>
              <a:t>Paracetamol is distributed throughout the body fluids in a homogeneous way. The analgesic activity is attributable to the small fraction that penetrates into the brain. Paracetamol given at therapeutic doses binds to plasma proteins at less than 20%. In case of intoxication, this proportion may increase to up to 50</a:t>
            </a:r>
            <a:r>
              <a:rPr lang="en-GB" dirty="0" smtClean="0"/>
              <a:t>%.</a:t>
            </a:r>
          </a:p>
          <a:p>
            <a:endParaRPr lang="en-GB" dirty="0"/>
          </a:p>
          <a:p>
            <a:r>
              <a:rPr lang="en-GB" dirty="0"/>
              <a:t>Paracetamol is essentially metabolized in the liver by conjugation with glucuronic acid (55%) and sulfuric acid (35%). Hepatotoxic metabolites are produced in small amounts by the cytochrome P450 (isoenzyme CYP2E1)</a:t>
            </a:r>
          </a:p>
        </p:txBody>
      </p:sp>
    </p:spTree>
    <p:extLst>
      <p:ext uri="{BB962C8B-B14F-4D97-AF65-F5344CB8AC3E}">
        <p14:creationId xmlns:p14="http://schemas.microsoft.com/office/powerpoint/2010/main" val="52965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83" y="332656"/>
            <a:ext cx="8784976" cy="4525963"/>
          </a:xfrm>
        </p:spPr>
        <p:txBody>
          <a:bodyPr/>
          <a:lstStyle/>
          <a:p>
            <a:r>
              <a:rPr lang="en-GB" dirty="0"/>
              <a:t>Metabolites are excreted through the kidneys in the urine. Only 2-5% of the dose is excreted in an unchanged form in the urine. As a consequence of its short elimination half-life (1-3h), 24 hours after the ingestion of a single dose of paracetamol, 98% of the dose is </a:t>
            </a:r>
            <a:r>
              <a:rPr lang="en-GB" dirty="0" smtClean="0"/>
              <a:t>eliminated.</a:t>
            </a:r>
            <a:endParaRPr lang="en-GB" dirty="0"/>
          </a:p>
        </p:txBody>
      </p:sp>
    </p:spTree>
    <p:extLst>
      <p:ext uri="{BB962C8B-B14F-4D97-AF65-F5344CB8AC3E}">
        <p14:creationId xmlns:p14="http://schemas.microsoft.com/office/powerpoint/2010/main" val="16107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96752"/>
            <a:ext cx="8964488" cy="4810539"/>
          </a:xfrm>
        </p:spPr>
        <p:txBody>
          <a:bodyPr>
            <a:normAutofit lnSpcReduction="10000"/>
          </a:bodyPr>
          <a:lstStyle/>
          <a:p>
            <a:r>
              <a:rPr lang="en-GB" dirty="0"/>
              <a:t>Paracetamol can be taken with or without food</a:t>
            </a:r>
            <a:r>
              <a:rPr lang="en-GB" dirty="0" smtClean="0"/>
              <a:t>.</a:t>
            </a:r>
          </a:p>
          <a:p>
            <a:endParaRPr lang="en-GB" dirty="0"/>
          </a:p>
          <a:p>
            <a:r>
              <a:rPr lang="en-GB" dirty="0"/>
              <a:t>The usual dose for adults is one or two 500mg tablets up to 4 times in 24 hours</a:t>
            </a:r>
            <a:r>
              <a:rPr lang="en-GB" dirty="0" smtClean="0"/>
              <a:t>.</a:t>
            </a:r>
          </a:p>
          <a:p>
            <a:endParaRPr lang="en-GB" dirty="0"/>
          </a:p>
          <a:p>
            <a:r>
              <a:rPr lang="en-GB" dirty="0"/>
              <a:t>Always leave at least 4 hours between doses</a:t>
            </a:r>
            <a:r>
              <a:rPr lang="en-GB" dirty="0" smtClean="0"/>
              <a:t>.</a:t>
            </a:r>
          </a:p>
          <a:p>
            <a:endParaRPr lang="en-GB" dirty="0"/>
          </a:p>
          <a:p>
            <a:r>
              <a:rPr lang="en-GB" dirty="0"/>
              <a:t>Overdosing on paracetamol can cause serious side effects. Do not be tempted to increase the dose or to take a double dose if your pain is very bad.</a:t>
            </a:r>
          </a:p>
          <a:p>
            <a:endParaRPr lang="en-GB" dirty="0"/>
          </a:p>
        </p:txBody>
      </p:sp>
      <p:sp>
        <p:nvSpPr>
          <p:cNvPr id="3" name="Title 2"/>
          <p:cNvSpPr>
            <a:spLocks noGrp="1"/>
          </p:cNvSpPr>
          <p:nvPr>
            <p:ph type="title"/>
          </p:nvPr>
        </p:nvSpPr>
        <p:spPr>
          <a:xfrm>
            <a:off x="251520" y="116632"/>
            <a:ext cx="8229600" cy="1143000"/>
          </a:xfrm>
        </p:spPr>
        <p:txBody>
          <a:bodyPr/>
          <a:lstStyle/>
          <a:p>
            <a:r>
              <a:rPr lang="en-GB" dirty="0" smtClean="0">
                <a:solidFill>
                  <a:schemeClr val="tx1"/>
                </a:solidFill>
                <a:effectLst/>
              </a:rPr>
              <a:t>DOSAGE AND CAUTION</a:t>
            </a:r>
            <a:endParaRPr lang="en-GB" dirty="0">
              <a:solidFill>
                <a:schemeClr val="tx1"/>
              </a:solidFill>
              <a:effectLst/>
            </a:endParaRPr>
          </a:p>
        </p:txBody>
      </p:sp>
    </p:spTree>
    <p:extLst>
      <p:ext uri="{BB962C8B-B14F-4D97-AF65-F5344CB8AC3E}">
        <p14:creationId xmlns:p14="http://schemas.microsoft.com/office/powerpoint/2010/main" val="3822228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60648"/>
            <a:ext cx="8784976" cy="4896544"/>
          </a:xfrm>
        </p:spPr>
        <p:txBody>
          <a:bodyPr/>
          <a:lstStyle/>
          <a:p>
            <a:r>
              <a:rPr lang="en-GB" dirty="0"/>
              <a:t>Paracetamol takes up to an hour to work</a:t>
            </a:r>
            <a:r>
              <a:rPr lang="en-GB" dirty="0" smtClean="0"/>
              <a:t>.</a:t>
            </a:r>
          </a:p>
          <a:p>
            <a:endParaRPr lang="en-GB" dirty="0"/>
          </a:p>
          <a:p>
            <a:r>
              <a:rPr lang="en-GB" dirty="0"/>
              <a:t>The usual dose of paracetamol is one or two 500mg tablets at a time</a:t>
            </a:r>
            <a:r>
              <a:rPr lang="en-GB" dirty="0" smtClean="0"/>
              <a:t>.</a:t>
            </a:r>
          </a:p>
          <a:p>
            <a:endParaRPr lang="en-GB" dirty="0"/>
          </a:p>
          <a:p>
            <a:r>
              <a:rPr lang="en-GB" dirty="0"/>
              <a:t>Do not take paracetamol with other medicines containing paracetamol</a:t>
            </a:r>
            <a:r>
              <a:rPr lang="en-GB" dirty="0" smtClean="0"/>
              <a:t>.</a:t>
            </a:r>
          </a:p>
          <a:p>
            <a:endParaRPr lang="en-GB" dirty="0"/>
          </a:p>
          <a:p>
            <a:r>
              <a:rPr lang="en-GB" dirty="0"/>
              <a:t>Paracetamol is safe to take in pregnancy and while breastfeeding, at recommended doses.</a:t>
            </a:r>
          </a:p>
          <a:p>
            <a:endParaRPr lang="en-GB" dirty="0"/>
          </a:p>
        </p:txBody>
      </p:sp>
    </p:spTree>
    <p:extLst>
      <p:ext uri="{BB962C8B-B14F-4D97-AF65-F5344CB8AC3E}">
        <p14:creationId xmlns:p14="http://schemas.microsoft.com/office/powerpoint/2010/main" val="214732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96752"/>
            <a:ext cx="9170640" cy="4525963"/>
          </a:xfrm>
        </p:spPr>
        <p:txBody>
          <a:bodyPr>
            <a:noAutofit/>
          </a:bodyPr>
          <a:lstStyle/>
          <a:p>
            <a:r>
              <a:rPr lang="en-GB" sz="2800" dirty="0" smtClean="0"/>
              <a:t>When paracetamol is taken in overdose, it can be detected in the urine and blood of the patient.  </a:t>
            </a:r>
          </a:p>
          <a:p>
            <a:pPr marL="109728" indent="0">
              <a:buNone/>
            </a:pPr>
            <a:endParaRPr lang="en-GB" dirty="0"/>
          </a:p>
          <a:p>
            <a:pPr marL="109728" indent="0">
              <a:buNone/>
            </a:pPr>
            <a:r>
              <a:rPr lang="en-GB" sz="2800" dirty="0" smtClean="0"/>
              <a:t> </a:t>
            </a:r>
          </a:p>
          <a:p>
            <a:r>
              <a:rPr lang="en-GB" sz="2800" dirty="0" smtClean="0"/>
              <a:t>Paracetamol is tested to establish its diagnosis over dosage, to assess the risk of liver damage and to decide on the need for protective and antidotal therapy.</a:t>
            </a:r>
            <a:endParaRPr lang="en-GB" sz="2800" dirty="0"/>
          </a:p>
        </p:txBody>
      </p:sp>
      <p:sp>
        <p:nvSpPr>
          <p:cNvPr id="3" name="Title 2"/>
          <p:cNvSpPr>
            <a:spLocks noGrp="1"/>
          </p:cNvSpPr>
          <p:nvPr>
            <p:ph type="title"/>
          </p:nvPr>
        </p:nvSpPr>
        <p:spPr>
          <a:xfrm>
            <a:off x="251520" y="116632"/>
            <a:ext cx="8229600" cy="1143000"/>
          </a:xfrm>
        </p:spPr>
        <p:txBody>
          <a:bodyPr/>
          <a:lstStyle/>
          <a:p>
            <a:r>
              <a:rPr lang="en-GB" dirty="0" smtClean="0">
                <a:solidFill>
                  <a:schemeClr val="tx1"/>
                </a:solidFill>
                <a:effectLst/>
              </a:rPr>
              <a:t>LABORATORY DIAGNOSIS</a:t>
            </a:r>
            <a:endParaRPr lang="en-GB" dirty="0">
              <a:solidFill>
                <a:schemeClr val="tx1"/>
              </a:solidFill>
              <a:effectLst/>
            </a:endParaRPr>
          </a:p>
        </p:txBody>
      </p:sp>
    </p:spTree>
    <p:extLst>
      <p:ext uri="{BB962C8B-B14F-4D97-AF65-F5344CB8AC3E}">
        <p14:creationId xmlns:p14="http://schemas.microsoft.com/office/powerpoint/2010/main" val="1168968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60648"/>
            <a:ext cx="8856984" cy="4968552"/>
          </a:xfrm>
        </p:spPr>
        <p:txBody>
          <a:bodyPr/>
          <a:lstStyle/>
          <a:p>
            <a:r>
              <a:rPr lang="en-GB" dirty="0" smtClean="0"/>
              <a:t>The </a:t>
            </a:r>
            <a:r>
              <a:rPr lang="en-GB" dirty="0"/>
              <a:t>plasma paracetamol </a:t>
            </a:r>
            <a:r>
              <a:rPr lang="en-GB" dirty="0" smtClean="0"/>
              <a:t>concentration of the blood sample </a:t>
            </a:r>
            <a:r>
              <a:rPr lang="en-GB" dirty="0"/>
              <a:t>is being </a:t>
            </a:r>
            <a:r>
              <a:rPr lang="en-GB" dirty="0" smtClean="0"/>
              <a:t>measured when there are symptoms of overdose such as </a:t>
            </a:r>
            <a:r>
              <a:rPr lang="en-GB" dirty="0"/>
              <a:t>n</a:t>
            </a:r>
            <a:r>
              <a:rPr lang="en-GB" dirty="0" smtClean="0"/>
              <a:t>ausea</a:t>
            </a:r>
            <a:r>
              <a:rPr lang="en-GB" dirty="0"/>
              <a:t>, vomiting, </a:t>
            </a:r>
            <a:r>
              <a:rPr lang="en-GB" dirty="0" smtClean="0"/>
              <a:t>diarrhea</a:t>
            </a:r>
            <a:r>
              <a:rPr lang="en-GB" dirty="0"/>
              <a:t> </a:t>
            </a:r>
            <a:r>
              <a:rPr lang="en-GB" dirty="0" smtClean="0"/>
              <a:t>, loss </a:t>
            </a:r>
            <a:r>
              <a:rPr lang="en-GB" dirty="0"/>
              <a:t>of </a:t>
            </a:r>
            <a:r>
              <a:rPr lang="en-GB" dirty="0" smtClean="0"/>
              <a:t>appetite, abdominal </a:t>
            </a:r>
            <a:r>
              <a:rPr lang="en-GB" dirty="0"/>
              <a:t>pain or </a:t>
            </a:r>
            <a:r>
              <a:rPr lang="en-GB" dirty="0" smtClean="0"/>
              <a:t>cramping, irritability and sweating.</a:t>
            </a:r>
          </a:p>
          <a:p>
            <a:endParaRPr lang="en-GB" dirty="0" smtClean="0"/>
          </a:p>
          <a:p>
            <a:endParaRPr lang="en-GB" dirty="0"/>
          </a:p>
          <a:p>
            <a:r>
              <a:rPr lang="en-GB" dirty="0"/>
              <a:t>If untreated, toxicity can progress within 3 to 4 days to include jaundice, liver and kidney failure, convulsions, coma and </a:t>
            </a:r>
            <a:r>
              <a:rPr lang="en-GB" dirty="0" smtClean="0"/>
              <a:t>death.</a:t>
            </a:r>
            <a:endParaRPr lang="en-GB" dirty="0"/>
          </a:p>
          <a:p>
            <a:endParaRPr lang="en-GB" dirty="0"/>
          </a:p>
        </p:txBody>
      </p:sp>
    </p:spTree>
    <p:extLst>
      <p:ext uri="{BB962C8B-B14F-4D97-AF65-F5344CB8AC3E}">
        <p14:creationId xmlns:p14="http://schemas.microsoft.com/office/powerpoint/2010/main" val="647475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15331" y="193204"/>
            <a:ext cx="8229600" cy="1143000"/>
          </a:xfrm>
        </p:spPr>
        <p:txBody>
          <a:bodyPr>
            <a:normAutofit/>
          </a:bodyPr>
          <a:lstStyle/>
          <a:p>
            <a:r>
              <a:rPr lang="en-GB" dirty="0" smtClean="0">
                <a:solidFill>
                  <a:schemeClr val="tx1"/>
                </a:solidFill>
                <a:effectLst/>
              </a:rPr>
              <a:t>COCAINE</a:t>
            </a:r>
            <a:endParaRPr lang="en-GB" dirty="0">
              <a:solidFill>
                <a:schemeClr val="tx1"/>
              </a:solidFill>
              <a:effectLst/>
            </a:endParaRPr>
          </a:p>
        </p:txBody>
      </p:sp>
      <p:pic>
        <p:nvPicPr>
          <p:cNvPr id="3074" name="Picture 2" descr="C:\Users\FAVOUR\Downloads\bagged_cocain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3819771" cy="25210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7584" y="4437112"/>
            <a:ext cx="2975495" cy="461665"/>
          </a:xfrm>
          <a:prstGeom prst="rect">
            <a:avLst/>
          </a:prstGeom>
          <a:noFill/>
        </p:spPr>
        <p:txBody>
          <a:bodyPr wrap="none" rtlCol="0">
            <a:spAutoFit/>
          </a:bodyPr>
          <a:lstStyle/>
          <a:p>
            <a:r>
              <a:rPr lang="en-GB" sz="2400" b="1" dirty="0" smtClean="0"/>
              <a:t>BAGGED COCAINE</a:t>
            </a:r>
            <a:endParaRPr lang="en-GB" sz="2400" b="1" dirty="0"/>
          </a:p>
        </p:txBody>
      </p:sp>
      <p:pic>
        <p:nvPicPr>
          <p:cNvPr id="3075" name="Picture 3" descr="C:\Users\FAVOUR\Downloads\download coca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7496" y="764704"/>
            <a:ext cx="3456384" cy="259228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FAVOUR\Downloads\download cocaine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4365104"/>
            <a:ext cx="4285365" cy="22322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27584" y="5481228"/>
            <a:ext cx="1754006" cy="523220"/>
          </a:xfrm>
          <a:prstGeom prst="rect">
            <a:avLst/>
          </a:prstGeom>
          <a:noFill/>
        </p:spPr>
        <p:txBody>
          <a:bodyPr wrap="none" rtlCol="0">
            <a:spAutoFit/>
          </a:bodyPr>
          <a:lstStyle/>
          <a:p>
            <a:r>
              <a:rPr lang="en-GB" sz="2800" b="1" dirty="0" smtClean="0"/>
              <a:t>FIGURE 2</a:t>
            </a:r>
            <a:endParaRPr lang="en-GB" sz="2800" b="1" dirty="0"/>
          </a:p>
        </p:txBody>
      </p:sp>
    </p:spTree>
    <p:extLst>
      <p:ext uri="{BB962C8B-B14F-4D97-AF65-F5344CB8AC3E}">
        <p14:creationId xmlns:p14="http://schemas.microsoft.com/office/powerpoint/2010/main" val="397041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4784"/>
            <a:ext cx="8784976" cy="5256584"/>
          </a:xfrm>
        </p:spPr>
        <p:txBody>
          <a:bodyPr/>
          <a:lstStyle/>
          <a:p>
            <a:r>
              <a:rPr lang="en-GB" dirty="0"/>
              <a:t>Cocaine is a powerfully addictive stimulant drug made from the leaves of the </a:t>
            </a:r>
            <a:r>
              <a:rPr lang="en-GB" dirty="0" smtClean="0"/>
              <a:t>cocoa </a:t>
            </a:r>
            <a:r>
              <a:rPr lang="en-GB" dirty="0"/>
              <a:t>plant native to South America. Although health care providers can use it for valid medical purposes, such as local </a:t>
            </a:r>
            <a:r>
              <a:rPr lang="en-GB" dirty="0" smtClean="0"/>
              <a:t>anaesthesia </a:t>
            </a:r>
            <a:r>
              <a:rPr lang="en-GB" dirty="0"/>
              <a:t>for some </a:t>
            </a:r>
            <a:r>
              <a:rPr lang="en-GB" dirty="0" smtClean="0"/>
              <a:t>surgeries. </a:t>
            </a:r>
          </a:p>
          <a:p>
            <a:endParaRPr lang="en-GB" dirty="0" smtClean="0"/>
          </a:p>
        </p:txBody>
      </p:sp>
      <p:sp>
        <p:nvSpPr>
          <p:cNvPr id="3" name="Title 2"/>
          <p:cNvSpPr>
            <a:spLocks noGrp="1"/>
          </p:cNvSpPr>
          <p:nvPr>
            <p:ph type="title"/>
          </p:nvPr>
        </p:nvSpPr>
        <p:spPr/>
        <p:txBody>
          <a:bodyPr/>
          <a:lstStyle/>
          <a:p>
            <a:r>
              <a:rPr lang="en-GB" dirty="0" smtClean="0">
                <a:solidFill>
                  <a:schemeClr val="tx1"/>
                </a:solidFill>
                <a:effectLst/>
              </a:rPr>
              <a:t>INTRODUCTION</a:t>
            </a:r>
            <a:endParaRPr lang="en-GB" dirty="0">
              <a:solidFill>
                <a:schemeClr val="tx1"/>
              </a:solidFill>
              <a:effectLst/>
            </a:endParaRPr>
          </a:p>
        </p:txBody>
      </p:sp>
    </p:spTree>
    <p:extLst>
      <p:ext uri="{BB962C8B-B14F-4D97-AF65-F5344CB8AC3E}">
        <p14:creationId xmlns:p14="http://schemas.microsoft.com/office/powerpoint/2010/main" val="4056042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548680"/>
            <a:ext cx="8964488" cy="4525963"/>
          </a:xfrm>
        </p:spPr>
        <p:txBody>
          <a:bodyPr/>
          <a:lstStyle/>
          <a:p>
            <a:pPr fontAlgn="base"/>
            <a:r>
              <a:rPr lang="en-GB" dirty="0"/>
              <a:t>They may also mix it with other drugs such as the stimulant amphetamine, or synthetic opioids, including </a:t>
            </a:r>
            <a:r>
              <a:rPr lang="en-GB" dirty="0" smtClean="0"/>
              <a:t>fentanyl, </a:t>
            </a:r>
            <a:r>
              <a:rPr lang="en-GB" dirty="0"/>
              <a:t>Which is especially risky</a:t>
            </a:r>
            <a:r>
              <a:rPr lang="en-GB" dirty="0" smtClean="0"/>
              <a:t>.</a:t>
            </a:r>
          </a:p>
          <a:p>
            <a:pPr fontAlgn="base"/>
            <a:endParaRPr lang="en-GB" dirty="0"/>
          </a:p>
          <a:p>
            <a:pPr fontAlgn="base"/>
            <a:endParaRPr lang="en-GB" dirty="0" smtClean="0"/>
          </a:p>
          <a:p>
            <a:pPr fontAlgn="base"/>
            <a:r>
              <a:rPr lang="en-GB" dirty="0" smtClean="0"/>
              <a:t>Popular </a:t>
            </a:r>
            <a:r>
              <a:rPr lang="en-GB" dirty="0"/>
              <a:t>nicknames for cocaine </a:t>
            </a:r>
            <a:r>
              <a:rPr lang="en-GB" dirty="0" smtClean="0"/>
              <a:t>include: Blow, Coke, Crack , Rock, Snow.</a:t>
            </a:r>
            <a:endParaRPr lang="en-GB" dirty="0"/>
          </a:p>
          <a:p>
            <a:pPr marL="109728" indent="0">
              <a:buNone/>
            </a:pPr>
            <a:endParaRPr lang="en-GB" dirty="0"/>
          </a:p>
        </p:txBody>
      </p:sp>
    </p:spTree>
    <p:extLst>
      <p:ext uri="{BB962C8B-B14F-4D97-AF65-F5344CB8AC3E}">
        <p14:creationId xmlns:p14="http://schemas.microsoft.com/office/powerpoint/2010/main" val="3348601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96752"/>
            <a:ext cx="8640960" cy="4525963"/>
          </a:xfrm>
        </p:spPr>
        <p:txBody>
          <a:bodyPr>
            <a:normAutofit/>
          </a:bodyPr>
          <a:lstStyle/>
          <a:p>
            <a:r>
              <a:rPr lang="en-GB" dirty="0"/>
              <a:t>People snort cocaine powder through the nose, or they rub it into their gums. Others dissolve the powder and inject it into the bloodstream. Some people inject a combination of cocaine and </a:t>
            </a:r>
            <a:r>
              <a:rPr lang="en-GB" dirty="0" smtClean="0"/>
              <a:t>heroine, </a:t>
            </a:r>
            <a:r>
              <a:rPr lang="en-GB" dirty="0"/>
              <a:t>called a Speedball</a:t>
            </a:r>
            <a:r>
              <a:rPr lang="en-GB" dirty="0" smtClean="0"/>
              <a:t>.</a:t>
            </a:r>
          </a:p>
          <a:p>
            <a:endParaRPr lang="en-GB" dirty="0"/>
          </a:p>
          <a:p>
            <a:r>
              <a:rPr lang="en-GB" dirty="0"/>
              <a:t>People who use cocaine often take it in binges—taking the drug repeatedly within a short time, at increasingly higher doses—to maintain their high</a:t>
            </a:r>
            <a:endParaRPr lang="en-GB" dirty="0" smtClean="0"/>
          </a:p>
          <a:p>
            <a:endParaRPr lang="en-GB" dirty="0"/>
          </a:p>
          <a:p>
            <a:endParaRPr lang="en-GB" dirty="0"/>
          </a:p>
        </p:txBody>
      </p:sp>
      <p:sp>
        <p:nvSpPr>
          <p:cNvPr id="3" name="Title 2"/>
          <p:cNvSpPr>
            <a:spLocks noGrp="1"/>
          </p:cNvSpPr>
          <p:nvPr>
            <p:ph type="title"/>
          </p:nvPr>
        </p:nvSpPr>
        <p:spPr>
          <a:xfrm>
            <a:off x="323528" y="188640"/>
            <a:ext cx="8229600" cy="1143000"/>
          </a:xfrm>
        </p:spPr>
        <p:txBody>
          <a:bodyPr/>
          <a:lstStyle/>
          <a:p>
            <a:r>
              <a:rPr lang="en-GB" dirty="0" smtClean="0">
                <a:solidFill>
                  <a:schemeClr val="tx1"/>
                </a:solidFill>
                <a:effectLst/>
              </a:rPr>
              <a:t>HOW DO PEOPLE USE COCAINE</a:t>
            </a:r>
            <a:endParaRPr lang="en-GB" dirty="0">
              <a:solidFill>
                <a:schemeClr val="tx1"/>
              </a:solidFill>
              <a:effectLst/>
            </a:endParaRPr>
          </a:p>
        </p:txBody>
      </p:sp>
    </p:spTree>
    <p:extLst>
      <p:ext uri="{BB962C8B-B14F-4D97-AF65-F5344CB8AC3E}">
        <p14:creationId xmlns:p14="http://schemas.microsoft.com/office/powerpoint/2010/main" val="365345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368" y="1556792"/>
            <a:ext cx="9227368" cy="4525963"/>
          </a:xfrm>
        </p:spPr>
        <p:txBody>
          <a:bodyPr>
            <a:normAutofit fontScale="92500"/>
          </a:bodyPr>
          <a:lstStyle/>
          <a:p>
            <a:pPr marL="109728" indent="0">
              <a:buNone/>
            </a:pPr>
            <a:r>
              <a:rPr lang="en-US" sz="3900" u="sng" dirty="0" smtClean="0">
                <a:solidFill>
                  <a:srgbClr val="000000"/>
                </a:solidFill>
              </a:rPr>
              <a:t>GROUP MEMBERS</a:t>
            </a:r>
          </a:p>
          <a:p>
            <a:pPr marL="109728" indent="0">
              <a:buNone/>
            </a:pPr>
            <a:endParaRPr lang="en-US" sz="2800" u="sng" dirty="0">
              <a:solidFill>
                <a:srgbClr val="000000"/>
              </a:solidFill>
            </a:endParaRPr>
          </a:p>
          <a:p>
            <a:pPr marL="624078" indent="-514350">
              <a:buFont typeface="+mj-lt"/>
              <a:buAutoNum type="arabicPeriod"/>
            </a:pPr>
            <a:r>
              <a:rPr lang="en-US" sz="3200" dirty="0">
                <a:solidFill>
                  <a:srgbClr val="000000"/>
                </a:solidFill>
              </a:rPr>
              <a:t>Ojeifo David Oluwaseyi         15/MHS06/044</a:t>
            </a:r>
          </a:p>
          <a:p>
            <a:pPr marL="624078" indent="-514350">
              <a:buFont typeface="+mj-lt"/>
              <a:buAutoNum type="arabicPeriod"/>
            </a:pPr>
            <a:endParaRPr lang="en-US" sz="3200" u="sng" dirty="0" smtClean="0">
              <a:solidFill>
                <a:srgbClr val="000000"/>
              </a:solidFill>
            </a:endParaRPr>
          </a:p>
          <a:p>
            <a:pPr marL="624078" indent="-514350">
              <a:buFont typeface="+mj-lt"/>
              <a:buAutoNum type="arabicPeriod"/>
            </a:pPr>
            <a:r>
              <a:rPr lang="en-US" sz="3200" dirty="0">
                <a:solidFill>
                  <a:srgbClr val="000000"/>
                </a:solidFill>
              </a:rPr>
              <a:t>Orisanusi Olajumoke Bukola  </a:t>
            </a:r>
            <a:r>
              <a:rPr lang="en-US" sz="3200" dirty="0" smtClean="0">
                <a:solidFill>
                  <a:srgbClr val="000000"/>
                </a:solidFill>
              </a:rPr>
              <a:t>15/MHS06/053</a:t>
            </a:r>
          </a:p>
          <a:p>
            <a:pPr marL="624078" indent="-514350">
              <a:buFont typeface="+mj-lt"/>
              <a:buAutoNum type="arabicPeriod"/>
            </a:pPr>
            <a:endParaRPr lang="en-US" sz="3200" u="sng" dirty="0">
              <a:solidFill>
                <a:srgbClr val="000000"/>
              </a:solidFill>
            </a:endParaRPr>
          </a:p>
          <a:p>
            <a:pPr marL="624078" indent="-514350">
              <a:buFont typeface="+mj-lt"/>
              <a:buAutoNum type="arabicPeriod"/>
            </a:pPr>
            <a:r>
              <a:rPr lang="en-US" sz="3200" dirty="0">
                <a:solidFill>
                  <a:srgbClr val="000000"/>
                </a:solidFill>
              </a:rPr>
              <a:t>Osemenam Favour Ifunanya   </a:t>
            </a:r>
            <a:r>
              <a:rPr lang="en-US" sz="3200" dirty="0" smtClean="0">
                <a:solidFill>
                  <a:srgbClr val="000000"/>
                </a:solidFill>
              </a:rPr>
              <a:t>16/MHS06/077</a:t>
            </a:r>
          </a:p>
          <a:p>
            <a:pPr marL="109728" indent="0">
              <a:buNone/>
            </a:pPr>
            <a:endParaRPr lang="en-US" sz="3200" u="sng" dirty="0">
              <a:solidFill>
                <a:srgbClr val="000000"/>
              </a:solidFill>
            </a:endParaRPr>
          </a:p>
          <a:p>
            <a:endParaRPr lang="en-GB" dirty="0" smtClean="0"/>
          </a:p>
          <a:p>
            <a:endParaRPr lang="en-GB" dirty="0"/>
          </a:p>
        </p:txBody>
      </p:sp>
      <p:sp>
        <p:nvSpPr>
          <p:cNvPr id="3" name="Title 2"/>
          <p:cNvSpPr>
            <a:spLocks noGrp="1"/>
          </p:cNvSpPr>
          <p:nvPr>
            <p:ph type="title"/>
          </p:nvPr>
        </p:nvSpPr>
        <p:spPr/>
        <p:txBody>
          <a:bodyPr/>
          <a:lstStyle/>
          <a:p>
            <a:r>
              <a:rPr lang="en-US" sz="4400" dirty="0">
                <a:solidFill>
                  <a:srgbClr val="000000"/>
                </a:solidFill>
              </a:rPr>
              <a:t>GROUP 4</a:t>
            </a:r>
            <a:endParaRPr lang="en-GB" dirty="0"/>
          </a:p>
        </p:txBody>
      </p:sp>
    </p:spTree>
    <p:extLst>
      <p:ext uri="{BB962C8B-B14F-4D97-AF65-F5344CB8AC3E}">
        <p14:creationId xmlns:p14="http://schemas.microsoft.com/office/powerpoint/2010/main" val="47097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548680"/>
            <a:ext cx="8229600" cy="4525963"/>
          </a:xfrm>
        </p:spPr>
        <p:txBody>
          <a:bodyPr/>
          <a:lstStyle/>
          <a:p>
            <a:r>
              <a:rPr lang="en-GB" dirty="0"/>
              <a:t>Another popular method of use is to smoke cocaine that has been processed to make a rock crystal (also called "freebase cocaine"). The crystal is heated to produce vapors that are inhaled into the lungs. This form of cocaine is called Crack, which refers to the crackling sound of the rock as it's heated. Some people also smoke Crack by sprinkling it on marijuana or tobacco, and smoke it like a cigarette.</a:t>
            </a:r>
          </a:p>
        </p:txBody>
      </p:sp>
    </p:spTree>
    <p:extLst>
      <p:ext uri="{BB962C8B-B14F-4D97-AF65-F5344CB8AC3E}">
        <p14:creationId xmlns:p14="http://schemas.microsoft.com/office/powerpoint/2010/main" val="786627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80728"/>
            <a:ext cx="8964488" cy="4525963"/>
          </a:xfrm>
        </p:spPr>
        <p:txBody>
          <a:bodyPr>
            <a:normAutofit/>
          </a:bodyPr>
          <a:lstStyle/>
          <a:p>
            <a:r>
              <a:rPr lang="en-GB" dirty="0"/>
              <a:t>Cocaine increases levels of the natural chemical messenger </a:t>
            </a:r>
            <a:r>
              <a:rPr lang="en-GB" i="1" dirty="0"/>
              <a:t>dopamine</a:t>
            </a:r>
            <a:r>
              <a:rPr lang="en-GB" dirty="0"/>
              <a:t> in brain circuits related to the control of movement and </a:t>
            </a:r>
            <a:r>
              <a:rPr lang="en-GB" dirty="0" smtClean="0"/>
              <a:t>pleasure.</a:t>
            </a:r>
          </a:p>
          <a:p>
            <a:endParaRPr lang="en-GB" dirty="0"/>
          </a:p>
          <a:p>
            <a:r>
              <a:rPr lang="en-GB" dirty="0"/>
              <a:t>Normally, dopamine recycles back into the cell that released it, shutting off the signal between nerve cells. However, cocaine prevents dopamine from being recycled, causing large amounts to build up in the space between two nerve cells, stopping their normal communication. </a:t>
            </a:r>
          </a:p>
        </p:txBody>
      </p:sp>
      <p:sp>
        <p:nvSpPr>
          <p:cNvPr id="3" name="Title 2"/>
          <p:cNvSpPr>
            <a:spLocks noGrp="1"/>
          </p:cNvSpPr>
          <p:nvPr>
            <p:ph type="title"/>
          </p:nvPr>
        </p:nvSpPr>
        <p:spPr>
          <a:xfrm>
            <a:off x="179512" y="19650"/>
            <a:ext cx="8229600" cy="1143000"/>
          </a:xfrm>
        </p:spPr>
        <p:txBody>
          <a:bodyPr>
            <a:normAutofit/>
          </a:bodyPr>
          <a:lstStyle/>
          <a:p>
            <a:r>
              <a:rPr lang="en-GB" dirty="0" smtClean="0">
                <a:solidFill>
                  <a:schemeClr val="tx1"/>
                </a:solidFill>
                <a:effectLst/>
              </a:rPr>
              <a:t>SIDE EFFECTS OF COCAINE </a:t>
            </a:r>
            <a:endParaRPr lang="en-GB" dirty="0">
              <a:solidFill>
                <a:schemeClr val="tx1"/>
              </a:solidFill>
              <a:effectLst/>
            </a:endParaRPr>
          </a:p>
        </p:txBody>
      </p:sp>
    </p:spTree>
    <p:extLst>
      <p:ext uri="{BB962C8B-B14F-4D97-AF65-F5344CB8AC3E}">
        <p14:creationId xmlns:p14="http://schemas.microsoft.com/office/powerpoint/2010/main" val="168980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404664"/>
            <a:ext cx="8784976" cy="5616624"/>
          </a:xfrm>
        </p:spPr>
        <p:txBody>
          <a:bodyPr/>
          <a:lstStyle/>
          <a:p>
            <a:r>
              <a:rPr lang="en-GB" dirty="0"/>
              <a:t>This flood of dopamine in the brain’s reward circuit strongly reinforces drug-taking </a:t>
            </a:r>
            <a:r>
              <a:rPr lang="en-GB" dirty="0" smtClean="0"/>
              <a:t>behaviours, </a:t>
            </a:r>
            <a:r>
              <a:rPr lang="en-GB" dirty="0"/>
              <a:t>because the reward circuit eventually adapts to the excess of dopamine caused by cocaine, and becomes less sensitive to it. As a result, people take stronger and more frequent doses in an attempt to feel the same high, and to obtain relief from </a:t>
            </a:r>
            <a:r>
              <a:rPr lang="en-GB" dirty="0" smtClean="0"/>
              <a:t>withdrawal.</a:t>
            </a:r>
            <a:endParaRPr lang="en-GB" dirty="0"/>
          </a:p>
          <a:p>
            <a:endParaRPr lang="en-GB" dirty="0"/>
          </a:p>
        </p:txBody>
      </p:sp>
    </p:spTree>
    <p:extLst>
      <p:ext uri="{BB962C8B-B14F-4D97-AF65-F5344CB8AC3E}">
        <p14:creationId xmlns:p14="http://schemas.microsoft.com/office/powerpoint/2010/main" val="866021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712968" cy="5832648"/>
          </a:xfrm>
        </p:spPr>
        <p:txBody>
          <a:bodyPr>
            <a:normAutofit/>
          </a:bodyPr>
          <a:lstStyle/>
          <a:p>
            <a:r>
              <a:rPr lang="en-GB" dirty="0" smtClean="0"/>
              <a:t>SHORT TERM EFFECTS INVOLVE :</a:t>
            </a:r>
          </a:p>
          <a:p>
            <a:pPr marL="109728" indent="0">
              <a:buNone/>
            </a:pPr>
            <a:endParaRPr lang="en-GB" dirty="0" smtClean="0"/>
          </a:p>
          <a:p>
            <a:pPr fontAlgn="base"/>
            <a:r>
              <a:rPr lang="en-GB" dirty="0"/>
              <a:t>E</a:t>
            </a:r>
            <a:r>
              <a:rPr lang="en-GB" dirty="0" smtClean="0"/>
              <a:t>xtreme </a:t>
            </a:r>
            <a:r>
              <a:rPr lang="en-GB" dirty="0"/>
              <a:t>happiness and </a:t>
            </a:r>
            <a:r>
              <a:rPr lang="en-GB" dirty="0" smtClean="0"/>
              <a:t>energy, mental alertness, hypersensitivity </a:t>
            </a:r>
            <a:r>
              <a:rPr lang="en-GB" dirty="0"/>
              <a:t>to sight, sound, and </a:t>
            </a:r>
            <a:r>
              <a:rPr lang="en-GB" dirty="0" smtClean="0"/>
              <a:t>touch, irritability, </a:t>
            </a:r>
            <a:r>
              <a:rPr lang="en-GB" i="1" dirty="0" smtClean="0"/>
              <a:t>paranoia—</a:t>
            </a:r>
            <a:r>
              <a:rPr lang="en-GB" dirty="0" smtClean="0"/>
              <a:t>extreme </a:t>
            </a:r>
            <a:r>
              <a:rPr lang="en-GB" dirty="0"/>
              <a:t>and unreasonable distrust of </a:t>
            </a:r>
            <a:r>
              <a:rPr lang="en-GB" dirty="0" smtClean="0"/>
              <a:t>others, constricted </a:t>
            </a:r>
            <a:r>
              <a:rPr lang="en-GB" dirty="0"/>
              <a:t>blood </a:t>
            </a:r>
            <a:r>
              <a:rPr lang="en-GB" dirty="0" smtClean="0"/>
              <a:t>vessels, dilated pupils, nausea, raised </a:t>
            </a:r>
            <a:r>
              <a:rPr lang="en-GB" dirty="0"/>
              <a:t>body temperature and blood </a:t>
            </a:r>
            <a:r>
              <a:rPr lang="en-GB" dirty="0" smtClean="0"/>
              <a:t>pressure, fast </a:t>
            </a:r>
            <a:r>
              <a:rPr lang="en-GB" dirty="0"/>
              <a:t>or irregular </a:t>
            </a:r>
            <a:r>
              <a:rPr lang="en-GB" dirty="0" smtClean="0"/>
              <a:t>heartbeat, tremors </a:t>
            </a:r>
            <a:r>
              <a:rPr lang="en-GB" dirty="0"/>
              <a:t>and muscle </a:t>
            </a:r>
            <a:r>
              <a:rPr lang="en-GB" dirty="0" smtClean="0"/>
              <a:t>twitches, restlessness.</a:t>
            </a:r>
            <a:endParaRPr lang="en-GB" dirty="0"/>
          </a:p>
          <a:p>
            <a:pPr marL="109728" indent="0" fontAlgn="base">
              <a:buNone/>
            </a:pPr>
            <a:endParaRPr lang="en-GB" dirty="0" smtClean="0"/>
          </a:p>
          <a:p>
            <a:pPr marL="109728" indent="0" fontAlgn="base">
              <a:buNone/>
            </a:pPr>
            <a:endParaRPr lang="en-GB" dirty="0"/>
          </a:p>
          <a:p>
            <a:pPr marL="109728" indent="0" fontAlgn="base">
              <a:buNone/>
            </a:pPr>
            <a:r>
              <a:rPr lang="en-GB" dirty="0" smtClean="0"/>
              <a:t> </a:t>
            </a:r>
            <a:endParaRPr lang="en-GB" dirty="0"/>
          </a:p>
          <a:p>
            <a:pPr marL="109728" indent="0">
              <a:buNone/>
            </a:pPr>
            <a:endParaRPr lang="en-GB" dirty="0"/>
          </a:p>
        </p:txBody>
      </p:sp>
    </p:spTree>
    <p:extLst>
      <p:ext uri="{BB962C8B-B14F-4D97-AF65-F5344CB8AC3E}">
        <p14:creationId xmlns:p14="http://schemas.microsoft.com/office/powerpoint/2010/main" val="462610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60648"/>
            <a:ext cx="9036496" cy="6120680"/>
          </a:xfrm>
        </p:spPr>
        <p:txBody>
          <a:bodyPr>
            <a:normAutofit/>
          </a:bodyPr>
          <a:lstStyle/>
          <a:p>
            <a:r>
              <a:rPr lang="en-GB" dirty="0"/>
              <a:t>LONG TERM EFFECTS INCLUDE </a:t>
            </a:r>
            <a:r>
              <a:rPr lang="en-GB" dirty="0" smtClean="0"/>
              <a:t>:</a:t>
            </a:r>
          </a:p>
          <a:p>
            <a:endParaRPr lang="en-GB" dirty="0" smtClean="0"/>
          </a:p>
          <a:p>
            <a:pPr marL="109728" indent="0" fontAlgn="base">
              <a:buNone/>
            </a:pPr>
            <a:r>
              <a:rPr lang="en-GB" dirty="0" smtClean="0"/>
              <a:t>Some </a:t>
            </a:r>
            <a:r>
              <a:rPr lang="en-GB" dirty="0"/>
              <a:t>long-term health effects of cocaine depend on the method of use and include the following</a:t>
            </a:r>
            <a:r>
              <a:rPr lang="en-GB" dirty="0" smtClean="0"/>
              <a:t>:</a:t>
            </a:r>
          </a:p>
          <a:p>
            <a:pPr marL="109728" indent="0" fontAlgn="base">
              <a:buNone/>
            </a:pPr>
            <a:endParaRPr lang="en-GB" dirty="0"/>
          </a:p>
          <a:p>
            <a:pPr fontAlgn="base"/>
            <a:r>
              <a:rPr lang="en-GB" i="1" dirty="0"/>
              <a:t>snorting:</a:t>
            </a:r>
            <a:r>
              <a:rPr lang="en-GB" dirty="0"/>
              <a:t> loss of smell, nosebleeds, frequent runny nose, and problems with </a:t>
            </a:r>
            <a:r>
              <a:rPr lang="en-GB" dirty="0" smtClean="0"/>
              <a:t>swallowing.</a:t>
            </a:r>
          </a:p>
          <a:p>
            <a:pPr fontAlgn="base"/>
            <a:endParaRPr lang="en-GB" dirty="0"/>
          </a:p>
          <a:p>
            <a:pPr fontAlgn="base"/>
            <a:r>
              <a:rPr lang="en-GB" i="1" dirty="0"/>
              <a:t>smoking:</a:t>
            </a:r>
            <a:r>
              <a:rPr lang="en-GB" dirty="0"/>
              <a:t> cough, asthma, respiratory distress, and higher risk of infections like </a:t>
            </a:r>
            <a:r>
              <a:rPr lang="en-GB" dirty="0" smtClean="0"/>
              <a:t>pneumonia.</a:t>
            </a:r>
          </a:p>
          <a:p>
            <a:pPr fontAlgn="base"/>
            <a:endParaRPr lang="en-GB" dirty="0"/>
          </a:p>
          <a:p>
            <a:pPr marL="109728" indent="0" fontAlgn="base">
              <a:buNone/>
            </a:pPr>
            <a:endParaRPr lang="en-GB" dirty="0"/>
          </a:p>
          <a:p>
            <a:endParaRPr lang="en-GB" dirty="0"/>
          </a:p>
        </p:txBody>
      </p:sp>
    </p:spTree>
    <p:extLst>
      <p:ext uri="{BB962C8B-B14F-4D97-AF65-F5344CB8AC3E}">
        <p14:creationId xmlns:p14="http://schemas.microsoft.com/office/powerpoint/2010/main" val="2177484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548680"/>
            <a:ext cx="8712968" cy="4525963"/>
          </a:xfrm>
        </p:spPr>
        <p:txBody>
          <a:bodyPr/>
          <a:lstStyle/>
          <a:p>
            <a:pPr fontAlgn="base"/>
            <a:r>
              <a:rPr lang="en-GB" i="1" dirty="0"/>
              <a:t>consuming by mouth:</a:t>
            </a:r>
            <a:r>
              <a:rPr lang="en-GB" dirty="0"/>
              <a:t> severe bowel decay from reduced blood flow</a:t>
            </a:r>
            <a:r>
              <a:rPr lang="en-GB" dirty="0" smtClean="0"/>
              <a:t>.</a:t>
            </a:r>
          </a:p>
          <a:p>
            <a:pPr marL="109728" indent="0" fontAlgn="base">
              <a:buNone/>
            </a:pPr>
            <a:endParaRPr lang="en-GB" dirty="0"/>
          </a:p>
          <a:p>
            <a:pPr fontAlgn="base"/>
            <a:r>
              <a:rPr lang="en-GB" i="1" dirty="0"/>
              <a:t>needle injection:</a:t>
            </a:r>
            <a:r>
              <a:rPr lang="en-GB" dirty="0"/>
              <a:t> higher risk for contracting HIV, hepatitis C, and other </a:t>
            </a:r>
            <a:r>
              <a:rPr lang="en-GB" dirty="0" smtClean="0"/>
              <a:t>blood borne </a:t>
            </a:r>
            <a:r>
              <a:rPr lang="en-GB" dirty="0"/>
              <a:t>diseases, skin or soft tissue infections, as well as scarring or collapsed veins</a:t>
            </a:r>
          </a:p>
        </p:txBody>
      </p:sp>
    </p:spTree>
    <p:extLst>
      <p:ext uri="{BB962C8B-B14F-4D97-AF65-F5344CB8AC3E}">
        <p14:creationId xmlns:p14="http://schemas.microsoft.com/office/powerpoint/2010/main" val="1419772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229600" cy="5544616"/>
          </a:xfrm>
        </p:spPr>
        <p:txBody>
          <a:bodyPr>
            <a:normAutofit/>
          </a:bodyPr>
          <a:lstStyle/>
          <a:p>
            <a:pPr marL="109728" indent="0">
              <a:buNone/>
            </a:pPr>
            <a:r>
              <a:rPr lang="en-GB" sz="4300" b="1" dirty="0" smtClean="0"/>
              <a:t>DOSAGE AND CAUTION</a:t>
            </a:r>
          </a:p>
          <a:p>
            <a:endParaRPr lang="en-GB" dirty="0"/>
          </a:p>
          <a:p>
            <a:r>
              <a:rPr lang="en-GB" dirty="0"/>
              <a:t> An overdose occurs when a person uses enough of a drug to produce serious adverse effects, life-threatening symptoms, or </a:t>
            </a:r>
            <a:r>
              <a:rPr lang="en-GB" dirty="0" smtClean="0"/>
              <a:t>death.</a:t>
            </a:r>
          </a:p>
          <a:p>
            <a:endParaRPr lang="en-GB" dirty="0"/>
          </a:p>
          <a:p>
            <a:r>
              <a:rPr lang="en-GB" dirty="0" smtClean="0"/>
              <a:t>A cocaine overdose can be treated depending on symptoms present such as heart attack, seizure, stroke which can be managed such as to restore to normal blood flow, stopping seizures etc. </a:t>
            </a:r>
            <a:endParaRPr lang="en-GB" dirty="0"/>
          </a:p>
        </p:txBody>
      </p:sp>
    </p:spTree>
    <p:extLst>
      <p:ext uri="{BB962C8B-B14F-4D97-AF65-F5344CB8AC3E}">
        <p14:creationId xmlns:p14="http://schemas.microsoft.com/office/powerpoint/2010/main" val="2875356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8" cy="5472608"/>
          </a:xfrm>
        </p:spPr>
        <p:txBody>
          <a:bodyPr>
            <a:normAutofit/>
          </a:bodyPr>
          <a:lstStyle/>
          <a:p>
            <a:r>
              <a:rPr lang="en-GB" dirty="0" smtClean="0"/>
              <a:t>In the cause of withdrawing from cocaine addiction, the following occurs:  </a:t>
            </a:r>
          </a:p>
          <a:p>
            <a:r>
              <a:rPr lang="en-GB" dirty="0" smtClean="0"/>
              <a:t>depression</a:t>
            </a:r>
            <a:endParaRPr lang="en-GB" dirty="0"/>
          </a:p>
          <a:p>
            <a:pPr fontAlgn="base"/>
            <a:r>
              <a:rPr lang="en-GB" dirty="0"/>
              <a:t>fatigue</a:t>
            </a:r>
          </a:p>
          <a:p>
            <a:pPr fontAlgn="base"/>
            <a:r>
              <a:rPr lang="en-GB" dirty="0"/>
              <a:t>increased appetite</a:t>
            </a:r>
          </a:p>
          <a:p>
            <a:pPr fontAlgn="base"/>
            <a:r>
              <a:rPr lang="en-GB" dirty="0"/>
              <a:t>unpleasant dreams and insomnia</a:t>
            </a:r>
          </a:p>
          <a:p>
            <a:pPr fontAlgn="base"/>
            <a:r>
              <a:rPr lang="en-GB" dirty="0"/>
              <a:t>slowed thinking</a:t>
            </a:r>
          </a:p>
          <a:p>
            <a:pPr marL="109728" indent="0">
              <a:buNone/>
            </a:pPr>
            <a:endParaRPr lang="en-GB" dirty="0" smtClean="0"/>
          </a:p>
          <a:p>
            <a:pPr marL="109728" indent="0">
              <a:buNone/>
            </a:pPr>
            <a:r>
              <a:rPr lang="en-GB" dirty="0"/>
              <a:t>A person can overdose on cocaine, which can lead to death.</a:t>
            </a:r>
          </a:p>
        </p:txBody>
      </p:sp>
    </p:spTree>
    <p:extLst>
      <p:ext uri="{BB962C8B-B14F-4D97-AF65-F5344CB8AC3E}">
        <p14:creationId xmlns:p14="http://schemas.microsoft.com/office/powerpoint/2010/main" val="1217048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96752"/>
            <a:ext cx="8856984" cy="4525963"/>
          </a:xfrm>
        </p:spPr>
        <p:txBody>
          <a:bodyPr/>
          <a:lstStyle/>
          <a:p>
            <a:r>
              <a:rPr lang="en-GB" dirty="0" smtClean="0"/>
              <a:t>For the diagnosis of the use of cocaine, a drug screening test is carried out in the laboratory. The random urine sample of the patient is collected and is tested for cocaine or its metabolite, benzoylecognine.</a:t>
            </a:r>
          </a:p>
          <a:p>
            <a:endParaRPr lang="en-GB" dirty="0"/>
          </a:p>
          <a:p>
            <a:endParaRPr lang="en-GB" dirty="0" smtClean="0"/>
          </a:p>
        </p:txBody>
      </p:sp>
      <p:sp>
        <p:nvSpPr>
          <p:cNvPr id="3" name="Title 2"/>
          <p:cNvSpPr>
            <a:spLocks noGrp="1"/>
          </p:cNvSpPr>
          <p:nvPr>
            <p:ph type="title"/>
          </p:nvPr>
        </p:nvSpPr>
        <p:spPr>
          <a:xfrm>
            <a:off x="395536" y="116632"/>
            <a:ext cx="8229600" cy="1143000"/>
          </a:xfrm>
        </p:spPr>
        <p:txBody>
          <a:bodyPr/>
          <a:lstStyle/>
          <a:p>
            <a:r>
              <a:rPr lang="en-GB" dirty="0" smtClean="0">
                <a:solidFill>
                  <a:schemeClr val="tx1"/>
                </a:solidFill>
                <a:effectLst/>
              </a:rPr>
              <a:t>LABORATORY DIAGNOSIS</a:t>
            </a:r>
            <a:endParaRPr lang="en-GB" dirty="0">
              <a:solidFill>
                <a:schemeClr val="tx1"/>
              </a:solidFill>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573016"/>
            <a:ext cx="7560840" cy="2376264"/>
          </a:xfrm>
          <a:prstGeom prst="rect">
            <a:avLst/>
          </a:prstGeom>
        </p:spPr>
      </p:pic>
      <p:sp>
        <p:nvSpPr>
          <p:cNvPr id="6" name="TextBox 5"/>
          <p:cNvSpPr txBox="1"/>
          <p:nvPr/>
        </p:nvSpPr>
        <p:spPr>
          <a:xfrm>
            <a:off x="5750946" y="6169519"/>
            <a:ext cx="1754006" cy="523220"/>
          </a:xfrm>
          <a:prstGeom prst="rect">
            <a:avLst/>
          </a:prstGeom>
          <a:noFill/>
        </p:spPr>
        <p:txBody>
          <a:bodyPr wrap="none" rtlCol="0">
            <a:spAutoFit/>
          </a:bodyPr>
          <a:lstStyle/>
          <a:p>
            <a:r>
              <a:rPr lang="en-GB" sz="2800" b="1" dirty="0" smtClean="0"/>
              <a:t>FIGURE 3</a:t>
            </a:r>
            <a:endParaRPr lang="en-GB" sz="2800" b="1" dirty="0"/>
          </a:p>
        </p:txBody>
      </p:sp>
    </p:spTree>
    <p:extLst>
      <p:ext uri="{BB962C8B-B14F-4D97-AF65-F5344CB8AC3E}">
        <p14:creationId xmlns:p14="http://schemas.microsoft.com/office/powerpoint/2010/main" val="375688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58" y="188640"/>
            <a:ext cx="9148758" cy="5616624"/>
          </a:xfrm>
        </p:spPr>
        <p:txBody>
          <a:bodyPr>
            <a:normAutofit/>
          </a:bodyPr>
          <a:lstStyle/>
          <a:p>
            <a:r>
              <a:rPr lang="en-GB" dirty="0" smtClean="0"/>
              <a:t>The above picture shows the instrument used in urine drug test. The instrument is called a 5-Panel/Dip Device which tests for marijuana, cocaine, morphine, heroine and codeine.</a:t>
            </a:r>
          </a:p>
          <a:p>
            <a:endParaRPr lang="en-GB" dirty="0"/>
          </a:p>
          <a:p>
            <a:r>
              <a:rPr lang="en-GB" dirty="0" smtClean="0"/>
              <a:t> Urine temperature is key to accurate drug testing.</a:t>
            </a:r>
          </a:p>
          <a:p>
            <a:endParaRPr lang="en-GB" dirty="0"/>
          </a:p>
          <a:p>
            <a:r>
              <a:rPr lang="en-GB" dirty="0" smtClean="0"/>
              <a:t> A sample is positive if there is a line marked on both the control and test. It is negative if there is line marked only on the control while is invalid if there are no lines on the control and test or if a line is marked only on the test in the dip device. </a:t>
            </a:r>
            <a:endParaRPr lang="en-GB" dirty="0"/>
          </a:p>
        </p:txBody>
      </p:sp>
    </p:spTree>
    <p:extLst>
      <p:ext uri="{BB962C8B-B14F-4D97-AF65-F5344CB8AC3E}">
        <p14:creationId xmlns:p14="http://schemas.microsoft.com/office/powerpoint/2010/main" val="173471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2736"/>
            <a:ext cx="8229600" cy="4896544"/>
          </a:xfrm>
        </p:spPr>
        <p:txBody>
          <a:bodyPr>
            <a:normAutofit fontScale="85000" lnSpcReduction="20000"/>
          </a:bodyPr>
          <a:lstStyle/>
          <a:p>
            <a:r>
              <a:rPr lang="en-US" sz="3600" b="1" dirty="0" smtClean="0">
                <a:solidFill>
                  <a:srgbClr val="000000"/>
                </a:solidFill>
              </a:rPr>
              <a:t>Introduction</a:t>
            </a:r>
          </a:p>
          <a:p>
            <a:endParaRPr lang="en-US" sz="3600" b="1" dirty="0">
              <a:solidFill>
                <a:srgbClr val="000000"/>
              </a:solidFill>
            </a:endParaRPr>
          </a:p>
          <a:p>
            <a:r>
              <a:rPr lang="en-US" sz="3600" b="1" dirty="0" smtClean="0">
                <a:solidFill>
                  <a:srgbClr val="000000"/>
                </a:solidFill>
              </a:rPr>
              <a:t>Uses</a:t>
            </a:r>
          </a:p>
          <a:p>
            <a:endParaRPr lang="en-US" sz="3600" b="1" dirty="0">
              <a:solidFill>
                <a:srgbClr val="000000"/>
              </a:solidFill>
            </a:endParaRPr>
          </a:p>
          <a:p>
            <a:r>
              <a:rPr lang="en-US" sz="3600" b="1" dirty="0" smtClean="0">
                <a:solidFill>
                  <a:srgbClr val="000000"/>
                </a:solidFill>
              </a:rPr>
              <a:t>Metabolism</a:t>
            </a:r>
            <a:endParaRPr lang="en-US" sz="3600" b="1" dirty="0">
              <a:solidFill>
                <a:srgbClr val="000000"/>
              </a:solidFill>
            </a:endParaRPr>
          </a:p>
          <a:p>
            <a:endParaRPr lang="en-US" sz="3600" b="1" dirty="0" smtClean="0">
              <a:solidFill>
                <a:srgbClr val="000000"/>
              </a:solidFill>
            </a:endParaRPr>
          </a:p>
          <a:p>
            <a:r>
              <a:rPr lang="en-US" sz="3600" b="1" dirty="0" smtClean="0">
                <a:solidFill>
                  <a:srgbClr val="000000"/>
                </a:solidFill>
              </a:rPr>
              <a:t>Side effect</a:t>
            </a:r>
            <a:endParaRPr lang="en-US" sz="3600" b="1" dirty="0">
              <a:solidFill>
                <a:srgbClr val="000000"/>
              </a:solidFill>
            </a:endParaRPr>
          </a:p>
          <a:p>
            <a:endParaRPr lang="en-US" sz="3600" b="1" dirty="0" smtClean="0">
              <a:solidFill>
                <a:srgbClr val="000000"/>
              </a:solidFill>
            </a:endParaRPr>
          </a:p>
          <a:p>
            <a:r>
              <a:rPr lang="en-US" sz="3600" b="1" dirty="0" smtClean="0">
                <a:solidFill>
                  <a:srgbClr val="000000"/>
                </a:solidFill>
              </a:rPr>
              <a:t>Dosage and caution</a:t>
            </a:r>
          </a:p>
          <a:p>
            <a:endParaRPr lang="en-US" sz="3600" b="1" dirty="0">
              <a:solidFill>
                <a:srgbClr val="000000"/>
              </a:solidFill>
            </a:endParaRPr>
          </a:p>
          <a:p>
            <a:r>
              <a:rPr lang="en-US" sz="3600" b="1" dirty="0" smtClean="0">
                <a:solidFill>
                  <a:srgbClr val="000000"/>
                </a:solidFill>
              </a:rPr>
              <a:t>Laboratory diagnosis</a:t>
            </a:r>
          </a:p>
          <a:p>
            <a:endParaRPr lang="en-US" sz="3600" b="1" dirty="0">
              <a:solidFill>
                <a:srgbClr val="000000"/>
              </a:solidFill>
            </a:endParaRPr>
          </a:p>
          <a:p>
            <a:endParaRPr lang="en-US" sz="3600" b="1" dirty="0">
              <a:solidFill>
                <a:srgbClr val="000000"/>
              </a:solidFill>
            </a:endParaRPr>
          </a:p>
          <a:p>
            <a:pPr marL="109728" indent="0">
              <a:buNone/>
            </a:pPr>
            <a:endParaRPr lang="en-US" sz="2800" b="1" dirty="0">
              <a:solidFill>
                <a:srgbClr val="000000"/>
              </a:solidFill>
            </a:endParaRPr>
          </a:p>
          <a:p>
            <a:endParaRPr lang="en-GB" dirty="0"/>
          </a:p>
        </p:txBody>
      </p:sp>
      <p:sp>
        <p:nvSpPr>
          <p:cNvPr id="3" name="Title 2"/>
          <p:cNvSpPr>
            <a:spLocks noGrp="1"/>
          </p:cNvSpPr>
          <p:nvPr>
            <p:ph type="title"/>
          </p:nvPr>
        </p:nvSpPr>
        <p:spPr>
          <a:xfrm>
            <a:off x="323528" y="188640"/>
            <a:ext cx="8229600" cy="1143000"/>
          </a:xfrm>
        </p:spPr>
        <p:txBody>
          <a:bodyPr>
            <a:normAutofit fontScale="90000"/>
          </a:bodyPr>
          <a:lstStyle/>
          <a:p>
            <a:r>
              <a:rPr lang="en-US" sz="4400" dirty="0">
                <a:solidFill>
                  <a:srgbClr val="000000"/>
                </a:solidFill>
              </a:rPr>
              <a:t>OBJECTIVES</a:t>
            </a:r>
            <a:br>
              <a:rPr lang="en-US" sz="4400" dirty="0">
                <a:solidFill>
                  <a:srgbClr val="000000"/>
                </a:solidFill>
              </a:rPr>
            </a:br>
            <a:endParaRPr lang="en-GB" dirty="0"/>
          </a:p>
        </p:txBody>
      </p:sp>
    </p:spTree>
    <p:extLst>
      <p:ext uri="{BB962C8B-B14F-4D97-AF65-F5344CB8AC3E}">
        <p14:creationId xmlns:p14="http://schemas.microsoft.com/office/powerpoint/2010/main" val="31736856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052736"/>
            <a:ext cx="8820472" cy="4896544"/>
          </a:xfrm>
        </p:spPr>
        <p:txBody>
          <a:bodyPr>
            <a:normAutofit fontScale="85000" lnSpcReduction="10000"/>
          </a:bodyPr>
          <a:lstStyle/>
          <a:p>
            <a:pPr marL="109728" indent="0">
              <a:buNone/>
            </a:pPr>
            <a:r>
              <a:rPr lang="en-GB" dirty="0" smtClean="0"/>
              <a:t>Twycross, R., Pace, V., Mihalyo,M. and Wilcock,A (2013). Acetaminophen(Paracetamol</a:t>
            </a:r>
            <a:r>
              <a:rPr lang="en-GB" i="1" dirty="0" smtClean="0"/>
              <a:t>). Journal of Pain and Symptom Management</a:t>
            </a:r>
            <a:r>
              <a:rPr lang="en-GB" dirty="0" smtClean="0"/>
              <a:t>. 46(5): 747,755.</a:t>
            </a:r>
          </a:p>
          <a:p>
            <a:pPr marL="109728" indent="0">
              <a:buNone/>
            </a:pPr>
            <a:endParaRPr lang="en-GB" dirty="0" smtClean="0"/>
          </a:p>
          <a:p>
            <a:pPr marL="109728" indent="0">
              <a:buNone/>
            </a:pPr>
            <a:r>
              <a:rPr lang="en-GB" dirty="0"/>
              <a:t>Nestler,E (2005). Addiction science and clinical practice. </a:t>
            </a:r>
            <a:r>
              <a:rPr lang="en-GB" i="1" dirty="0"/>
              <a:t>The Neurobiology of Cocaine Addiction</a:t>
            </a:r>
            <a:r>
              <a:rPr lang="en-GB" dirty="0"/>
              <a:t>. </a:t>
            </a:r>
            <a:r>
              <a:rPr lang="en-GB" b="1" dirty="0"/>
              <a:t>3</a:t>
            </a:r>
            <a:r>
              <a:rPr lang="en-GB" dirty="0"/>
              <a:t>(1): 4–10.</a:t>
            </a:r>
          </a:p>
          <a:p>
            <a:endParaRPr lang="en-GB" dirty="0"/>
          </a:p>
          <a:p>
            <a:pPr marL="109728" indent="0">
              <a:buNone/>
            </a:pPr>
            <a:r>
              <a:rPr lang="en-GB" dirty="0"/>
              <a:t>Ryan, S (2019) .Cocaine Use in Adolescents and Young </a:t>
            </a:r>
            <a:r>
              <a:rPr lang="en-GB" dirty="0" smtClean="0"/>
              <a:t>Adults.</a:t>
            </a:r>
            <a:r>
              <a:rPr lang="en-GB" i="1" dirty="0" smtClean="0"/>
              <a:t>Pediatrics </a:t>
            </a:r>
            <a:r>
              <a:rPr lang="en-GB" i="1" dirty="0"/>
              <a:t>Clinical North America</a:t>
            </a:r>
            <a:r>
              <a:rPr lang="en-GB" dirty="0"/>
              <a:t>. </a:t>
            </a:r>
            <a:r>
              <a:rPr lang="en-GB" b="1" dirty="0"/>
              <a:t>66</a:t>
            </a:r>
            <a:r>
              <a:rPr lang="en-GB" dirty="0"/>
              <a:t>(6):1135-114.</a:t>
            </a:r>
          </a:p>
          <a:p>
            <a:pPr marL="109728" indent="0">
              <a:buNone/>
            </a:pPr>
            <a:endParaRPr lang="en-GB" dirty="0"/>
          </a:p>
          <a:p>
            <a:pPr marL="109728" indent="0">
              <a:buNone/>
            </a:pPr>
            <a:r>
              <a:rPr lang="en-GB" dirty="0"/>
              <a:t>Holtyn, A., Knealing,T., Jarvis, B., Subramaniam, S. and Silverman, K (2017). Monitoring cocaine use and abstinence among cocaine users for contingency management interventions. </a:t>
            </a:r>
            <a:r>
              <a:rPr lang="en-GB" i="1" dirty="0"/>
              <a:t>Psychological Record</a:t>
            </a:r>
            <a:r>
              <a:rPr lang="en-GB" dirty="0"/>
              <a:t>. </a:t>
            </a:r>
            <a:r>
              <a:rPr lang="en-GB" b="1" dirty="0"/>
              <a:t>67</a:t>
            </a:r>
            <a:r>
              <a:rPr lang="en-GB" dirty="0"/>
              <a:t>(2): 253–259.</a:t>
            </a:r>
          </a:p>
          <a:p>
            <a:pPr marL="109728" indent="0">
              <a:buNone/>
            </a:pPr>
            <a:endParaRPr lang="en-GB" dirty="0"/>
          </a:p>
          <a:p>
            <a:endParaRPr lang="en-GB" dirty="0"/>
          </a:p>
        </p:txBody>
      </p:sp>
      <p:sp>
        <p:nvSpPr>
          <p:cNvPr id="3" name="Title 2"/>
          <p:cNvSpPr>
            <a:spLocks noGrp="1"/>
          </p:cNvSpPr>
          <p:nvPr>
            <p:ph type="title"/>
          </p:nvPr>
        </p:nvSpPr>
        <p:spPr>
          <a:xfrm>
            <a:off x="179512" y="0"/>
            <a:ext cx="8229600" cy="1143000"/>
          </a:xfrm>
        </p:spPr>
        <p:txBody>
          <a:bodyPr/>
          <a:lstStyle/>
          <a:p>
            <a:r>
              <a:rPr lang="en-GB" dirty="0" smtClean="0">
                <a:solidFill>
                  <a:schemeClr val="tx1"/>
                </a:solidFill>
                <a:effectLst/>
              </a:rPr>
              <a:t>REFERENCES</a:t>
            </a:r>
            <a:endParaRPr lang="en-GB" dirty="0">
              <a:solidFill>
                <a:schemeClr val="tx1"/>
              </a:solidFill>
              <a:effectLst/>
            </a:endParaRPr>
          </a:p>
        </p:txBody>
      </p:sp>
    </p:spTree>
    <p:extLst>
      <p:ext uri="{BB962C8B-B14F-4D97-AF65-F5344CB8AC3E}">
        <p14:creationId xmlns:p14="http://schemas.microsoft.com/office/powerpoint/2010/main" val="3475980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4966" y="1628800"/>
            <a:ext cx="10585176" cy="2304256"/>
          </a:xfrm>
        </p:spPr>
        <p:txBody>
          <a:bodyPr>
            <a:normAutofit/>
          </a:bodyPr>
          <a:lstStyle/>
          <a:p>
            <a:r>
              <a:rPr lang="en-GB" sz="4400" spc="50" dirty="0">
                <a:ln w="11430"/>
                <a:solidFill>
                  <a:schemeClr val="tx1"/>
                </a:solidFill>
                <a:effectLst/>
              </a:rPr>
              <a:t>THANK YOU SO </a:t>
            </a:r>
            <a:r>
              <a:rPr lang="en-GB" sz="4400" spc="50" dirty="0" smtClean="0">
                <a:ln w="11430"/>
                <a:solidFill>
                  <a:schemeClr val="tx1"/>
                </a:solidFill>
                <a:effectLst/>
              </a:rPr>
              <a:t>MUCH</a:t>
            </a:r>
            <a:r>
              <a:rPr lang="en-GB" sz="4400" spc="50" dirty="0">
                <a:ln w="11430"/>
                <a:solidFill>
                  <a:schemeClr val="tx1"/>
                </a:solidFill>
                <a:effectLst/>
              </a:rPr>
              <a:t> </a:t>
            </a:r>
            <a:r>
              <a:rPr lang="en-GB" sz="4400" spc="50" dirty="0" smtClean="0">
                <a:ln w="11430"/>
                <a:solidFill>
                  <a:schemeClr val="tx1"/>
                </a:solidFill>
                <a:effectLst/>
              </a:rPr>
              <a:t/>
            </a:r>
            <a:br>
              <a:rPr lang="en-GB" sz="4400" spc="50" dirty="0" smtClean="0">
                <a:ln w="11430"/>
                <a:solidFill>
                  <a:schemeClr val="tx1"/>
                </a:solidFill>
                <a:effectLst/>
              </a:rPr>
            </a:br>
            <a:r>
              <a:rPr lang="en-GB" sz="4400" spc="50" dirty="0" smtClean="0">
                <a:ln w="11430"/>
                <a:solidFill>
                  <a:schemeClr val="tx1"/>
                </a:solidFill>
                <a:effectLst/>
              </a:rPr>
              <a:t>FOR </a:t>
            </a:r>
            <a:r>
              <a:rPr lang="en-GB" sz="4400" spc="50" dirty="0">
                <a:ln w="11430"/>
                <a:solidFill>
                  <a:schemeClr val="tx1"/>
                </a:solidFill>
                <a:effectLst/>
              </a:rPr>
              <a:t>YOUR ATTENTION</a:t>
            </a:r>
            <a:r>
              <a:rPr lang="en-GB" sz="4400" spc="50" dirty="0">
                <a:ln w="11430"/>
                <a:effectLst>
                  <a:outerShdw blurRad="76200" dist="50800" dir="5400000" algn="tl" rotWithShape="0">
                    <a:srgbClr val="000000">
                      <a:alpha val="65000"/>
                    </a:srgbClr>
                  </a:outerShdw>
                </a:effectLst>
              </a:rPr>
              <a:t/>
            </a:r>
            <a:br>
              <a:rPr lang="en-GB" sz="4400" spc="50" dirty="0">
                <a:ln w="11430"/>
                <a:effectLst>
                  <a:outerShdw blurRad="76200" dist="50800" dir="5400000" algn="tl" rotWithShape="0">
                    <a:srgbClr val="000000">
                      <a:alpha val="65000"/>
                    </a:srgbClr>
                  </a:outerShdw>
                </a:effectLst>
              </a:rPr>
            </a:br>
            <a:endParaRPr lang="en-GB" dirty="0"/>
          </a:p>
        </p:txBody>
      </p:sp>
      <p:pic>
        <p:nvPicPr>
          <p:cNvPr id="5" name="Picture 2" descr="C:\Users\FAVOUR\AppData\Local\Microsoft\Windows\INetCache\IE\TNA2V1NG\thumbs_up_bci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7656" y="3417397"/>
            <a:ext cx="3619898" cy="2891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534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solidFill>
                  <a:schemeClr val="tx1"/>
                </a:solidFill>
                <a:effectLst/>
              </a:rPr>
              <a:t>PARACETAMOL (ACETAMINOPHEN)</a:t>
            </a:r>
            <a:endParaRPr lang="en-GB" dirty="0">
              <a:solidFill>
                <a:schemeClr val="tx1"/>
              </a:solidFill>
            </a:endParaRPr>
          </a:p>
        </p:txBody>
      </p:sp>
      <p:pic>
        <p:nvPicPr>
          <p:cNvPr id="1026" name="Picture 2" descr="C:\Users\FAVOUR\Downloads\download paracetamol 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91683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FAVOUR\Downloads\download paracetamo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6163" y="2609875"/>
            <a:ext cx="1971675" cy="2324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FAVOUR\Downloads\download paracetamo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1" y="1772816"/>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40023" y="5445224"/>
            <a:ext cx="4968552" cy="523220"/>
          </a:xfrm>
          <a:prstGeom prst="rect">
            <a:avLst/>
          </a:prstGeom>
          <a:noFill/>
        </p:spPr>
        <p:txBody>
          <a:bodyPr wrap="square" rtlCol="0">
            <a:spAutoFit/>
          </a:bodyPr>
          <a:lstStyle/>
          <a:p>
            <a:r>
              <a:rPr lang="en-GB" sz="2800" b="1" dirty="0" smtClean="0"/>
              <a:t>FIGURE 1</a:t>
            </a:r>
            <a:endParaRPr lang="en-GB" sz="2800" b="1" dirty="0"/>
          </a:p>
        </p:txBody>
      </p:sp>
    </p:spTree>
    <p:extLst>
      <p:ext uri="{BB962C8B-B14F-4D97-AF65-F5344CB8AC3E}">
        <p14:creationId xmlns:p14="http://schemas.microsoft.com/office/powerpoint/2010/main" val="3666110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68760"/>
            <a:ext cx="9145016" cy="4680520"/>
          </a:xfrm>
        </p:spPr>
        <p:txBody>
          <a:bodyPr>
            <a:noAutofit/>
          </a:bodyPr>
          <a:lstStyle/>
          <a:p>
            <a:r>
              <a:rPr lang="en-GB" sz="3200" dirty="0" smtClean="0"/>
              <a:t>This is a synthetic non-opioid analgesic and antipyretic. It acts mainly in the Central Nervous System.</a:t>
            </a:r>
          </a:p>
          <a:p>
            <a:pPr marL="109728" indent="0">
              <a:buNone/>
            </a:pPr>
            <a:endParaRPr lang="en-GB" sz="3200" dirty="0" smtClean="0"/>
          </a:p>
          <a:p>
            <a:r>
              <a:rPr lang="en-GB" sz="3200" dirty="0" smtClean="0"/>
              <a:t>It is widely used for acute musculoskeletal pains and acute headache.</a:t>
            </a:r>
          </a:p>
          <a:p>
            <a:pPr marL="109728" indent="0">
              <a:buNone/>
            </a:pPr>
            <a:endParaRPr lang="en-GB" sz="3200" dirty="0" smtClean="0"/>
          </a:p>
          <a:p>
            <a:r>
              <a:rPr lang="en-GB" sz="3200" dirty="0" smtClean="0"/>
              <a:t>It is also called N-acetyl-para-aminophenol (APAP).</a:t>
            </a:r>
          </a:p>
          <a:p>
            <a:pPr marL="109728" indent="0">
              <a:buNone/>
            </a:pPr>
            <a:endParaRPr lang="en-GB" sz="2800" dirty="0" smtClean="0"/>
          </a:p>
        </p:txBody>
      </p:sp>
      <p:sp>
        <p:nvSpPr>
          <p:cNvPr id="3" name="Title 2"/>
          <p:cNvSpPr>
            <a:spLocks noGrp="1"/>
          </p:cNvSpPr>
          <p:nvPr>
            <p:ph type="title"/>
          </p:nvPr>
        </p:nvSpPr>
        <p:spPr>
          <a:xfrm>
            <a:off x="251520" y="116632"/>
            <a:ext cx="8229600" cy="1143000"/>
          </a:xfrm>
        </p:spPr>
        <p:txBody>
          <a:bodyPr>
            <a:normAutofit/>
          </a:bodyPr>
          <a:lstStyle/>
          <a:p>
            <a:r>
              <a:rPr lang="en-GB" dirty="0" smtClean="0">
                <a:solidFill>
                  <a:schemeClr val="tx1"/>
                </a:solidFill>
                <a:effectLst/>
              </a:rPr>
              <a:t>WHAT IS PARACETAMOL ?</a:t>
            </a:r>
            <a:endParaRPr lang="en-GB" dirty="0">
              <a:solidFill>
                <a:schemeClr val="tx1"/>
              </a:solidFill>
              <a:effectLst/>
            </a:endParaRPr>
          </a:p>
        </p:txBody>
      </p:sp>
    </p:spTree>
    <p:extLst>
      <p:ext uri="{BB962C8B-B14F-4D97-AF65-F5344CB8AC3E}">
        <p14:creationId xmlns:p14="http://schemas.microsoft.com/office/powerpoint/2010/main" val="99470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548680"/>
            <a:ext cx="8856984" cy="4669979"/>
          </a:xfrm>
        </p:spPr>
        <p:txBody>
          <a:bodyPr>
            <a:normAutofit/>
          </a:bodyPr>
          <a:lstStyle/>
          <a:p>
            <a:r>
              <a:rPr lang="en-GB" sz="3200" dirty="0"/>
              <a:t>It is typically used orally, rectally and intravenously. Effects last between two and four hours</a:t>
            </a:r>
            <a:r>
              <a:rPr lang="en-GB" sz="3200" dirty="0" smtClean="0"/>
              <a:t>.</a:t>
            </a:r>
          </a:p>
          <a:p>
            <a:endParaRPr lang="en-GB" sz="3200" dirty="0"/>
          </a:p>
          <a:p>
            <a:r>
              <a:rPr lang="en-GB" sz="3200" dirty="0"/>
              <a:t>Paracetamol is available as a </a:t>
            </a:r>
            <a:r>
              <a:rPr lang="en-GB" sz="3200" dirty="0" smtClean="0"/>
              <a:t>generic</a:t>
            </a:r>
            <a:r>
              <a:rPr lang="en-GB" sz="3200" dirty="0" smtClean="0">
                <a:hlinkClick r:id="rId2" tooltip="Generic medication"/>
              </a:rPr>
              <a:t> </a:t>
            </a:r>
            <a:r>
              <a:rPr lang="en-GB" sz="3200" dirty="0" smtClean="0"/>
              <a:t>medication</a:t>
            </a:r>
            <a:r>
              <a:rPr lang="en-GB" sz="3200" dirty="0"/>
              <a:t> with trade names including </a:t>
            </a:r>
            <a:r>
              <a:rPr lang="en-GB" sz="3200" dirty="0" smtClean="0"/>
              <a:t>Tylenol, </a:t>
            </a:r>
            <a:r>
              <a:rPr lang="en-GB" sz="3200" dirty="0"/>
              <a:t>Disprol, Hedex, Medinol and </a:t>
            </a:r>
            <a:r>
              <a:rPr lang="en-GB" sz="3200" dirty="0" smtClean="0"/>
              <a:t>Panadol</a:t>
            </a:r>
            <a:r>
              <a:rPr lang="en-GB" sz="3200" dirty="0"/>
              <a:t>.</a:t>
            </a:r>
          </a:p>
          <a:p>
            <a:endParaRPr lang="en-GB" sz="3200" dirty="0"/>
          </a:p>
        </p:txBody>
      </p:sp>
    </p:spTree>
    <p:extLst>
      <p:ext uri="{BB962C8B-B14F-4D97-AF65-F5344CB8AC3E}">
        <p14:creationId xmlns:p14="http://schemas.microsoft.com/office/powerpoint/2010/main" val="9992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1328"/>
            <a:ext cx="8856984" cy="4525963"/>
          </a:xfrm>
        </p:spPr>
        <p:txBody>
          <a:bodyPr>
            <a:normAutofit/>
          </a:bodyPr>
          <a:lstStyle/>
          <a:p>
            <a:r>
              <a:rPr lang="en-GB" sz="4000" dirty="0" smtClean="0"/>
              <a:t>Fever</a:t>
            </a:r>
            <a:r>
              <a:rPr lang="en-GB" sz="4000" dirty="0"/>
              <a:t> </a:t>
            </a:r>
            <a:endParaRPr lang="en-GB" sz="4000" dirty="0" smtClean="0"/>
          </a:p>
          <a:p>
            <a:endParaRPr lang="en-GB" sz="4000" dirty="0"/>
          </a:p>
          <a:p>
            <a:r>
              <a:rPr lang="en-GB" sz="4000" dirty="0" smtClean="0"/>
              <a:t>Pain</a:t>
            </a:r>
          </a:p>
          <a:p>
            <a:endParaRPr lang="en-GB" sz="4000" dirty="0"/>
          </a:p>
          <a:p>
            <a:r>
              <a:rPr lang="en-GB" sz="4000" dirty="0" smtClean="0"/>
              <a:t>Headache</a:t>
            </a:r>
          </a:p>
          <a:p>
            <a:pPr marL="109728" indent="0">
              <a:buNone/>
            </a:pPr>
            <a:endParaRPr lang="en-GB" sz="4000" dirty="0"/>
          </a:p>
        </p:txBody>
      </p:sp>
      <p:sp>
        <p:nvSpPr>
          <p:cNvPr id="3" name="Title 2"/>
          <p:cNvSpPr>
            <a:spLocks noGrp="1"/>
          </p:cNvSpPr>
          <p:nvPr>
            <p:ph type="title"/>
          </p:nvPr>
        </p:nvSpPr>
        <p:spPr>
          <a:xfrm>
            <a:off x="395536" y="188640"/>
            <a:ext cx="8229600" cy="1143000"/>
          </a:xfrm>
        </p:spPr>
        <p:txBody>
          <a:bodyPr/>
          <a:lstStyle/>
          <a:p>
            <a:r>
              <a:rPr lang="en-GB" dirty="0" smtClean="0">
                <a:solidFill>
                  <a:schemeClr val="tx1"/>
                </a:solidFill>
                <a:effectLst/>
              </a:rPr>
              <a:t>USES</a:t>
            </a:r>
            <a:endParaRPr lang="en-GB" dirty="0">
              <a:solidFill>
                <a:schemeClr val="tx1"/>
              </a:solidFill>
              <a:effectLst/>
            </a:endParaRPr>
          </a:p>
        </p:txBody>
      </p:sp>
    </p:spTree>
    <p:extLst>
      <p:ext uri="{BB962C8B-B14F-4D97-AF65-F5344CB8AC3E}">
        <p14:creationId xmlns:p14="http://schemas.microsoft.com/office/powerpoint/2010/main" val="4045067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229600" cy="4525963"/>
          </a:xfrm>
        </p:spPr>
        <p:txBody>
          <a:bodyPr/>
          <a:lstStyle/>
          <a:p>
            <a:r>
              <a:rPr lang="en-GB" dirty="0" smtClean="0"/>
              <a:t>It is </a:t>
            </a:r>
            <a:r>
              <a:rPr lang="en-GB" dirty="0"/>
              <a:t>stated that the drug could cause rare and possibly fatal skin reactions such as Stevens–Johnson syndrome (SJS) and toxic epidermal </a:t>
            </a:r>
            <a:r>
              <a:rPr lang="en-GB" dirty="0" smtClean="0"/>
              <a:t>necrolysis</a:t>
            </a:r>
          </a:p>
          <a:p>
            <a:endParaRPr lang="en-GB" dirty="0"/>
          </a:p>
          <a:p>
            <a:r>
              <a:rPr lang="en-GB" dirty="0" smtClean="0"/>
              <a:t>Liver Damage</a:t>
            </a:r>
          </a:p>
          <a:p>
            <a:endParaRPr lang="en-GB" dirty="0"/>
          </a:p>
        </p:txBody>
      </p:sp>
      <p:sp>
        <p:nvSpPr>
          <p:cNvPr id="3" name="Title 2"/>
          <p:cNvSpPr>
            <a:spLocks noGrp="1"/>
          </p:cNvSpPr>
          <p:nvPr>
            <p:ph type="title"/>
          </p:nvPr>
        </p:nvSpPr>
        <p:spPr/>
        <p:txBody>
          <a:bodyPr/>
          <a:lstStyle/>
          <a:p>
            <a:r>
              <a:rPr lang="en-GB" dirty="0" smtClean="0">
                <a:solidFill>
                  <a:schemeClr val="tx1"/>
                </a:solidFill>
                <a:effectLst/>
              </a:rPr>
              <a:t>SIDE EFFECTS</a:t>
            </a:r>
            <a:endParaRPr lang="en-GB" dirty="0">
              <a:solidFill>
                <a:schemeClr val="tx1"/>
              </a:solidFill>
              <a:effectLst/>
            </a:endParaRPr>
          </a:p>
        </p:txBody>
      </p:sp>
    </p:spTree>
    <p:extLst>
      <p:ext uri="{BB962C8B-B14F-4D97-AF65-F5344CB8AC3E}">
        <p14:creationId xmlns:p14="http://schemas.microsoft.com/office/powerpoint/2010/main" val="3483725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520" y="1268760"/>
            <a:ext cx="9145016" cy="4525963"/>
          </a:xfrm>
        </p:spPr>
        <p:txBody>
          <a:bodyPr/>
          <a:lstStyle/>
          <a:p>
            <a:r>
              <a:rPr lang="en-GB" dirty="0" smtClean="0"/>
              <a:t>Paracetamol </a:t>
            </a:r>
            <a:r>
              <a:rPr lang="en-GB" dirty="0"/>
              <a:t>is well absorbed in the gastrointestinal tract. Oral bioavailability is dose dependant: with larger doses, the hepatic first pass </a:t>
            </a:r>
            <a:r>
              <a:rPr lang="en-GB" dirty="0" smtClean="0"/>
              <a:t>effect</a:t>
            </a:r>
            <a:r>
              <a:rPr lang="en-GB" dirty="0"/>
              <a:t> </a:t>
            </a:r>
            <a:r>
              <a:rPr lang="en-GB" dirty="0" smtClean="0"/>
              <a:t>is </a:t>
            </a:r>
            <a:r>
              <a:rPr lang="en-GB" dirty="0"/>
              <a:t>reduced due to overwhelming of the liver enzymatic capacity; and therefore, bioavailability is increased</a:t>
            </a:r>
            <a:r>
              <a:rPr lang="en-GB" dirty="0" smtClean="0"/>
              <a:t>.</a:t>
            </a:r>
          </a:p>
          <a:p>
            <a:endParaRPr lang="en-GB" dirty="0"/>
          </a:p>
          <a:p>
            <a:endParaRPr lang="en-GB" dirty="0" smtClean="0"/>
          </a:p>
          <a:p>
            <a:endParaRPr lang="en-GB" dirty="0"/>
          </a:p>
          <a:p>
            <a:endParaRPr lang="en-GB" dirty="0"/>
          </a:p>
        </p:txBody>
      </p:sp>
      <p:sp>
        <p:nvSpPr>
          <p:cNvPr id="3" name="Title 2"/>
          <p:cNvSpPr>
            <a:spLocks noGrp="1"/>
          </p:cNvSpPr>
          <p:nvPr>
            <p:ph type="title"/>
          </p:nvPr>
        </p:nvSpPr>
        <p:spPr>
          <a:xfrm>
            <a:off x="395536" y="0"/>
            <a:ext cx="8229600" cy="1143000"/>
          </a:xfrm>
        </p:spPr>
        <p:txBody>
          <a:bodyPr/>
          <a:lstStyle/>
          <a:p>
            <a:r>
              <a:rPr lang="en-GB" dirty="0" smtClean="0">
                <a:solidFill>
                  <a:schemeClr val="tx1"/>
                </a:solidFill>
                <a:effectLst/>
              </a:rPr>
              <a:t>METABOLISM</a:t>
            </a:r>
            <a:endParaRPr lang="en-GB" dirty="0">
              <a:solidFill>
                <a:schemeClr val="tx1"/>
              </a:solidFill>
              <a:effectLst/>
            </a:endParaRPr>
          </a:p>
        </p:txBody>
      </p:sp>
    </p:spTree>
    <p:extLst>
      <p:ext uri="{BB962C8B-B14F-4D97-AF65-F5344CB8AC3E}">
        <p14:creationId xmlns:p14="http://schemas.microsoft.com/office/powerpoint/2010/main" val="2348312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712</TotalTime>
  <Words>1068</Words>
  <Application>Microsoft Office PowerPoint</Application>
  <PresentationFormat>On-screen Show (4:3)</PresentationFormat>
  <Paragraphs>148</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SEMINAR PRESENTATION ON  PARACETAMOL  AND  COCAINE.</vt:lpstr>
      <vt:lpstr>GROUP 4</vt:lpstr>
      <vt:lpstr>OBJECTIVES </vt:lpstr>
      <vt:lpstr>PARACETAMOL (ACETAMINOPHEN)</vt:lpstr>
      <vt:lpstr>WHAT IS PARACETAMOL ?</vt:lpstr>
      <vt:lpstr>PowerPoint Presentation</vt:lpstr>
      <vt:lpstr>USES</vt:lpstr>
      <vt:lpstr>SIDE EFFECTS</vt:lpstr>
      <vt:lpstr>METABOLISM</vt:lpstr>
      <vt:lpstr>PowerPoint Presentation</vt:lpstr>
      <vt:lpstr>PowerPoint Presentation</vt:lpstr>
      <vt:lpstr>DOSAGE AND CAUTION</vt:lpstr>
      <vt:lpstr>PowerPoint Presentation</vt:lpstr>
      <vt:lpstr>LABORATORY DIAGNOSIS</vt:lpstr>
      <vt:lpstr>PowerPoint Presentation</vt:lpstr>
      <vt:lpstr>COCAINE</vt:lpstr>
      <vt:lpstr>INTRODUCTION</vt:lpstr>
      <vt:lpstr>PowerPoint Presentation</vt:lpstr>
      <vt:lpstr>HOW DO PEOPLE USE COCAINE</vt:lpstr>
      <vt:lpstr>PowerPoint Presentation</vt:lpstr>
      <vt:lpstr>SIDE EFFECTS OF COCAINE </vt:lpstr>
      <vt:lpstr>PowerPoint Presentation</vt:lpstr>
      <vt:lpstr>PowerPoint Presentation</vt:lpstr>
      <vt:lpstr>PowerPoint Presentation</vt:lpstr>
      <vt:lpstr>PowerPoint Presentation</vt:lpstr>
      <vt:lpstr>PowerPoint Presentation</vt:lpstr>
      <vt:lpstr>PowerPoint Presentation</vt:lpstr>
      <vt:lpstr>LABORATORY DIAGNOSIS</vt:lpstr>
      <vt:lpstr>PowerPoint Presentation</vt:lpstr>
      <vt:lpstr>REFERENCES</vt:lpstr>
      <vt:lpstr>THANK YOU SO MUCH  FOR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PRESENTATION ON  PARACETAMOL  AND  COCAINE.</dc:title>
  <dc:creator>FAVOUR</dc:creator>
  <cp:lastModifiedBy>FAVOUR</cp:lastModifiedBy>
  <cp:revision>79</cp:revision>
  <dcterms:created xsi:type="dcterms:W3CDTF">2020-02-24T21:34:27Z</dcterms:created>
  <dcterms:modified xsi:type="dcterms:W3CDTF">2020-03-10T23:53:38Z</dcterms:modified>
</cp:coreProperties>
</file>