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62" r:id="rId6"/>
    <p:sldId id="259" r:id="rId7"/>
    <p:sldId id="260" r:id="rId8"/>
    <p:sldId id="278" r:id="rId9"/>
    <p:sldId id="279" r:id="rId10"/>
    <p:sldId id="276" r:id="rId11"/>
    <p:sldId id="267" r:id="rId12"/>
    <p:sldId id="263" r:id="rId13"/>
    <p:sldId id="273" r:id="rId14"/>
    <p:sldId id="264" r:id="rId15"/>
    <p:sldId id="272" r:id="rId16"/>
    <p:sldId id="269" r:id="rId17"/>
    <p:sldId id="275" r:id="rId18"/>
    <p:sldId id="265" r:id="rId19"/>
    <p:sldId id="271" r:id="rId20"/>
    <p:sldId id="270"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ABDB90-4190-473B-A960-B675520C15B9}" type="datetimeFigureOut">
              <a:rPr lang="en-GB" smtClean="0"/>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16640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ABDB90-4190-473B-A960-B675520C15B9}" type="datetimeFigureOut">
              <a:rPr lang="en-GB" smtClean="0"/>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118272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ABDB90-4190-473B-A960-B675520C15B9}" type="datetimeFigureOut">
              <a:rPr lang="en-GB" smtClean="0"/>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260333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ABDB90-4190-473B-A960-B675520C15B9}" type="datetimeFigureOut">
              <a:rPr lang="en-GB" smtClean="0"/>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293344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BDB90-4190-473B-A960-B675520C15B9}" type="datetimeFigureOut">
              <a:rPr lang="en-GB" smtClean="0"/>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148649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ABDB90-4190-473B-A960-B675520C15B9}" type="datetimeFigureOut">
              <a:rPr lang="en-GB" smtClean="0"/>
              <a:t>24/05/2020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23980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ABDB90-4190-473B-A960-B675520C15B9}" type="datetimeFigureOut">
              <a:rPr lang="en-GB" smtClean="0"/>
              <a:t>24/05/2020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227149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ABDB90-4190-473B-A960-B675520C15B9}" type="datetimeFigureOut">
              <a:rPr lang="en-GB" smtClean="0"/>
              <a:t>24/05/2020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272399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BDB90-4190-473B-A960-B675520C15B9}" type="datetimeFigureOut">
              <a:rPr lang="en-GB" smtClean="0"/>
              <a:t>24/05/2020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374730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BDB90-4190-473B-A960-B675520C15B9}" type="datetimeFigureOut">
              <a:rPr lang="en-GB" smtClean="0"/>
              <a:t>24/05/2020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95374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BDB90-4190-473B-A960-B675520C15B9}" type="datetimeFigureOut">
              <a:rPr lang="en-GB" smtClean="0"/>
              <a:t>24/05/2020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9AB92-2706-4B30-B91B-F8926F141073}" type="slidenum">
              <a:rPr lang="en-GB" smtClean="0"/>
              <a:t>‹#›</a:t>
            </a:fld>
            <a:endParaRPr lang="en-GB"/>
          </a:p>
        </p:txBody>
      </p:sp>
    </p:spTree>
    <p:extLst>
      <p:ext uri="{BB962C8B-B14F-4D97-AF65-F5344CB8AC3E}">
        <p14:creationId xmlns:p14="http://schemas.microsoft.com/office/powerpoint/2010/main" val="158646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BDB90-4190-473B-A960-B675520C15B9}" type="datetimeFigureOut">
              <a:rPr lang="en-GB" smtClean="0"/>
              <a:t>24/05/2020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9AB92-2706-4B30-B91B-F8926F141073}" type="slidenum">
              <a:rPr lang="en-GB" smtClean="0"/>
              <a:t>‹#›</a:t>
            </a:fld>
            <a:endParaRPr lang="en-GB"/>
          </a:p>
        </p:txBody>
      </p:sp>
    </p:spTree>
    <p:extLst>
      <p:ext uri="{BB962C8B-B14F-4D97-AF65-F5344CB8AC3E}">
        <p14:creationId xmlns:p14="http://schemas.microsoft.com/office/powerpoint/2010/main" val="266155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40282"/>
          </a:xfrm>
        </p:spPr>
        <p:txBody>
          <a:bodyPr>
            <a:normAutofit/>
          </a:bodyPr>
          <a:lstStyle/>
          <a:p>
            <a:r>
              <a:rPr lang="en-GB" sz="4400" dirty="0" smtClean="0">
                <a:latin typeface="Times New Roman" panose="02020603050405020304" pitchFamily="18" charset="0"/>
                <a:cs typeface="Times New Roman" panose="02020603050405020304" pitchFamily="18" charset="0"/>
              </a:rPr>
              <a:t>Spectrophotometer and Colorimeter</a:t>
            </a:r>
            <a:endParaRPr lang="en-GB"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853892"/>
            <a:ext cx="9144000" cy="1655762"/>
          </a:xfrm>
        </p:spPr>
        <p:txBody>
          <a:bodyPr>
            <a:normAutofit fontScale="77500" lnSpcReduction="20000"/>
          </a:bodyPr>
          <a:lstStyle/>
          <a:p>
            <a:r>
              <a:rPr lang="en-GB" b="1" smtClean="0"/>
              <a:t>Group 1 </a:t>
            </a:r>
            <a:r>
              <a:rPr lang="en-GB" b="1" dirty="0" smtClean="0"/>
              <a:t>Members</a:t>
            </a:r>
          </a:p>
          <a:p>
            <a:r>
              <a:rPr lang="en-GB" dirty="0" smtClean="0"/>
              <a:t>Presenter: Alabadan, Adenike Oyebola – 15/MHS06/012</a:t>
            </a:r>
          </a:p>
          <a:p>
            <a:r>
              <a:rPr lang="en-GB" dirty="0" smtClean="0"/>
              <a:t>Amadi, Vera Homa - 15/MHS06/012</a:t>
            </a:r>
          </a:p>
          <a:p>
            <a:r>
              <a:rPr lang="en-GB" dirty="0" smtClean="0"/>
              <a:t>Chinkere, Favour Chiamaka – 15/MHS06/020</a:t>
            </a:r>
          </a:p>
          <a:p>
            <a:r>
              <a:rPr lang="en-GB" dirty="0" smtClean="0"/>
              <a:t>Fakete, Taiwo – 13/MHS06/</a:t>
            </a:r>
            <a:endParaRPr lang="en-GB" dirty="0"/>
          </a:p>
        </p:txBody>
      </p:sp>
    </p:spTree>
    <p:extLst>
      <p:ext uri="{BB962C8B-B14F-4D97-AF65-F5344CB8AC3E}">
        <p14:creationId xmlns:p14="http://schemas.microsoft.com/office/powerpoint/2010/main" val="313242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Single beam spectrophotometer: This </a:t>
            </a:r>
            <a:r>
              <a:rPr lang="en-GB" dirty="0"/>
              <a:t>uses a reference standard to standardize or blank the instrument before taking measurements. S</a:t>
            </a:r>
            <a:r>
              <a:rPr lang="en-GB" dirty="0" smtClean="0"/>
              <a:t>ingle beam spectrophotometers are usually more compact and have a higher dynamic range.</a:t>
            </a:r>
          </a:p>
          <a:p>
            <a:r>
              <a:rPr lang="en-GB" dirty="0"/>
              <a:t>D</a:t>
            </a:r>
            <a:r>
              <a:rPr lang="en-GB" dirty="0" smtClean="0"/>
              <a:t>ouble </a:t>
            </a:r>
            <a:r>
              <a:rPr lang="en-GB" dirty="0"/>
              <a:t>beam </a:t>
            </a:r>
            <a:r>
              <a:rPr lang="en-GB" dirty="0" smtClean="0"/>
              <a:t>spectrophotometer: This splits </a:t>
            </a:r>
            <a:r>
              <a:rPr lang="en-GB" dirty="0"/>
              <a:t>the beam of light into two different paths, one of which passes through the sample while the other passes through a reference standard. Double beam spectrophotometers measure the ratio of light intensities and, therefore, are not as sensitive to fluctuations in the light source or detector. </a:t>
            </a:r>
          </a:p>
          <a:p>
            <a:r>
              <a:rPr lang="en-GB" dirty="0" smtClean="0"/>
              <a:t>Other </a:t>
            </a:r>
            <a:r>
              <a:rPr lang="en-GB" dirty="0"/>
              <a:t>types of spectrophotometers include atomic absorption spectrophotometers and fluorescence </a:t>
            </a:r>
            <a:r>
              <a:rPr lang="en-GB" dirty="0" smtClean="0"/>
              <a:t>spectrophotometers</a:t>
            </a:r>
            <a:r>
              <a:rPr lang="en-GB" dirty="0"/>
              <a:t>.</a:t>
            </a:r>
            <a:endParaRPr lang="en-GB" dirty="0" smtClean="0"/>
          </a:p>
          <a:p>
            <a:pPr marL="0" indent="0">
              <a:buNone/>
            </a:pPr>
            <a:r>
              <a:rPr lang="en-GB" dirty="0"/>
              <a:t>	</a:t>
            </a:r>
            <a:r>
              <a:rPr lang="en-GB" dirty="0" smtClean="0"/>
              <a:t>						</a:t>
            </a:r>
            <a:r>
              <a:rPr lang="en-GB" dirty="0" err="1" smtClean="0"/>
              <a:t>Adeeyinwo</a:t>
            </a:r>
            <a:r>
              <a:rPr lang="en-GB" dirty="0" smtClean="0"/>
              <a:t> </a:t>
            </a:r>
            <a:r>
              <a:rPr lang="en-GB" i="1" dirty="0" smtClean="0"/>
              <a:t>et al</a:t>
            </a:r>
            <a:r>
              <a:rPr lang="en-GB" dirty="0" smtClean="0"/>
              <a:t>., 2013</a:t>
            </a:r>
            <a:endParaRPr lang="en-GB" dirty="0"/>
          </a:p>
        </p:txBody>
      </p:sp>
    </p:spTree>
    <p:extLst>
      <p:ext uri="{BB962C8B-B14F-4D97-AF65-F5344CB8AC3E}">
        <p14:creationId xmlns:p14="http://schemas.microsoft.com/office/powerpoint/2010/main" val="2175414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Parts</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There are </a:t>
            </a:r>
            <a:r>
              <a:rPr lang="en-GB" dirty="0" smtClean="0"/>
              <a:t>five parts </a:t>
            </a:r>
            <a:r>
              <a:rPr lang="en-GB" dirty="0"/>
              <a:t>in a spectrophotometer</a:t>
            </a:r>
            <a:r>
              <a:rPr lang="en-GB" b="1" dirty="0" smtClean="0"/>
              <a:t>:</a:t>
            </a:r>
          </a:p>
          <a:p>
            <a:r>
              <a:rPr lang="en-GB" sz="3400" b="1" dirty="0"/>
              <a:t>Light </a:t>
            </a:r>
            <a:r>
              <a:rPr lang="en-GB" sz="3400" b="1" dirty="0" err="1" smtClean="0"/>
              <a:t>Sources</a:t>
            </a:r>
            <a:r>
              <a:rPr lang="en-GB" sz="3400" dirty="0" err="1" smtClean="0"/>
              <a:t>:</a:t>
            </a:r>
            <a:r>
              <a:rPr lang="en-GB" sz="3400" dirty="0" err="1"/>
              <a:t>There</a:t>
            </a:r>
            <a:r>
              <a:rPr lang="en-GB" sz="3400" dirty="0"/>
              <a:t> are two light </a:t>
            </a:r>
            <a:r>
              <a:rPr lang="en-GB" sz="3400" dirty="0" smtClean="0"/>
              <a:t>sources a </a:t>
            </a:r>
            <a:r>
              <a:rPr lang="en-GB" sz="3400" dirty="0"/>
              <a:t>tungsten lamp which generates visible light and a deu­terium or hydrogen lamp which generates UV light. </a:t>
            </a:r>
            <a:r>
              <a:rPr lang="en-GB" sz="3400" dirty="0" smtClean="0"/>
              <a:t>Deuterium lamp </a:t>
            </a:r>
            <a:r>
              <a:rPr lang="en-GB" sz="3400" dirty="0"/>
              <a:t>gives wider and more intense light in UV region than a hydrogen lamp.</a:t>
            </a:r>
            <a:endParaRPr lang="en-GB" sz="3400" dirty="0" smtClean="0"/>
          </a:p>
          <a:p>
            <a:r>
              <a:rPr lang="en-GB" sz="3400" b="1" dirty="0" err="1"/>
              <a:t>Monochromators</a:t>
            </a:r>
            <a:r>
              <a:rPr lang="en-GB" sz="3400" dirty="0" smtClean="0"/>
              <a:t>: To select the particular wavelength filter or </a:t>
            </a:r>
            <a:r>
              <a:rPr lang="en-GB" sz="3400" dirty="0" err="1" smtClean="0"/>
              <a:t>monochromators</a:t>
            </a:r>
            <a:r>
              <a:rPr lang="en-GB" sz="3400" dirty="0" smtClean="0"/>
              <a:t> are used to split the light from the light source.</a:t>
            </a:r>
          </a:p>
          <a:p>
            <a:r>
              <a:rPr lang="en-GB" sz="3400" b="1" dirty="0"/>
              <a:t>Cuvettes</a:t>
            </a:r>
            <a:r>
              <a:rPr lang="en-GB" sz="3400" dirty="0" smtClean="0"/>
              <a:t>: </a:t>
            </a:r>
            <a:r>
              <a:rPr lang="en-GB" sz="3400" dirty="0"/>
              <a:t>Cuvettes are optically transparent cells made of glass / silica / </a:t>
            </a:r>
            <a:r>
              <a:rPr lang="en-GB" sz="3400" dirty="0" smtClean="0"/>
              <a:t>plastic. Test tube or Cuvettes are used to hold the </a:t>
            </a:r>
            <a:r>
              <a:rPr lang="en-GB" sz="3400" dirty="0" err="1" smtClean="0"/>
              <a:t>color</a:t>
            </a:r>
            <a:r>
              <a:rPr lang="en-GB" sz="3400" dirty="0" smtClean="0"/>
              <a:t> solutions.</a:t>
            </a:r>
          </a:p>
          <a:p>
            <a:r>
              <a:rPr lang="en-GB" sz="3400" b="1" dirty="0"/>
              <a:t>Photocell or photomultiplier </a:t>
            </a:r>
            <a:r>
              <a:rPr lang="en-GB" sz="3400" b="1" dirty="0" smtClean="0"/>
              <a:t>tube: </a:t>
            </a:r>
            <a:r>
              <a:rPr lang="en-GB" sz="3400" dirty="0"/>
              <a:t> is a photoelectric device which converts light energy into electrical </a:t>
            </a:r>
            <a:r>
              <a:rPr lang="en-GB" sz="3400" dirty="0" smtClean="0"/>
              <a:t>en­ergy. when light falls on the detector system, an electric current is generated, this reflects the Galvanometer reading.</a:t>
            </a:r>
            <a:endParaRPr lang="en-GB" sz="3400" b="1" dirty="0"/>
          </a:p>
          <a:p>
            <a:r>
              <a:rPr lang="en-GB" sz="3400" b="1" dirty="0" smtClean="0"/>
              <a:t> Recorder: </a:t>
            </a:r>
            <a:r>
              <a:rPr lang="en-GB" sz="3400" dirty="0" smtClean="0"/>
              <a:t>The current from the detector is fed to the measuring device, the Galvanometer, shows the meter reading that is directly proportional to the intensity of light.</a:t>
            </a:r>
          </a:p>
          <a:p>
            <a:pPr marL="0" indent="0">
              <a:buNone/>
            </a:pPr>
            <a:r>
              <a:rPr lang="en-GB" sz="3400" dirty="0" smtClean="0"/>
              <a:t>									Merrifield, 2014</a:t>
            </a:r>
          </a:p>
          <a:p>
            <a:pPr marL="0" indent="0">
              <a:buNone/>
            </a:pPr>
            <a:endParaRPr lang="en-GB" sz="3400" dirty="0" smtClean="0"/>
          </a:p>
          <a:p>
            <a:pPr fontAlgn="base"/>
            <a:endParaRPr lang="en-GB" b="1" dirty="0"/>
          </a:p>
          <a:p>
            <a:endParaRPr lang="en-GB" b="1" dirty="0" smtClean="0"/>
          </a:p>
          <a:p>
            <a:endParaRPr lang="en-GB" b="1" dirty="0" smtClean="0"/>
          </a:p>
          <a:p>
            <a:endParaRPr lang="en-GB" dirty="0"/>
          </a:p>
        </p:txBody>
      </p:sp>
    </p:spTree>
    <p:extLst>
      <p:ext uri="{BB962C8B-B14F-4D97-AF65-F5344CB8AC3E}">
        <p14:creationId xmlns:p14="http://schemas.microsoft.com/office/powerpoint/2010/main" val="3092442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Colorimeter</a:t>
            </a:r>
            <a:endParaRPr lang="en-GB" dirty="0"/>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A </a:t>
            </a:r>
            <a:r>
              <a:rPr lang="en-GB" b="1" dirty="0">
                <a:latin typeface="Times New Roman" panose="02020603050405020304" pitchFamily="18" charset="0"/>
                <a:cs typeface="Times New Roman" panose="02020603050405020304" pitchFamily="18" charset="0"/>
              </a:rPr>
              <a:t>colorimeter</a:t>
            </a:r>
            <a:r>
              <a:rPr lang="en-GB" dirty="0">
                <a:latin typeface="Times New Roman" panose="02020603050405020304" pitchFamily="18" charset="0"/>
                <a:cs typeface="Times New Roman" panose="02020603050405020304" pitchFamily="18" charset="0"/>
              </a:rPr>
              <a:t> is a device used in colorimetry that measures the absorbance of particular wavelengths of light by a specific </a:t>
            </a:r>
            <a:r>
              <a:rPr lang="en-GB" dirty="0" smtClean="0">
                <a:latin typeface="Times New Roman" panose="02020603050405020304" pitchFamily="18" charset="0"/>
                <a:cs typeface="Times New Roman" panose="02020603050405020304" pitchFamily="18" charset="0"/>
              </a:rPr>
              <a:t>solution</a:t>
            </a:r>
            <a:r>
              <a:rPr lang="en-GB" dirty="0">
                <a:latin typeface="Times New Roman" panose="02020603050405020304" pitchFamily="18" charset="0"/>
                <a:cs typeface="Times New Roman" panose="02020603050405020304" pitchFamily="18" charset="0"/>
              </a:rPr>
              <a:t>. It is commonly used to determine the concentration of a known solute in a given </a:t>
            </a:r>
            <a:r>
              <a:rPr lang="en-GB" dirty="0" smtClean="0">
                <a:latin typeface="Times New Roman" panose="02020603050405020304" pitchFamily="18" charset="0"/>
                <a:cs typeface="Times New Roman" panose="02020603050405020304" pitchFamily="18" charset="0"/>
              </a:rPr>
              <a:t>solution.</a:t>
            </a:r>
          </a:p>
          <a:p>
            <a:r>
              <a:rPr lang="en-GB" b="1" dirty="0" smtClean="0"/>
              <a:t>Colorimetry</a:t>
            </a:r>
            <a:r>
              <a:rPr lang="en-GB" dirty="0"/>
              <a:t> is a technique "used to determine the concentration of </a:t>
            </a:r>
            <a:r>
              <a:rPr lang="en-GB" dirty="0" smtClean="0"/>
              <a:t>coloured </a:t>
            </a:r>
            <a:r>
              <a:rPr lang="en-GB" dirty="0"/>
              <a:t>compounds in </a:t>
            </a:r>
            <a:r>
              <a:rPr lang="en-GB" dirty="0" smtClean="0"/>
              <a:t>solution</a:t>
            </a:r>
            <a:r>
              <a:rPr lang="en-GB" dirty="0"/>
              <a:t>. A colorimeter is a device used to test the concentration of a solution by measuring its absorbance of a specific wavelength of light (not to be confused with the </a:t>
            </a:r>
            <a:r>
              <a:rPr lang="en-GB" dirty="0" err="1" smtClean="0"/>
              <a:t>tristimulus</a:t>
            </a:r>
            <a:r>
              <a:rPr lang="en-GB" dirty="0" smtClean="0"/>
              <a:t> </a:t>
            </a:r>
            <a:r>
              <a:rPr lang="en-GB" dirty="0"/>
              <a:t>colorimeter used to measure </a:t>
            </a:r>
            <a:r>
              <a:rPr lang="en-GB" dirty="0" smtClean="0"/>
              <a:t>colours </a:t>
            </a:r>
            <a:r>
              <a:rPr lang="en-GB" dirty="0"/>
              <a:t>in general</a:t>
            </a:r>
            <a:r>
              <a:rPr lang="en-GB" dirty="0" smtClean="0"/>
              <a:t>).</a:t>
            </a:r>
          </a:p>
          <a:p>
            <a:pPr marL="0" indent="0">
              <a:buNone/>
            </a:pPr>
            <a:r>
              <a:rPr lang="en-GB" dirty="0"/>
              <a:t>	</a:t>
            </a:r>
            <a:r>
              <a:rPr lang="en-GB" dirty="0" smtClean="0"/>
              <a:t>							</a:t>
            </a:r>
            <a:r>
              <a:rPr lang="en-GB" dirty="0" err="1" smtClean="0"/>
              <a:t>Timma</a:t>
            </a:r>
            <a:r>
              <a:rPr lang="en-GB" dirty="0" smtClean="0"/>
              <a:t> </a:t>
            </a:r>
            <a:r>
              <a:rPr lang="en-GB" i="1" dirty="0" smtClean="0"/>
              <a:t>et al</a:t>
            </a:r>
            <a:r>
              <a:rPr lang="en-GB" dirty="0" smtClean="0"/>
              <a:t>., 2015</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828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5774" y="1319645"/>
            <a:ext cx="6899562" cy="4857318"/>
          </a:xfrm>
        </p:spPr>
      </p:pic>
    </p:spTree>
    <p:extLst>
      <p:ext uri="{BB962C8B-B14F-4D97-AF65-F5344CB8AC3E}">
        <p14:creationId xmlns:p14="http://schemas.microsoft.com/office/powerpoint/2010/main" val="118935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a:t>
            </a:r>
            <a:endParaRPr lang="en-GB" dirty="0"/>
          </a:p>
        </p:txBody>
      </p:sp>
      <p:sp>
        <p:nvSpPr>
          <p:cNvPr id="3" name="Content Placeholder 2"/>
          <p:cNvSpPr>
            <a:spLocks noGrp="1"/>
          </p:cNvSpPr>
          <p:nvPr>
            <p:ph idx="1"/>
          </p:nvPr>
        </p:nvSpPr>
        <p:spPr/>
        <p:txBody>
          <a:bodyPr>
            <a:normAutofit lnSpcReduction="10000"/>
          </a:bodyPr>
          <a:lstStyle/>
          <a:p>
            <a:r>
              <a:rPr lang="en-GB" b="1" dirty="0"/>
              <a:t> A colorimeter</a:t>
            </a:r>
            <a:r>
              <a:rPr lang="en-GB" dirty="0"/>
              <a:t> is based on the photometric technique which states that </a:t>
            </a:r>
            <a:r>
              <a:rPr lang="en-GB" dirty="0" smtClean="0"/>
              <a:t>when </a:t>
            </a:r>
            <a:r>
              <a:rPr lang="en-GB" dirty="0"/>
              <a:t>a beam of incident light of intensity I</a:t>
            </a:r>
            <a:r>
              <a:rPr lang="en-GB" baseline="-25000" dirty="0"/>
              <a:t>0</a:t>
            </a:r>
            <a:r>
              <a:rPr lang="en-GB" dirty="0"/>
              <a:t> passes through a solution, a part of the incident light is reflected (</a:t>
            </a:r>
            <a:r>
              <a:rPr lang="en-GB" dirty="0" err="1"/>
              <a:t>I</a:t>
            </a:r>
            <a:r>
              <a:rPr lang="en-GB" baseline="-25000" dirty="0" err="1"/>
              <a:t>r</a:t>
            </a:r>
            <a:r>
              <a:rPr lang="en-GB" dirty="0"/>
              <a:t>), a part is absorbed (</a:t>
            </a:r>
            <a:r>
              <a:rPr lang="en-GB" dirty="0" err="1"/>
              <a:t>I</a:t>
            </a:r>
            <a:r>
              <a:rPr lang="en-GB" baseline="-25000" dirty="0" err="1"/>
              <a:t>a</a:t>
            </a:r>
            <a:r>
              <a:rPr lang="en-GB" dirty="0"/>
              <a:t>) and rest of the light is transmitted (</a:t>
            </a:r>
            <a:r>
              <a:rPr lang="en-GB" dirty="0" smtClean="0"/>
              <a:t>I</a:t>
            </a:r>
            <a:r>
              <a:rPr lang="en-GB" baseline="-25000" dirty="0" smtClean="0"/>
              <a:t>t</a:t>
            </a:r>
            <a:r>
              <a:rPr lang="en-GB" dirty="0" smtClean="0"/>
              <a:t>) Thus,   I</a:t>
            </a:r>
            <a:r>
              <a:rPr lang="en-GB" baseline="-25000" dirty="0" smtClean="0"/>
              <a:t>0</a:t>
            </a:r>
            <a:r>
              <a:rPr lang="en-GB" baseline="-25000" dirty="0"/>
              <a:t> </a:t>
            </a:r>
            <a:r>
              <a:rPr lang="en-GB" dirty="0"/>
              <a:t>= </a:t>
            </a:r>
            <a:r>
              <a:rPr lang="en-GB" dirty="0" err="1"/>
              <a:t>I</a:t>
            </a:r>
            <a:r>
              <a:rPr lang="en-GB" baseline="-25000" dirty="0" err="1"/>
              <a:t>r</a:t>
            </a:r>
            <a:r>
              <a:rPr lang="en-GB" dirty="0"/>
              <a:t> + </a:t>
            </a:r>
            <a:r>
              <a:rPr lang="en-GB" dirty="0" err="1"/>
              <a:t>I</a:t>
            </a:r>
            <a:r>
              <a:rPr lang="en-GB" baseline="-25000" dirty="0" err="1"/>
              <a:t>a</a:t>
            </a:r>
            <a:r>
              <a:rPr lang="en-GB" dirty="0"/>
              <a:t> + </a:t>
            </a:r>
            <a:r>
              <a:rPr lang="en-GB" dirty="0" smtClean="0"/>
              <a:t>I</a:t>
            </a:r>
            <a:r>
              <a:rPr lang="en-GB" baseline="-25000" dirty="0" smtClean="0"/>
              <a:t>t</a:t>
            </a:r>
          </a:p>
          <a:p>
            <a:pPr marL="0" indent="0">
              <a:buNone/>
            </a:pPr>
            <a:r>
              <a:rPr lang="en-GB" b="1" dirty="0"/>
              <a:t>Beer’s Law</a:t>
            </a:r>
            <a:endParaRPr lang="en-GB" dirty="0"/>
          </a:p>
          <a:p>
            <a:pPr marL="0" indent="0">
              <a:buNone/>
            </a:pPr>
            <a:r>
              <a:rPr lang="en-GB" b="1" dirty="0"/>
              <a:t> </a:t>
            </a:r>
            <a:r>
              <a:rPr lang="en-GB" dirty="0"/>
              <a:t>This law states that the amount of light absorbed is directly proportional to the concentration of the solute in the solution.</a:t>
            </a:r>
          </a:p>
          <a:p>
            <a:pPr marL="0" indent="0">
              <a:buNone/>
            </a:pPr>
            <a:r>
              <a:rPr lang="en-GB" dirty="0"/>
              <a:t>Log</a:t>
            </a:r>
            <a:r>
              <a:rPr lang="en-GB" baseline="-25000" dirty="0"/>
              <a:t>10</a:t>
            </a:r>
            <a:r>
              <a:rPr lang="en-GB" dirty="0"/>
              <a:t> I</a:t>
            </a:r>
            <a:r>
              <a:rPr lang="en-GB" baseline="-25000" dirty="0"/>
              <a:t>0</a:t>
            </a:r>
            <a:r>
              <a:rPr lang="en-GB" dirty="0"/>
              <a:t>/I</a:t>
            </a:r>
            <a:r>
              <a:rPr lang="en-GB" baseline="-25000" dirty="0"/>
              <a:t>t</a:t>
            </a:r>
            <a:r>
              <a:rPr lang="en-GB" dirty="0"/>
              <a:t> = </a:t>
            </a:r>
            <a:r>
              <a:rPr lang="en-GB" dirty="0" err="1" smtClean="0"/>
              <a:t>a</a:t>
            </a:r>
            <a:r>
              <a:rPr lang="en-GB" baseline="-25000" dirty="0" err="1" smtClean="0"/>
              <a:t>s</a:t>
            </a:r>
            <a:r>
              <a:rPr lang="en-GB" dirty="0" err="1" smtClean="0"/>
              <a:t>c</a:t>
            </a:r>
            <a:r>
              <a:rPr lang="en-GB" dirty="0" smtClean="0"/>
              <a:t> where</a:t>
            </a:r>
            <a:r>
              <a:rPr lang="en-GB" dirty="0"/>
              <a:t>,</a:t>
            </a:r>
          </a:p>
          <a:p>
            <a:r>
              <a:rPr lang="en-GB" dirty="0"/>
              <a:t>          a</a:t>
            </a:r>
            <a:r>
              <a:rPr lang="en-GB" baseline="-25000" dirty="0"/>
              <a:t>s</a:t>
            </a:r>
            <a:r>
              <a:rPr lang="en-GB" dirty="0"/>
              <a:t> = Absorbency index</a:t>
            </a:r>
          </a:p>
          <a:p>
            <a:r>
              <a:rPr lang="en-GB" dirty="0"/>
              <a:t>            c = Concentration of Solution</a:t>
            </a:r>
          </a:p>
          <a:p>
            <a:endParaRPr lang="en-GB" dirty="0"/>
          </a:p>
          <a:p>
            <a:endParaRPr lang="en-GB" dirty="0"/>
          </a:p>
        </p:txBody>
      </p:sp>
    </p:spTree>
    <p:extLst>
      <p:ext uri="{BB962C8B-B14F-4D97-AF65-F5344CB8AC3E}">
        <p14:creationId xmlns:p14="http://schemas.microsoft.com/office/powerpoint/2010/main" val="80478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a:t>
            </a:r>
            <a:endParaRPr lang="en-GB" dirty="0"/>
          </a:p>
        </p:txBody>
      </p:sp>
      <p:sp>
        <p:nvSpPr>
          <p:cNvPr id="3" name="Content Placeholder 2"/>
          <p:cNvSpPr>
            <a:spLocks noGrp="1"/>
          </p:cNvSpPr>
          <p:nvPr>
            <p:ph idx="1"/>
          </p:nvPr>
        </p:nvSpPr>
        <p:spPr/>
        <p:txBody>
          <a:bodyPr/>
          <a:lstStyle/>
          <a:p>
            <a:pPr marL="0" indent="0">
              <a:buNone/>
            </a:pPr>
            <a:r>
              <a:rPr lang="en-GB" b="1" dirty="0"/>
              <a:t>Lambert’s Law</a:t>
            </a:r>
            <a:endParaRPr lang="en-GB" dirty="0"/>
          </a:p>
          <a:p>
            <a:pPr marL="0" indent="0">
              <a:buNone/>
            </a:pPr>
            <a:r>
              <a:rPr lang="en-GB" dirty="0" smtClean="0"/>
              <a:t>The </a:t>
            </a:r>
            <a:r>
              <a:rPr lang="en-GB" dirty="0"/>
              <a:t>Lambert’s law states that the amount of light absorbed is directly proportional to the length and thickness of the solution under analysis.</a:t>
            </a:r>
          </a:p>
          <a:p>
            <a:r>
              <a:rPr lang="en-GB" dirty="0"/>
              <a:t>A = log</a:t>
            </a:r>
            <a:r>
              <a:rPr lang="en-GB" baseline="-25000" dirty="0"/>
              <a:t>10</a:t>
            </a:r>
            <a:r>
              <a:rPr lang="en-GB" dirty="0"/>
              <a:t> I</a:t>
            </a:r>
            <a:r>
              <a:rPr lang="en-GB" baseline="-25000" dirty="0"/>
              <a:t>0</a:t>
            </a:r>
            <a:r>
              <a:rPr lang="en-GB" dirty="0"/>
              <a:t>/I</a:t>
            </a:r>
            <a:r>
              <a:rPr lang="en-GB" baseline="-25000" dirty="0"/>
              <a:t>t</a:t>
            </a:r>
            <a:r>
              <a:rPr lang="en-GB" dirty="0"/>
              <a:t> = </a:t>
            </a:r>
            <a:r>
              <a:rPr lang="en-GB" dirty="0" err="1" smtClean="0"/>
              <a:t>a</a:t>
            </a:r>
            <a:r>
              <a:rPr lang="en-GB" baseline="-25000" dirty="0" err="1" smtClean="0"/>
              <a:t>s</a:t>
            </a:r>
            <a:r>
              <a:rPr lang="en-GB" dirty="0" err="1" smtClean="0"/>
              <a:t>b</a:t>
            </a:r>
            <a:r>
              <a:rPr lang="en-GB" dirty="0" smtClean="0"/>
              <a:t>    Where</a:t>
            </a:r>
            <a:r>
              <a:rPr lang="en-GB" dirty="0"/>
              <a:t>,</a:t>
            </a:r>
          </a:p>
          <a:p>
            <a:r>
              <a:rPr lang="en-GB" dirty="0"/>
              <a:t>            A = Absorbance of test</a:t>
            </a:r>
          </a:p>
          <a:p>
            <a:r>
              <a:rPr lang="en-GB" dirty="0"/>
              <a:t>           a</a:t>
            </a:r>
            <a:r>
              <a:rPr lang="en-GB" baseline="-25000" dirty="0"/>
              <a:t>s</a:t>
            </a:r>
            <a:r>
              <a:rPr lang="en-GB" dirty="0"/>
              <a:t> = Absorbance of standard</a:t>
            </a:r>
          </a:p>
          <a:p>
            <a:r>
              <a:rPr lang="en-GB" dirty="0"/>
              <a:t>            b = length / thickness of the solution</a:t>
            </a:r>
          </a:p>
          <a:p>
            <a:pPr marL="0" indent="0">
              <a:buNone/>
            </a:pPr>
            <a:r>
              <a:rPr lang="en-GB" dirty="0" smtClean="0"/>
              <a:t>									Robert, 2008</a:t>
            </a:r>
            <a:endParaRPr lang="en-GB" dirty="0"/>
          </a:p>
        </p:txBody>
      </p:sp>
    </p:spTree>
    <p:extLst>
      <p:ext uri="{BB962C8B-B14F-4D97-AF65-F5344CB8AC3E}">
        <p14:creationId xmlns:p14="http://schemas.microsoft.com/office/powerpoint/2010/main" val="2907248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Colorimeters are used for a wide range of application across the chemical and biological field including but not limited to the analysis of Blood, Determining the rates of reaction, Laboratory quality control.</a:t>
            </a:r>
          </a:p>
          <a:p>
            <a:r>
              <a:rPr lang="en-GB" b="1" dirty="0"/>
              <a:t> </a:t>
            </a:r>
            <a:r>
              <a:rPr lang="en-GB" dirty="0"/>
              <a:t>The colorimeter is commonly used for the determination of the concentration of a </a:t>
            </a:r>
            <a:r>
              <a:rPr lang="en-GB" dirty="0" err="1"/>
              <a:t>colored</a:t>
            </a:r>
            <a:r>
              <a:rPr lang="en-GB" dirty="0"/>
              <a:t> compound by measuring the optical density or its absorbance.</a:t>
            </a:r>
          </a:p>
          <a:p>
            <a:r>
              <a:rPr lang="en-GB" dirty="0" smtClean="0"/>
              <a:t>It </a:t>
            </a:r>
            <a:r>
              <a:rPr lang="en-GB" dirty="0"/>
              <a:t>can also be used for the determination of the course of the reaction by measuring the rate of formation and disappearance of the light-absorbing compound in the range of the visible spectrum of light.</a:t>
            </a:r>
          </a:p>
          <a:p>
            <a:r>
              <a:rPr lang="en-GB" dirty="0" smtClean="0"/>
              <a:t>By </a:t>
            </a:r>
            <a:r>
              <a:rPr lang="en-GB" dirty="0"/>
              <a:t>colorimeter, a compound can be identified by determining the absorption spectrum in the visible region of the light spectrum.</a:t>
            </a:r>
          </a:p>
          <a:p>
            <a:pPr marL="0" indent="0">
              <a:buNone/>
            </a:pPr>
            <a:endParaRPr lang="en-GB" dirty="0" smtClean="0"/>
          </a:p>
          <a:p>
            <a:pPr marL="0" indent="0" algn="r">
              <a:buNone/>
            </a:pPr>
            <a:r>
              <a:rPr lang="en-GB" dirty="0" smtClean="0"/>
              <a:t>(Blues </a:t>
            </a:r>
            <a:r>
              <a:rPr lang="en-GB" i="1" dirty="0" smtClean="0"/>
              <a:t>et al</a:t>
            </a:r>
            <a:r>
              <a:rPr lang="en-GB" dirty="0" smtClean="0"/>
              <a:t>., 2004)</a:t>
            </a:r>
          </a:p>
        </p:txBody>
      </p:sp>
    </p:spTree>
    <p:extLst>
      <p:ext uri="{BB962C8B-B14F-4D97-AF65-F5344CB8AC3E}">
        <p14:creationId xmlns:p14="http://schemas.microsoft.com/office/powerpoint/2010/main" val="2232433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en-GB" dirty="0"/>
          </a:p>
        </p:txBody>
      </p:sp>
      <p:sp>
        <p:nvSpPr>
          <p:cNvPr id="3" name="Content Placeholder 2"/>
          <p:cNvSpPr>
            <a:spLocks noGrp="1"/>
          </p:cNvSpPr>
          <p:nvPr>
            <p:ph idx="1"/>
          </p:nvPr>
        </p:nvSpPr>
        <p:spPr/>
        <p:txBody>
          <a:bodyPr>
            <a:normAutofit fontScale="92500"/>
          </a:bodyPr>
          <a:lstStyle/>
          <a:p>
            <a:r>
              <a:rPr lang="en-GB" dirty="0"/>
              <a:t>There are many different types of colorimeters, </a:t>
            </a:r>
            <a:r>
              <a:rPr lang="en-GB" dirty="0" smtClean="0"/>
              <a:t>they include</a:t>
            </a:r>
          </a:p>
          <a:p>
            <a:r>
              <a:rPr lang="en-GB" dirty="0"/>
              <a:t>T</a:t>
            </a:r>
            <a:r>
              <a:rPr lang="en-GB" dirty="0" smtClean="0"/>
              <a:t>he colour densitometer: This measures </a:t>
            </a:r>
            <a:r>
              <a:rPr lang="en-GB" dirty="0"/>
              <a:t>the density of primary </a:t>
            </a:r>
            <a:r>
              <a:rPr lang="en-GB" dirty="0" smtClean="0"/>
              <a:t>colours.</a:t>
            </a:r>
          </a:p>
          <a:p>
            <a:r>
              <a:rPr lang="en-GB" dirty="0"/>
              <a:t>T</a:t>
            </a:r>
            <a:r>
              <a:rPr lang="en-GB" dirty="0" smtClean="0"/>
              <a:t>he colour</a:t>
            </a:r>
            <a:r>
              <a:rPr lang="en-GB" dirty="0"/>
              <a:t> </a:t>
            </a:r>
            <a:r>
              <a:rPr lang="en-GB" dirty="0" smtClean="0"/>
              <a:t>photometer: This </a:t>
            </a:r>
            <a:r>
              <a:rPr lang="en-GB" dirty="0"/>
              <a:t>measures the reflection and transmission of </a:t>
            </a:r>
            <a:r>
              <a:rPr lang="en-GB" dirty="0" smtClean="0"/>
              <a:t>colour.</a:t>
            </a:r>
          </a:p>
          <a:p>
            <a:r>
              <a:rPr lang="en-GB" dirty="0" smtClean="0"/>
              <a:t> </a:t>
            </a:r>
            <a:r>
              <a:rPr lang="en-GB" dirty="0"/>
              <a:t>D</a:t>
            </a:r>
            <a:r>
              <a:rPr lang="en-GB" dirty="0" smtClean="0"/>
              <a:t>igital</a:t>
            </a:r>
            <a:r>
              <a:rPr lang="en-GB" dirty="0"/>
              <a:t>, also called laboratory, and </a:t>
            </a:r>
            <a:r>
              <a:rPr lang="en-GB" dirty="0" smtClean="0"/>
              <a:t>portable: </a:t>
            </a:r>
            <a:r>
              <a:rPr lang="en-GB" dirty="0"/>
              <a:t>Digital versions are most often used in a lab setting for sampling or in the classroom for educational purposes. Portable versions can be carried anywhere, regardless of environmental conditions, to test things like water and soil samples on site</a:t>
            </a:r>
            <a:r>
              <a:rPr lang="en-GB" dirty="0" smtClean="0"/>
              <a:t>.</a:t>
            </a:r>
          </a:p>
          <a:p>
            <a:pPr marL="0" indent="0">
              <a:buNone/>
            </a:pPr>
            <a:r>
              <a:rPr lang="en-GB" dirty="0" smtClean="0"/>
              <a:t>								</a:t>
            </a:r>
            <a:r>
              <a:rPr lang="en-GB" dirty="0" err="1" smtClean="0"/>
              <a:t>Shivok</a:t>
            </a:r>
            <a:r>
              <a:rPr lang="en-GB" dirty="0" smtClean="0"/>
              <a:t> </a:t>
            </a:r>
            <a:r>
              <a:rPr lang="en-GB" i="1" dirty="0" smtClean="0"/>
              <a:t>et al</a:t>
            </a:r>
            <a:r>
              <a:rPr lang="en-GB" dirty="0" smtClean="0"/>
              <a:t>., 2014</a:t>
            </a:r>
            <a:endParaRPr lang="en-GB" dirty="0"/>
          </a:p>
        </p:txBody>
      </p:sp>
    </p:spTree>
    <p:extLst>
      <p:ext uri="{BB962C8B-B14F-4D97-AF65-F5344CB8AC3E}">
        <p14:creationId xmlns:p14="http://schemas.microsoft.com/office/powerpoint/2010/main" val="1261239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There are 5 essential parts in a </a:t>
            </a:r>
            <a:r>
              <a:rPr lang="en-GB" dirty="0" smtClean="0"/>
              <a:t>colorimeter:</a:t>
            </a:r>
          </a:p>
          <a:p>
            <a:r>
              <a:rPr lang="en-GB" b="1" dirty="0" smtClean="0"/>
              <a:t> </a:t>
            </a:r>
            <a:r>
              <a:rPr lang="en-GB" b="1" dirty="0"/>
              <a:t>Light Source</a:t>
            </a:r>
            <a:r>
              <a:rPr lang="en-GB" dirty="0"/>
              <a:t> – The most common source of light used in colorimeter is a tungsten </a:t>
            </a:r>
            <a:r>
              <a:rPr lang="en-GB" dirty="0" smtClean="0"/>
              <a:t>filament.</a:t>
            </a:r>
          </a:p>
          <a:p>
            <a:r>
              <a:rPr lang="en-GB" b="1" dirty="0" err="1" smtClean="0"/>
              <a:t>Monochromator</a:t>
            </a:r>
            <a:r>
              <a:rPr lang="en-GB" dirty="0"/>
              <a:t> – To select the particular wavelength filter or </a:t>
            </a:r>
            <a:r>
              <a:rPr lang="en-GB" dirty="0" err="1"/>
              <a:t>monochromators</a:t>
            </a:r>
            <a:r>
              <a:rPr lang="en-GB" dirty="0"/>
              <a:t> are used to split the light from the light source</a:t>
            </a:r>
            <a:r>
              <a:rPr lang="en-GB" dirty="0" smtClean="0"/>
              <a:t>.</a:t>
            </a:r>
          </a:p>
          <a:p>
            <a:r>
              <a:rPr lang="en-GB" b="1" dirty="0" smtClean="0"/>
              <a:t> </a:t>
            </a:r>
            <a:r>
              <a:rPr lang="en-GB" b="1" dirty="0"/>
              <a:t>Sample holder</a:t>
            </a:r>
            <a:r>
              <a:rPr lang="en-GB" dirty="0"/>
              <a:t> – Test tube or Cuvettes are used to hold the </a:t>
            </a:r>
            <a:r>
              <a:rPr lang="en-GB" dirty="0" err="1"/>
              <a:t>color</a:t>
            </a:r>
            <a:r>
              <a:rPr lang="en-GB" dirty="0"/>
              <a:t> solutions they are made up of Glass at the visible </a:t>
            </a:r>
            <a:r>
              <a:rPr lang="en-GB" dirty="0" smtClean="0"/>
              <a:t>wavelength.</a:t>
            </a:r>
          </a:p>
          <a:p>
            <a:r>
              <a:rPr lang="en-GB" b="1" dirty="0" smtClean="0"/>
              <a:t>Photo </a:t>
            </a:r>
            <a:r>
              <a:rPr lang="en-GB" b="1" dirty="0"/>
              <a:t>Detector System</a:t>
            </a:r>
            <a:r>
              <a:rPr lang="en-GB" dirty="0"/>
              <a:t> – when light falls on the detector system, an electric current is generated, this reflects the Galvanometer reading.</a:t>
            </a:r>
          </a:p>
          <a:p>
            <a:r>
              <a:rPr lang="en-GB" b="1" dirty="0" smtClean="0"/>
              <a:t>Measuring </a:t>
            </a:r>
            <a:r>
              <a:rPr lang="en-GB" b="1" dirty="0"/>
              <a:t>device</a:t>
            </a:r>
            <a:r>
              <a:rPr lang="en-GB" dirty="0"/>
              <a:t> – The current from the detector is fed to the measuring device, the Galvanometer, shows the meter reading that is directly proportional to the intensity of light</a:t>
            </a:r>
            <a:r>
              <a:rPr lang="en-GB" dirty="0" smtClean="0"/>
              <a:t>.</a:t>
            </a:r>
          </a:p>
          <a:p>
            <a:pPr marL="0" indent="0">
              <a:buNone/>
            </a:pPr>
            <a:r>
              <a:rPr lang="en-GB" dirty="0" smtClean="0"/>
              <a:t>							(Johns and Warren, 2001)</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637833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Maintenance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Any spill on, or around the instrument should be cleaned immediately. </a:t>
            </a:r>
          </a:p>
          <a:p>
            <a:r>
              <a:rPr lang="en-GB" dirty="0" smtClean="0"/>
              <a:t>At the end of the day, turn off the instrument or disconnect the power source or the battery terminals as appropriate. </a:t>
            </a:r>
          </a:p>
          <a:p>
            <a:r>
              <a:rPr lang="en-GB" dirty="0" smtClean="0"/>
              <a:t>Keep the cuvette chamber empty and closed when not in use. </a:t>
            </a:r>
          </a:p>
          <a:p>
            <a:r>
              <a:rPr lang="en-GB" dirty="0" smtClean="0"/>
              <a:t>Cover the instrument after use. Store appropriately, protected from dust.</a:t>
            </a:r>
          </a:p>
          <a:p>
            <a:r>
              <a:rPr lang="en-GB" dirty="0" smtClean="0"/>
              <a:t>Replace blown fuses and bulbs according to the manufacturer’s instructions. </a:t>
            </a:r>
          </a:p>
          <a:p>
            <a:r>
              <a:rPr lang="en-GB" dirty="0" smtClean="0"/>
              <a:t>If the equipment is faulty, consult a qualified biomedical engineer.</a:t>
            </a:r>
          </a:p>
          <a:p>
            <a:r>
              <a:rPr lang="en-GB" dirty="0"/>
              <a:t>V</a:t>
            </a:r>
            <a:r>
              <a:rPr lang="en-GB" dirty="0" smtClean="0"/>
              <a:t>erify that the instrument is away from equipment generating vibrations and direct solar radiation. </a:t>
            </a:r>
          </a:p>
          <a:p>
            <a:r>
              <a:rPr lang="en-GB" dirty="0" smtClean="0"/>
              <a:t>Check that there is no excessive humidity, dust or high temperature. </a:t>
            </a:r>
          </a:p>
          <a:p>
            <a:r>
              <a:rPr lang="en-GB" dirty="0" smtClean="0"/>
              <a:t>Ensure that there is no source of smoke, gas or corrosive emissions nearby.</a:t>
            </a:r>
          </a:p>
          <a:p>
            <a:pPr marL="0" indent="0" algn="r">
              <a:buNone/>
            </a:pPr>
            <a:r>
              <a:rPr lang="en-GB" dirty="0" smtClean="0"/>
              <a:t>(Aston, 2009)</a:t>
            </a:r>
          </a:p>
          <a:p>
            <a:pPr marL="0" indent="0">
              <a:buNone/>
            </a:pP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92082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Introduction</a:t>
            </a:r>
          </a:p>
          <a:p>
            <a:r>
              <a:rPr lang="en-GB" dirty="0" smtClean="0"/>
              <a:t>Mode of Operation/ Working principle</a:t>
            </a:r>
          </a:p>
          <a:p>
            <a:r>
              <a:rPr lang="en-GB" dirty="0" smtClean="0"/>
              <a:t>Functions</a:t>
            </a:r>
          </a:p>
          <a:p>
            <a:r>
              <a:rPr lang="en-GB" dirty="0" smtClean="0"/>
              <a:t>Types</a:t>
            </a:r>
          </a:p>
          <a:p>
            <a:r>
              <a:rPr lang="en-GB" dirty="0" smtClean="0"/>
              <a:t>Parts</a:t>
            </a:r>
          </a:p>
          <a:p>
            <a:r>
              <a:rPr lang="en-GB" dirty="0" smtClean="0"/>
              <a:t>Management</a:t>
            </a:r>
          </a:p>
          <a:p>
            <a:r>
              <a:rPr lang="en-GB" dirty="0" smtClean="0"/>
              <a:t>Brands and Prices</a:t>
            </a:r>
          </a:p>
          <a:p>
            <a:r>
              <a:rPr lang="en-GB" dirty="0" smtClean="0"/>
              <a:t>References</a:t>
            </a:r>
            <a:endParaRPr lang="en-GB" dirty="0"/>
          </a:p>
        </p:txBody>
      </p:sp>
    </p:spTree>
    <p:extLst>
      <p:ext uri="{BB962C8B-B14F-4D97-AF65-F5344CB8AC3E}">
        <p14:creationId xmlns:p14="http://schemas.microsoft.com/office/powerpoint/2010/main" val="2076054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Blues, J., </a:t>
            </a:r>
            <a:r>
              <a:rPr lang="en-GB" dirty="0" err="1" smtClean="0"/>
              <a:t>Bayliss</a:t>
            </a:r>
            <a:r>
              <a:rPr lang="en-GB" dirty="0" smtClean="0"/>
              <a:t>, D. and Buckley, M.(2004) The calibration and use of	piston 	pipettes, National Physical Laboratory, </a:t>
            </a:r>
            <a:r>
              <a:rPr lang="en-GB" dirty="0" err="1" smtClean="0"/>
              <a:t>Teddigton</a:t>
            </a:r>
            <a:r>
              <a:rPr lang="en-GB" dirty="0" smtClean="0"/>
              <a:t>,	Middlesex, UK, </a:t>
            </a:r>
          </a:p>
          <a:p>
            <a:pPr marL="0" indent="0">
              <a:buNone/>
            </a:pPr>
            <a:r>
              <a:rPr lang="en-GB" dirty="0" smtClean="0"/>
              <a:t>Johns and Warren L. (2001) Selection of basic laboratory equipment for	laboratories with limited resources, World Health Organization.</a:t>
            </a:r>
          </a:p>
          <a:p>
            <a:pPr marL="0" indent="0">
              <a:buNone/>
            </a:pPr>
            <a:r>
              <a:rPr lang="en-GB" dirty="0" smtClean="0"/>
              <a:t>Aston, R. (2009) Principles of Biomedical Instrumentation and	Measurement, Merrill Publishing Company.</a:t>
            </a:r>
          </a:p>
          <a:p>
            <a:pPr marL="0" indent="0">
              <a:buNone/>
            </a:pPr>
            <a:r>
              <a:rPr lang="en-US" i="1" dirty="0" smtClean="0"/>
              <a:t>Ninfa AJ, Ballou DP, </a:t>
            </a:r>
            <a:r>
              <a:rPr lang="en-US" i="1" dirty="0" err="1" smtClean="0"/>
              <a:t>Benore</a:t>
            </a:r>
            <a:r>
              <a:rPr lang="en-US" i="1" dirty="0" smtClean="0"/>
              <a:t> M (2010). Fundamental Laboratory Approaches 	for Biochemistry and Biotechnology (2nd ed.). Hoboken: Wiley &amp; Sons. 	ISBN 9780470087664. OCLC 488246403</a:t>
            </a:r>
          </a:p>
          <a:p>
            <a:pPr marL="0" indent="0">
              <a:buNone/>
            </a:pPr>
            <a:r>
              <a:rPr lang="en-US" i="1" dirty="0" smtClean="0"/>
              <a:t>Trumbo, Toni A.; Schultz, </a:t>
            </a:r>
            <a:r>
              <a:rPr lang="en-US" i="1" dirty="0" err="1" smtClean="0"/>
              <a:t>Emeric</a:t>
            </a:r>
            <a:r>
              <a:rPr lang="en-US" i="1" dirty="0" smtClean="0"/>
              <a:t>; Borland, Michael G.; Pugh, Michael 	Eugene (April 27, 2013). "Applied Spectrophotometry: Analysis of a 	Biochemical Mixture". Biochemistry and Molecular Biology Education. 	</a:t>
            </a:r>
            <a:r>
              <a:rPr lang="en-US" b="1" i="1" dirty="0" smtClean="0"/>
              <a:t>41</a:t>
            </a:r>
            <a:r>
              <a:rPr lang="en-US" i="1" dirty="0" smtClean="0"/>
              <a:t> (4): 242–50. doi:10.1002/bmb.20694. PMID 23625877</a:t>
            </a:r>
            <a:r>
              <a:rPr lang="en-US" dirty="0" smtClean="0"/>
              <a:t> </a:t>
            </a:r>
          </a:p>
          <a:p>
            <a:pPr marL="0" indent="0">
              <a:buNone/>
            </a:pPr>
            <a:endParaRPr lang="en-GB" dirty="0" smtClean="0"/>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13894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i="1" dirty="0" err="1" smtClean="0"/>
              <a:t>Mettler</a:t>
            </a:r>
            <a:r>
              <a:rPr lang="en-US" i="1" dirty="0" smtClean="0"/>
              <a:t>-Toledo AG, Analytical. 2016. Retrieved Dec 23, 2018.</a:t>
            </a:r>
            <a:r>
              <a:rPr lang="en-US" dirty="0" smtClean="0"/>
              <a:t> </a:t>
            </a:r>
          </a:p>
          <a:p>
            <a:pPr marL="0" indent="0">
              <a:buNone/>
            </a:pPr>
            <a:r>
              <a:rPr lang="en-US" i="1" dirty="0" smtClean="0"/>
              <a:t>Cortez, C.; </a:t>
            </a:r>
            <a:r>
              <a:rPr lang="en-US" i="1" dirty="0" err="1" smtClean="0"/>
              <a:t>Szepaniuk</a:t>
            </a:r>
            <a:r>
              <a:rPr lang="en-US" i="1" dirty="0" smtClean="0"/>
              <a:t>, A.; Gomes da Silva, L. (May 1, 2010). "Exploring 	Proteins Purification Techniques Animations as Tools for the 	Biochemistry Teaching". Journal of Biochemistry Education. </a:t>
            </a:r>
            <a:r>
              <a:rPr lang="en-US" b="1" i="1" dirty="0" smtClean="0"/>
              <a:t>8</a:t>
            </a:r>
            <a:r>
              <a:rPr lang="en-US" i="1" dirty="0" smtClean="0"/>
              <a:t> (2): 	12. doi:10.16923/reb.v8i2.215.</a:t>
            </a:r>
            <a:r>
              <a:rPr lang="en-US" dirty="0" smtClean="0"/>
              <a:t> </a:t>
            </a:r>
          </a:p>
          <a:p>
            <a:pPr marL="0" indent="0">
              <a:buNone/>
            </a:pPr>
            <a:r>
              <a:rPr lang="en-US" i="1" dirty="0" smtClean="0"/>
              <a:t>Garrett RH, Grisham CM (2013). Biochemistry. Belmont, CA: Cengage. 	p. 106. ISBN 978-1133106296. OCLC 801650341.</a:t>
            </a:r>
            <a:r>
              <a:rPr lang="en-US" dirty="0" smtClean="0"/>
              <a:t> </a:t>
            </a:r>
          </a:p>
          <a:p>
            <a:pPr marL="0" indent="0">
              <a:buNone/>
            </a:pPr>
            <a:r>
              <a:rPr lang="en-US" i="1" dirty="0" smtClean="0"/>
              <a:t>Ensor Roslyn (May 27, 1936). "Spectrophotometry of proteins 	Biochemical Journal. </a:t>
            </a:r>
            <a:r>
              <a:rPr lang="en-US" b="1" i="1" dirty="0" smtClean="0"/>
              <a:t>30</a:t>
            </a:r>
            <a:r>
              <a:rPr lang="en-US" i="1" dirty="0" smtClean="0"/>
              <a:t> (10): 1795–1803. 	doi:10.1042/bj0301795. PMC 1263262. PMID</a:t>
            </a:r>
            <a:r>
              <a:rPr lang="en-US" i="1" dirty="0"/>
              <a:t> </a:t>
            </a:r>
            <a:r>
              <a:rPr lang="en-US" i="1" dirty="0" smtClean="0"/>
              <a:t>16746224.</a:t>
            </a:r>
            <a:r>
              <a:rPr lang="en-US" dirty="0" smtClean="0"/>
              <a:t> </a:t>
            </a:r>
          </a:p>
          <a:p>
            <a:endParaRPr lang="en-GB" dirty="0"/>
          </a:p>
        </p:txBody>
      </p:sp>
    </p:spTree>
    <p:extLst>
      <p:ext uri="{BB962C8B-B14F-4D97-AF65-F5344CB8AC3E}">
        <p14:creationId xmlns:p14="http://schemas.microsoft.com/office/powerpoint/2010/main" val="322711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Spectrophotometer</a:t>
            </a:r>
            <a:endParaRPr lang="en-GB" dirty="0"/>
          </a:p>
        </p:txBody>
      </p:sp>
      <p:sp>
        <p:nvSpPr>
          <p:cNvPr id="3" name="Content Placeholder 2"/>
          <p:cNvSpPr>
            <a:spLocks noGrp="1"/>
          </p:cNvSpPr>
          <p:nvPr>
            <p:ph idx="1"/>
          </p:nvPr>
        </p:nvSpPr>
        <p:spPr/>
        <p:txBody>
          <a:bodyPr>
            <a:normAutofit/>
          </a:bodyPr>
          <a:lstStyle/>
          <a:p>
            <a:r>
              <a:rPr lang="en-GB" sz="3600" dirty="0" smtClean="0">
                <a:latin typeface="Times New Roman" panose="02020603050405020304" pitchFamily="18" charset="0"/>
                <a:cs typeface="Times New Roman" panose="02020603050405020304" pitchFamily="18" charset="0"/>
              </a:rPr>
              <a:t>A Spectrophotometer is </a:t>
            </a:r>
            <a:r>
              <a:rPr lang="en-GB" sz="3600" dirty="0">
                <a:latin typeface="Times New Roman" panose="02020603050405020304" pitchFamily="18" charset="0"/>
                <a:cs typeface="Times New Roman" panose="02020603050405020304" pitchFamily="18" charset="0"/>
              </a:rPr>
              <a:t>an instrument containing a </a:t>
            </a:r>
            <a:r>
              <a:rPr lang="en-GB" sz="3600" dirty="0" err="1">
                <a:latin typeface="Times New Roman" panose="02020603050405020304" pitchFamily="18" charset="0"/>
                <a:cs typeface="Times New Roman" panose="02020603050405020304" pitchFamily="18" charset="0"/>
              </a:rPr>
              <a:t>monochromator</a:t>
            </a:r>
            <a:r>
              <a:rPr lang="en-GB" sz="3600" dirty="0">
                <a:latin typeface="Times New Roman" panose="02020603050405020304" pitchFamily="18" charset="0"/>
                <a:cs typeface="Times New Roman" panose="02020603050405020304" pitchFamily="18" charset="0"/>
              </a:rPr>
              <a:t>, a device which produces a light beam containing wavelengths in a narrow band around a selected wavelength, and a means of measuring the ratio of that beam's intensity as it enters and leaves a </a:t>
            </a:r>
            <a:r>
              <a:rPr lang="en-GB" sz="3600" dirty="0" smtClean="0">
                <a:latin typeface="Times New Roman" panose="02020603050405020304" pitchFamily="18" charset="0"/>
                <a:cs typeface="Times New Roman" panose="02020603050405020304" pitchFamily="18" charset="0"/>
              </a:rPr>
              <a:t>cuvette99. This </a:t>
            </a:r>
            <a:r>
              <a:rPr lang="en-GB" sz="3600" dirty="0">
                <a:latin typeface="Times New Roman" panose="02020603050405020304" pitchFamily="18" charset="0"/>
                <a:cs typeface="Times New Roman" panose="02020603050405020304" pitchFamily="18" charset="0"/>
              </a:rPr>
              <a:t>describes a single-beam photometer</a:t>
            </a:r>
            <a:r>
              <a:rPr lang="en-GB" sz="3600" dirty="0" smtClean="0">
                <a:latin typeface="Times New Roman" panose="02020603050405020304" pitchFamily="18" charset="0"/>
                <a:cs typeface="Times New Roman" panose="02020603050405020304" pitchFamily="18" charset="0"/>
              </a:rPr>
              <a:t>.</a:t>
            </a:r>
          </a:p>
          <a:p>
            <a:pPr marL="0" indent="0">
              <a:buNone/>
            </a:pPr>
            <a:r>
              <a:rPr lang="en-GB" sz="3600" dirty="0" smtClean="0"/>
              <a:t>								</a:t>
            </a:r>
            <a:r>
              <a:rPr lang="en-GB" sz="3600" dirty="0" err="1" smtClean="0"/>
              <a:t>Buie</a:t>
            </a:r>
            <a:r>
              <a:rPr lang="en-GB" sz="3600" dirty="0" smtClean="0"/>
              <a:t>, 2011</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809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5445" y="1485901"/>
            <a:ext cx="7180119" cy="4520044"/>
          </a:xfrm>
        </p:spPr>
      </p:pic>
    </p:spTree>
    <p:extLst>
      <p:ext uri="{BB962C8B-B14F-4D97-AF65-F5344CB8AC3E}">
        <p14:creationId xmlns:p14="http://schemas.microsoft.com/office/powerpoint/2010/main" val="236899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3200" dirty="0" smtClean="0">
                <a:latin typeface="Times New Roman" panose="02020603050405020304" pitchFamily="18" charset="0"/>
                <a:cs typeface="Times New Roman" panose="02020603050405020304" pitchFamily="18" charset="0"/>
              </a:rPr>
              <a:t>Spectrophotometry in chemistry, </a:t>
            </a:r>
            <a:r>
              <a:rPr lang="en-GB" sz="3200" dirty="0">
                <a:latin typeface="Times New Roman" panose="02020603050405020304" pitchFamily="18" charset="0"/>
                <a:cs typeface="Times New Roman" panose="02020603050405020304" pitchFamily="18" charset="0"/>
              </a:rPr>
              <a:t>is the quantitative measurement of the reflection or transmission properties of a material as a function of </a:t>
            </a:r>
            <a:r>
              <a:rPr lang="en-GB" sz="3200" dirty="0" smtClean="0">
                <a:latin typeface="Times New Roman" panose="02020603050405020304" pitchFamily="18" charset="0"/>
                <a:cs typeface="Times New Roman" panose="02020603050405020304" pitchFamily="18" charset="0"/>
              </a:rPr>
              <a:t>wavelength and a spectrometer is used for this measurement.</a:t>
            </a:r>
          </a:p>
          <a:p>
            <a:pPr marL="0" indent="0">
              <a:buNone/>
            </a:pPr>
            <a:r>
              <a:rPr lang="en-GB" sz="3200" dirty="0" smtClean="0">
                <a:latin typeface="Times New Roman" panose="02020603050405020304" pitchFamily="18" charset="0"/>
                <a:cs typeface="Times New Roman" panose="02020603050405020304" pitchFamily="18" charset="0"/>
              </a:rPr>
              <a:t>It works based on two principles:</a:t>
            </a:r>
          </a:p>
          <a:p>
            <a:r>
              <a:rPr lang="en-GB" sz="3200" dirty="0" smtClean="0">
                <a:latin typeface="Times New Roman" panose="02020603050405020304" pitchFamily="18" charset="0"/>
                <a:cs typeface="Times New Roman" panose="02020603050405020304" pitchFamily="18" charset="0"/>
              </a:rPr>
              <a:t>Lambert’s Law</a:t>
            </a:r>
          </a:p>
          <a:p>
            <a:r>
              <a:rPr lang="en-GB" sz="3200" dirty="0" smtClean="0">
                <a:latin typeface="Times New Roman" panose="02020603050405020304" pitchFamily="18" charset="0"/>
                <a:cs typeface="Times New Roman" panose="02020603050405020304" pitchFamily="18" charset="0"/>
              </a:rPr>
              <a:t>Beer’s Law</a:t>
            </a:r>
          </a:p>
          <a:p>
            <a:pPr marL="0" indent="0">
              <a:buNone/>
            </a:pPr>
            <a:r>
              <a:rPr lang="en-GB" sz="3200" dirty="0" smtClean="0"/>
              <a:t>								</a:t>
            </a:r>
            <a:r>
              <a:rPr lang="en-GB" sz="3200" dirty="0" err="1" smtClean="0"/>
              <a:t>Alber</a:t>
            </a:r>
            <a:r>
              <a:rPr lang="en-GB" sz="3200" dirty="0" smtClean="0"/>
              <a:t> et al., 2012</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9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a:t>
            </a:r>
            <a:endParaRPr lang="en-GB" dirty="0"/>
          </a:p>
        </p:txBody>
      </p:sp>
      <p:sp>
        <p:nvSpPr>
          <p:cNvPr id="3" name="Content Placeholder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Lambert’s Law : The proportion of light absorbed by a medium is independent of the intensity of incident light. A sample which absorbs 75% (25% transmittance) of the light will always absorb 75% of the light, no matter the strength of the light source. Lambert’s law is expressed as I/Io=T Where I = Intensity of transmitted light Io = Intensity of the incident light T = Transmittance This allows different spectrophotometers with different light sources to produce comparable absorption readings independent of the power of the light source. </a:t>
            </a:r>
          </a:p>
          <a:p>
            <a:pPr marL="0" indent="0">
              <a:buNone/>
            </a:pPr>
            <a:r>
              <a:rPr lang="en-GB" dirty="0" smtClean="0"/>
              <a:t>									Bryan, 2010</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77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Beer’s Law: The absorbance of light is directly proportional to both the concentration of the absorbing medium and the thickness of the medium. In Spectrophotometry the thickness of the medium is called the </a:t>
            </a:r>
            <a:r>
              <a:rPr lang="en-GB" dirty="0" err="1" smtClean="0">
                <a:latin typeface="Times New Roman" panose="02020603050405020304" pitchFamily="18" charset="0"/>
                <a:cs typeface="Times New Roman" panose="02020603050405020304" pitchFamily="18" charset="0"/>
              </a:rPr>
              <a:t>pathlength</a:t>
            </a:r>
            <a:r>
              <a:rPr lang="en-GB" dirty="0" smtClean="0">
                <a:latin typeface="Times New Roman" panose="02020603050405020304" pitchFamily="18" charset="0"/>
                <a:cs typeface="Times New Roman" panose="02020603050405020304" pitchFamily="18" charset="0"/>
              </a:rPr>
              <a:t>. In normal cuvette-based instruments the </a:t>
            </a:r>
            <a:r>
              <a:rPr lang="en-GB" dirty="0" err="1" smtClean="0">
                <a:latin typeface="Times New Roman" panose="02020603050405020304" pitchFamily="18" charset="0"/>
                <a:cs typeface="Times New Roman" panose="02020603050405020304" pitchFamily="18" charset="0"/>
              </a:rPr>
              <a:t>pathlength</a:t>
            </a:r>
            <a:r>
              <a:rPr lang="en-GB" dirty="0" smtClean="0">
                <a:latin typeface="Times New Roman" panose="02020603050405020304" pitchFamily="18" charset="0"/>
                <a:cs typeface="Times New Roman" panose="02020603050405020304" pitchFamily="18" charset="0"/>
              </a:rPr>
              <a:t> is 10 mm. Beer’s law allows us to measure samples of differing </a:t>
            </a:r>
            <a:r>
              <a:rPr lang="en-GB" dirty="0" err="1" smtClean="0">
                <a:latin typeface="Times New Roman" panose="02020603050405020304" pitchFamily="18" charset="0"/>
                <a:cs typeface="Times New Roman" panose="02020603050405020304" pitchFamily="18" charset="0"/>
              </a:rPr>
              <a:t>pathlength</a:t>
            </a:r>
            <a:r>
              <a:rPr lang="en-GB" dirty="0" smtClean="0">
                <a:latin typeface="Times New Roman" panose="02020603050405020304" pitchFamily="18" charset="0"/>
                <a:cs typeface="Times New Roman" panose="02020603050405020304" pitchFamily="18" charset="0"/>
              </a:rPr>
              <a:t>, and compare the results directly with each other.</a:t>
            </a:r>
          </a:p>
          <a:p>
            <a:pPr marL="0" indent="0">
              <a:buNone/>
            </a:pPr>
            <a:r>
              <a:rPr lang="en-GB" dirty="0" smtClean="0"/>
              <a:t>								</a:t>
            </a:r>
            <a:r>
              <a:rPr lang="en-GB" dirty="0" err="1" smtClean="0"/>
              <a:t>Alber</a:t>
            </a:r>
            <a:r>
              <a:rPr lang="en-GB" dirty="0" smtClean="0"/>
              <a:t> et al., 2012</a:t>
            </a:r>
            <a:endParaRPr lang="en-GB" dirty="0" smtClean="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88239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a:t>
            </a:r>
            <a:endParaRPr lang="en-GB" dirty="0"/>
          </a:p>
        </p:txBody>
      </p:sp>
      <p:sp>
        <p:nvSpPr>
          <p:cNvPr id="3" name="Content Placeholder 2"/>
          <p:cNvSpPr>
            <a:spLocks noGrp="1"/>
          </p:cNvSpPr>
          <p:nvPr>
            <p:ph idx="1"/>
          </p:nvPr>
        </p:nvSpPr>
        <p:spPr/>
        <p:txBody>
          <a:bodyPr/>
          <a:lstStyle/>
          <a:p>
            <a:r>
              <a:rPr lang="en-GB" dirty="0" smtClean="0"/>
              <a:t>A </a:t>
            </a:r>
            <a:r>
              <a:rPr lang="en-US" dirty="0" smtClean="0">
                <a:latin typeface="Times New Roman" panose="02020603050405020304" pitchFamily="18" charset="0"/>
                <a:cs typeface="Times New Roman" panose="02020603050405020304" pitchFamily="18" charset="0"/>
              </a:rPr>
              <a:t>spectrophotometer is used in many areas of science including microbiology, biochemistry, forensics, physics, and medical health.</a:t>
            </a:r>
          </a:p>
          <a:p>
            <a:r>
              <a:rPr lang="en-US" dirty="0" smtClean="0"/>
              <a:t>The spectrophotometer is used to measure colored compounds in the visible region of light (between 350 nm and 800 nm) thus it can be used to find more information about the substance being studied.</a:t>
            </a:r>
          </a:p>
          <a:p>
            <a:r>
              <a:rPr lang="en-US" dirty="0" smtClean="0"/>
              <a:t>Spectrophotometer can be used for a number of techniques such as determining optimal wavelength absorbance of samples, determining optimal pH for absorbance of samples, determining concentrations of unknown samples, and determining the </a:t>
            </a:r>
            <a:r>
              <a:rPr lang="en-US" dirty="0" err="1" smtClean="0"/>
              <a:t>pKa</a:t>
            </a:r>
            <a:r>
              <a:rPr lang="en-US" dirty="0" smtClean="0"/>
              <a:t> of various samples</a:t>
            </a:r>
          </a:p>
          <a:p>
            <a:pPr marL="0" indent="0">
              <a:buNone/>
            </a:pPr>
            <a:r>
              <a:rPr lang="en-US" dirty="0"/>
              <a:t>	</a:t>
            </a:r>
            <a:r>
              <a:rPr lang="en-US" dirty="0" smtClean="0"/>
              <a:t>							 (Ninfa </a:t>
            </a:r>
            <a:r>
              <a:rPr lang="en-US" i="1" dirty="0" smtClean="0"/>
              <a:t>et al</a:t>
            </a:r>
            <a:r>
              <a:rPr lang="en-US" dirty="0" smtClean="0"/>
              <a:t>., 2010).</a:t>
            </a:r>
          </a:p>
          <a:p>
            <a:endParaRPr lang="en-GB" dirty="0"/>
          </a:p>
        </p:txBody>
      </p:sp>
    </p:spTree>
    <p:extLst>
      <p:ext uri="{BB962C8B-B14F-4D97-AF65-F5344CB8AC3E}">
        <p14:creationId xmlns:p14="http://schemas.microsoft.com/office/powerpoint/2010/main" val="206788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Spectrophotometer is also a helpful process for protein purification and can also be used as a method to create optical assays of a compound.</a:t>
            </a:r>
          </a:p>
          <a:p>
            <a:r>
              <a:rPr lang="en-US" dirty="0" smtClean="0"/>
              <a:t>Additionally, Spectrophotometers are specialized to measure either UV or Visible light wavelength absorbance values.</a:t>
            </a:r>
          </a:p>
          <a:p>
            <a:pPr>
              <a:lnSpc>
                <a:spcPct val="160000"/>
              </a:lnSpc>
            </a:pPr>
            <a:r>
              <a:rPr lang="en-US" dirty="0" smtClean="0"/>
              <a:t>Because a spectrophotometer measures the wavelength of a compound through its color, a dye binding substance can be added so that it can undergo a color change and be measured.</a:t>
            </a:r>
          </a:p>
          <a:p>
            <a:pPr marL="0" indent="0">
              <a:lnSpc>
                <a:spcPct val="160000"/>
              </a:lnSpc>
              <a:buNone/>
            </a:pPr>
            <a:r>
              <a:rPr lang="en-US" dirty="0"/>
              <a:t>	</a:t>
            </a:r>
            <a:r>
              <a:rPr lang="en-US" dirty="0" smtClean="0"/>
              <a:t>					       (Garrett and Grisham, 2013).</a:t>
            </a:r>
          </a:p>
          <a:p>
            <a:endParaRPr lang="en-US" dirty="0" smtClean="0"/>
          </a:p>
          <a:p>
            <a:endParaRPr lang="en-GB" dirty="0"/>
          </a:p>
        </p:txBody>
      </p:sp>
    </p:spTree>
    <p:extLst>
      <p:ext uri="{BB962C8B-B14F-4D97-AF65-F5344CB8AC3E}">
        <p14:creationId xmlns:p14="http://schemas.microsoft.com/office/powerpoint/2010/main" val="1882782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910</Words>
  <Application>Microsoft Office PowerPoint</Application>
  <PresentationFormat>Widescreen</PresentationFormat>
  <Paragraphs>122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Spectrophotometer and Colorimeter</vt:lpstr>
      <vt:lpstr>OUTLINE</vt:lpstr>
      <vt:lpstr>Spectrophotometer</vt:lpstr>
      <vt:lpstr>Image</vt:lpstr>
      <vt:lpstr>PowerPoint Presentation</vt:lpstr>
      <vt:lpstr>Principle</vt:lpstr>
      <vt:lpstr>PowerPoint Presentation</vt:lpstr>
      <vt:lpstr>Functions</vt:lpstr>
      <vt:lpstr>Functions</vt:lpstr>
      <vt:lpstr>Types</vt:lpstr>
      <vt:lpstr>Parts</vt:lpstr>
      <vt:lpstr>Colorimeter</vt:lpstr>
      <vt:lpstr>Image</vt:lpstr>
      <vt:lpstr>Principle</vt:lpstr>
      <vt:lpstr>Principle</vt:lpstr>
      <vt:lpstr>Functions</vt:lpstr>
      <vt:lpstr>Types</vt:lpstr>
      <vt:lpstr>Parts</vt:lpstr>
      <vt:lpstr>Maintenance</vt:lpstr>
      <vt:lpstr>References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Spectrophotometer and Colorimeter</dc:title>
  <dc:creator>HP</dc:creator>
  <cp:lastModifiedBy>HP</cp:lastModifiedBy>
  <cp:revision>24</cp:revision>
  <dcterms:created xsi:type="dcterms:W3CDTF">2020-03-17T21:55:18Z</dcterms:created>
  <dcterms:modified xsi:type="dcterms:W3CDTF">2020-05-24T11:00:22Z</dcterms:modified>
</cp:coreProperties>
</file>