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83" r:id="rId10"/>
    <p:sldId id="28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B3A479-8A27-4143-8AEE-C50426E07347}"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98DDA-6AA3-4D1E-8B0D-733080F4C60C}" type="slidenum">
              <a:rPr lang="en-US" smtClean="0"/>
              <a:t>‹#›</a:t>
            </a:fld>
            <a:endParaRPr lang="en-US"/>
          </a:p>
        </p:txBody>
      </p:sp>
    </p:spTree>
    <p:extLst>
      <p:ext uri="{BB962C8B-B14F-4D97-AF65-F5344CB8AC3E}">
        <p14:creationId xmlns:p14="http://schemas.microsoft.com/office/powerpoint/2010/main" val="3340615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B3A479-8A27-4143-8AEE-C50426E07347}"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98DDA-6AA3-4D1E-8B0D-733080F4C60C}" type="slidenum">
              <a:rPr lang="en-US" smtClean="0"/>
              <a:t>‹#›</a:t>
            </a:fld>
            <a:endParaRPr lang="en-US"/>
          </a:p>
        </p:txBody>
      </p:sp>
    </p:spTree>
    <p:extLst>
      <p:ext uri="{BB962C8B-B14F-4D97-AF65-F5344CB8AC3E}">
        <p14:creationId xmlns:p14="http://schemas.microsoft.com/office/powerpoint/2010/main" val="4081711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B3A479-8A27-4143-8AEE-C50426E07347}"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98DDA-6AA3-4D1E-8B0D-733080F4C60C}" type="slidenum">
              <a:rPr lang="en-US" smtClean="0"/>
              <a:t>‹#›</a:t>
            </a:fld>
            <a:endParaRPr lang="en-US"/>
          </a:p>
        </p:txBody>
      </p:sp>
    </p:spTree>
    <p:extLst>
      <p:ext uri="{BB962C8B-B14F-4D97-AF65-F5344CB8AC3E}">
        <p14:creationId xmlns:p14="http://schemas.microsoft.com/office/powerpoint/2010/main" val="3677739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B3A479-8A27-4143-8AEE-C50426E07347}"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98DDA-6AA3-4D1E-8B0D-733080F4C60C}" type="slidenum">
              <a:rPr lang="en-US" smtClean="0"/>
              <a:t>‹#›</a:t>
            </a:fld>
            <a:endParaRPr lang="en-US"/>
          </a:p>
        </p:txBody>
      </p:sp>
    </p:spTree>
    <p:extLst>
      <p:ext uri="{BB962C8B-B14F-4D97-AF65-F5344CB8AC3E}">
        <p14:creationId xmlns:p14="http://schemas.microsoft.com/office/powerpoint/2010/main" val="1999778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B3A479-8A27-4143-8AEE-C50426E07347}"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98DDA-6AA3-4D1E-8B0D-733080F4C60C}" type="slidenum">
              <a:rPr lang="en-US" smtClean="0"/>
              <a:t>‹#›</a:t>
            </a:fld>
            <a:endParaRPr lang="en-US"/>
          </a:p>
        </p:txBody>
      </p:sp>
    </p:spTree>
    <p:extLst>
      <p:ext uri="{BB962C8B-B14F-4D97-AF65-F5344CB8AC3E}">
        <p14:creationId xmlns:p14="http://schemas.microsoft.com/office/powerpoint/2010/main" val="887941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B3A479-8A27-4143-8AEE-C50426E07347}"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98DDA-6AA3-4D1E-8B0D-733080F4C60C}" type="slidenum">
              <a:rPr lang="en-US" smtClean="0"/>
              <a:t>‹#›</a:t>
            </a:fld>
            <a:endParaRPr lang="en-US"/>
          </a:p>
        </p:txBody>
      </p:sp>
    </p:spTree>
    <p:extLst>
      <p:ext uri="{BB962C8B-B14F-4D97-AF65-F5344CB8AC3E}">
        <p14:creationId xmlns:p14="http://schemas.microsoft.com/office/powerpoint/2010/main" val="1207162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B3A479-8A27-4143-8AEE-C50426E07347}" type="datetimeFigureOut">
              <a:rPr lang="en-US" smtClean="0"/>
              <a:t>2/25/2020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898DDA-6AA3-4D1E-8B0D-733080F4C60C}" type="slidenum">
              <a:rPr lang="en-US" smtClean="0"/>
              <a:t>‹#›</a:t>
            </a:fld>
            <a:endParaRPr lang="en-US"/>
          </a:p>
        </p:txBody>
      </p:sp>
    </p:spTree>
    <p:extLst>
      <p:ext uri="{BB962C8B-B14F-4D97-AF65-F5344CB8AC3E}">
        <p14:creationId xmlns:p14="http://schemas.microsoft.com/office/powerpoint/2010/main" val="4146170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B3A479-8A27-4143-8AEE-C50426E07347}" type="datetimeFigureOut">
              <a:rPr lang="en-US" smtClean="0"/>
              <a:t>2/25/2020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98DDA-6AA3-4D1E-8B0D-733080F4C60C}" type="slidenum">
              <a:rPr lang="en-US" smtClean="0"/>
              <a:t>‹#›</a:t>
            </a:fld>
            <a:endParaRPr lang="en-US"/>
          </a:p>
        </p:txBody>
      </p:sp>
    </p:spTree>
    <p:extLst>
      <p:ext uri="{BB962C8B-B14F-4D97-AF65-F5344CB8AC3E}">
        <p14:creationId xmlns:p14="http://schemas.microsoft.com/office/powerpoint/2010/main" val="2514958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B3A479-8A27-4143-8AEE-C50426E07347}" type="datetimeFigureOut">
              <a:rPr lang="en-US" smtClean="0"/>
              <a:t>2/25/2020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98DDA-6AA3-4D1E-8B0D-733080F4C60C}" type="slidenum">
              <a:rPr lang="en-US" smtClean="0"/>
              <a:t>‹#›</a:t>
            </a:fld>
            <a:endParaRPr lang="en-US"/>
          </a:p>
        </p:txBody>
      </p:sp>
    </p:spTree>
    <p:extLst>
      <p:ext uri="{BB962C8B-B14F-4D97-AF65-F5344CB8AC3E}">
        <p14:creationId xmlns:p14="http://schemas.microsoft.com/office/powerpoint/2010/main" val="2792145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3A479-8A27-4143-8AEE-C50426E07347}"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98DDA-6AA3-4D1E-8B0D-733080F4C60C}" type="slidenum">
              <a:rPr lang="en-US" smtClean="0"/>
              <a:t>‹#›</a:t>
            </a:fld>
            <a:endParaRPr lang="en-US"/>
          </a:p>
        </p:txBody>
      </p:sp>
    </p:spTree>
    <p:extLst>
      <p:ext uri="{BB962C8B-B14F-4D97-AF65-F5344CB8AC3E}">
        <p14:creationId xmlns:p14="http://schemas.microsoft.com/office/powerpoint/2010/main" val="227964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3A479-8A27-4143-8AEE-C50426E07347}"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98DDA-6AA3-4D1E-8B0D-733080F4C60C}" type="slidenum">
              <a:rPr lang="en-US" smtClean="0"/>
              <a:t>‹#›</a:t>
            </a:fld>
            <a:endParaRPr lang="en-US"/>
          </a:p>
        </p:txBody>
      </p:sp>
    </p:spTree>
    <p:extLst>
      <p:ext uri="{BB962C8B-B14F-4D97-AF65-F5344CB8AC3E}">
        <p14:creationId xmlns:p14="http://schemas.microsoft.com/office/powerpoint/2010/main" val="3998688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3A479-8A27-4143-8AEE-C50426E07347}" type="datetimeFigureOut">
              <a:rPr lang="en-US" smtClean="0"/>
              <a:t>2/25/2020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898DDA-6AA3-4D1E-8B0D-733080F4C60C}" type="slidenum">
              <a:rPr lang="en-US" smtClean="0"/>
              <a:t>‹#›</a:t>
            </a:fld>
            <a:endParaRPr lang="en-US"/>
          </a:p>
        </p:txBody>
      </p:sp>
    </p:spTree>
    <p:extLst>
      <p:ext uri="{BB962C8B-B14F-4D97-AF65-F5344CB8AC3E}">
        <p14:creationId xmlns:p14="http://schemas.microsoft.com/office/powerpoint/2010/main" val="2036152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1"/>
            <a:ext cx="7772400" cy="2304255"/>
          </a:xfrm>
        </p:spPr>
        <p:txBody>
          <a:bodyPr>
            <a:normAutofit/>
          </a:bodyPr>
          <a:lstStyle/>
          <a:p>
            <a:r>
              <a:rPr lang="en-GB" dirty="0" smtClean="0"/>
              <a:t>BIOCHEMICAL CHNAGES IN PREGNANCY AND ASSOCIATED DISEASES/DISORDER</a:t>
            </a:r>
            <a:endParaRPr lang="en-US" dirty="0"/>
          </a:p>
        </p:txBody>
      </p:sp>
      <p:sp>
        <p:nvSpPr>
          <p:cNvPr id="3" name="Subtitle 2"/>
          <p:cNvSpPr>
            <a:spLocks noGrp="1"/>
          </p:cNvSpPr>
          <p:nvPr>
            <p:ph type="subTitle" idx="1"/>
          </p:nvPr>
        </p:nvSpPr>
        <p:spPr>
          <a:xfrm>
            <a:off x="467544" y="3645024"/>
            <a:ext cx="7920880" cy="1993776"/>
          </a:xfrm>
        </p:spPr>
        <p:txBody>
          <a:bodyPr>
            <a:normAutofit fontScale="92500" lnSpcReduction="20000"/>
          </a:bodyPr>
          <a:lstStyle/>
          <a:p>
            <a:r>
              <a:rPr lang="en-GB" dirty="0" smtClean="0">
                <a:solidFill>
                  <a:schemeClr val="tx1"/>
                </a:solidFill>
              </a:rPr>
              <a:t>GROUP</a:t>
            </a:r>
            <a:r>
              <a:rPr lang="en-GB" dirty="0"/>
              <a:t> </a:t>
            </a:r>
            <a:r>
              <a:rPr lang="en-GB" dirty="0" smtClean="0">
                <a:solidFill>
                  <a:schemeClr val="tx1"/>
                </a:solidFill>
              </a:rPr>
              <a:t>3</a:t>
            </a:r>
          </a:p>
          <a:p>
            <a:pPr algn="l"/>
            <a:r>
              <a:rPr lang="en-GB" dirty="0" smtClean="0">
                <a:solidFill>
                  <a:schemeClr val="tx1"/>
                </a:solidFill>
              </a:rPr>
              <a:t>ORIFE EMMANUELLA            15/MHS06/052</a:t>
            </a:r>
          </a:p>
          <a:p>
            <a:pPr algn="l"/>
            <a:r>
              <a:rPr lang="en-GB" dirty="0" smtClean="0">
                <a:solidFill>
                  <a:schemeClr val="tx1"/>
                </a:solidFill>
              </a:rPr>
              <a:t>SOJINUGA ELIZABETH           </a:t>
            </a:r>
            <a:r>
              <a:rPr lang="en-GB" dirty="0" smtClean="0">
                <a:solidFill>
                  <a:schemeClr val="tx1"/>
                </a:solidFill>
              </a:rPr>
              <a:t>15/MHS06/057</a:t>
            </a:r>
            <a:endParaRPr lang="en-GB" dirty="0" smtClean="0">
              <a:solidFill>
                <a:schemeClr val="tx1"/>
              </a:solidFill>
            </a:endParaRPr>
          </a:p>
          <a:p>
            <a:pPr algn="l"/>
            <a:r>
              <a:rPr lang="en-GB" dirty="0" smtClean="0">
                <a:solidFill>
                  <a:schemeClr val="tx1"/>
                </a:solidFill>
              </a:rPr>
              <a:t>EZENWA WHITHEY </a:t>
            </a:r>
            <a:r>
              <a:rPr lang="en-US" dirty="0" smtClean="0">
                <a:solidFill>
                  <a:schemeClr val="tx1"/>
                </a:solidFill>
              </a:rPr>
              <a:t>                </a:t>
            </a:r>
            <a:r>
              <a:rPr lang="en-US" dirty="0" smtClean="0">
                <a:solidFill>
                  <a:schemeClr val="tx1"/>
                </a:solidFill>
              </a:rPr>
              <a:t>15/MHS05/003</a:t>
            </a:r>
            <a:endParaRPr lang="en-GB" dirty="0" smtClean="0">
              <a:solidFill>
                <a:schemeClr val="tx1"/>
              </a:solidFill>
            </a:endParaRPr>
          </a:p>
        </p:txBody>
      </p:sp>
    </p:spTree>
    <p:extLst>
      <p:ext uri="{BB962C8B-B14F-4D97-AF65-F5344CB8AC3E}">
        <p14:creationId xmlns:p14="http://schemas.microsoft.com/office/powerpoint/2010/main" val="3477553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r>
              <a:rPr lang="en-GB" dirty="0" smtClean="0"/>
              <a:t>However, most of the changes still occur within the normal non-pregnant range.</a:t>
            </a:r>
          </a:p>
          <a:p>
            <a:r>
              <a:rPr lang="en-GB" dirty="0" smtClean="0"/>
              <a:t>Serum free tri-and tetra-</a:t>
            </a:r>
            <a:r>
              <a:rPr lang="en-GB" dirty="0" err="1" smtClean="0"/>
              <a:t>iodothyronine</a:t>
            </a:r>
            <a:r>
              <a:rPr lang="en-GB" dirty="0" smtClean="0"/>
              <a:t> concentrations essentially remain unchanged during pregnancy but total concentrations, which include both free and protein-bound fractions, are significantly elevated due to increased circulating binding globulins (</a:t>
            </a:r>
            <a:r>
              <a:rPr lang="en-GB" dirty="0" err="1" smtClean="0"/>
              <a:t>Glinoer</a:t>
            </a:r>
            <a:r>
              <a:rPr lang="en-GB" dirty="0" smtClean="0"/>
              <a:t>, 1997)</a:t>
            </a:r>
            <a:endParaRPr lang="en-US" dirty="0"/>
          </a:p>
        </p:txBody>
      </p:sp>
    </p:spTree>
    <p:extLst>
      <p:ext uri="{BB962C8B-B14F-4D97-AF65-F5344CB8AC3E}">
        <p14:creationId xmlns:p14="http://schemas.microsoft.com/office/powerpoint/2010/main" val="858322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Haematology</a:t>
            </a:r>
            <a:endParaRPr lang="en-US" dirty="0"/>
          </a:p>
        </p:txBody>
      </p:sp>
      <p:sp>
        <p:nvSpPr>
          <p:cNvPr id="3" name="Content Placeholder 2"/>
          <p:cNvSpPr>
            <a:spLocks noGrp="1"/>
          </p:cNvSpPr>
          <p:nvPr>
            <p:ph idx="1"/>
          </p:nvPr>
        </p:nvSpPr>
        <p:spPr/>
        <p:txBody>
          <a:bodyPr>
            <a:normAutofit lnSpcReduction="10000"/>
          </a:bodyPr>
          <a:lstStyle/>
          <a:p>
            <a:r>
              <a:rPr lang="en-GB" dirty="0" smtClean="0"/>
              <a:t>In pregnancy, there is a gradual increase in circulating blood volume of up to 1.5 L by the third trimester. As there is a relatively smaller increase in red cell mass there is a decrease in haematocrit and haemoglobin concentrations (</a:t>
            </a:r>
            <a:r>
              <a:rPr lang="en-US" dirty="0" err="1" smtClean="0"/>
              <a:t>Hytten</a:t>
            </a:r>
            <a:r>
              <a:rPr lang="en-US" dirty="0" smtClean="0"/>
              <a:t>, 1985).</a:t>
            </a:r>
            <a:r>
              <a:rPr lang="en-GB" dirty="0" smtClean="0"/>
              <a:t> </a:t>
            </a:r>
          </a:p>
          <a:p>
            <a:r>
              <a:rPr lang="en-GB" dirty="0" smtClean="0"/>
              <a:t>The white blood cell and platelet concentrations remain essentially stable throughout (</a:t>
            </a:r>
            <a:r>
              <a:rPr lang="en-US" dirty="0" smtClean="0"/>
              <a:t>Mims and Martha</a:t>
            </a:r>
            <a:r>
              <a:rPr lang="en-US" i="1" dirty="0" smtClean="0"/>
              <a:t>, 2015).</a:t>
            </a:r>
            <a:endParaRPr lang="en-US" dirty="0"/>
          </a:p>
        </p:txBody>
      </p:sp>
    </p:spTree>
    <p:extLst>
      <p:ext uri="{BB962C8B-B14F-4D97-AF65-F5344CB8AC3E}">
        <p14:creationId xmlns:p14="http://schemas.microsoft.com/office/powerpoint/2010/main" val="2507856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 y="0"/>
            <a:ext cx="8928992" cy="1143000"/>
          </a:xfrm>
        </p:spPr>
        <p:txBody>
          <a:bodyPr>
            <a:normAutofit fontScale="90000"/>
          </a:bodyPr>
          <a:lstStyle/>
          <a:p>
            <a:r>
              <a:rPr lang="en-GB" dirty="0" smtClean="0"/>
              <a:t>Diseases/ disorder associated with pregnancy</a:t>
            </a:r>
            <a:endParaRPr lang="en-US" dirty="0"/>
          </a:p>
        </p:txBody>
      </p:sp>
      <p:sp>
        <p:nvSpPr>
          <p:cNvPr id="3" name="Content Placeholder 2"/>
          <p:cNvSpPr>
            <a:spLocks noGrp="1"/>
          </p:cNvSpPr>
          <p:nvPr>
            <p:ph idx="1"/>
          </p:nvPr>
        </p:nvSpPr>
        <p:spPr>
          <a:xfrm>
            <a:off x="457200" y="1196752"/>
            <a:ext cx="8229600" cy="5400600"/>
          </a:xfrm>
        </p:spPr>
        <p:txBody>
          <a:bodyPr>
            <a:normAutofit/>
          </a:bodyPr>
          <a:lstStyle/>
          <a:p>
            <a:pPr marL="0" indent="0">
              <a:buNone/>
            </a:pPr>
            <a:r>
              <a:rPr lang="en-US" dirty="0" smtClean="0"/>
              <a:t>                     </a:t>
            </a:r>
            <a:r>
              <a:rPr lang="en-US" sz="3500" b="1" dirty="0" smtClean="0"/>
              <a:t>Nervous system disorders</a:t>
            </a:r>
            <a:endParaRPr lang="en-US" b="1" dirty="0" smtClean="0"/>
          </a:p>
          <a:p>
            <a:r>
              <a:rPr lang="en-GB" dirty="0" smtClean="0"/>
              <a:t>Epilepsy is the most serious nervous system problem that can affect a pregnant woman. About half of women with epilepsy experience worsening of symptoms during pregnancy. </a:t>
            </a:r>
          </a:p>
          <a:p>
            <a:r>
              <a:rPr lang="en-GB" dirty="0" smtClean="0"/>
              <a:t>Furthermore, certain drugs commonly used to treat epilepsy may cause birth defects in the baby. Before a woman with epilepsy attempts to become pregnant, she should check with her doctor.</a:t>
            </a:r>
            <a:endParaRPr lang="en-US" dirty="0"/>
          </a:p>
        </p:txBody>
      </p:sp>
    </p:spTree>
    <p:extLst>
      <p:ext uri="{BB962C8B-B14F-4D97-AF65-F5344CB8AC3E}">
        <p14:creationId xmlns:p14="http://schemas.microsoft.com/office/powerpoint/2010/main" val="3671881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Polyneuritis, a disorder of the nerves usually resulting from vitamin B deficiency, may complicate pregnancy; this is particularly likely if the patient has suffered from severe and prolonged vomiting. Polyneuritis does not affect the gestation.</a:t>
            </a:r>
            <a:endParaRPr lang="en-US" dirty="0"/>
          </a:p>
        </p:txBody>
      </p:sp>
    </p:spTree>
    <p:extLst>
      <p:ext uri="{BB962C8B-B14F-4D97-AF65-F5344CB8AC3E}">
        <p14:creationId xmlns:p14="http://schemas.microsoft.com/office/powerpoint/2010/main" val="1802980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Neuralgia (pain that radiates along the nerve) occurs frequently near term. It affects especially the sciatic nerve, which is compressed between the pelvic wall and the head of the </a:t>
            </a:r>
            <a:r>
              <a:rPr lang="en-GB" dirty="0" err="1" smtClean="0"/>
              <a:t>fetus</a:t>
            </a:r>
            <a:r>
              <a:rPr lang="en-GB" dirty="0" smtClean="0"/>
              <a:t>.</a:t>
            </a:r>
            <a:endParaRPr lang="en-US" dirty="0"/>
          </a:p>
        </p:txBody>
      </p:sp>
    </p:spTree>
    <p:extLst>
      <p:ext uri="{BB962C8B-B14F-4D97-AF65-F5344CB8AC3E}">
        <p14:creationId xmlns:p14="http://schemas.microsoft.com/office/powerpoint/2010/main" val="1607732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Hypertensive disorders of pregnancy</a:t>
            </a:r>
            <a:endParaRPr lang="en-US" dirty="0"/>
          </a:p>
        </p:txBody>
      </p:sp>
      <p:sp>
        <p:nvSpPr>
          <p:cNvPr id="3" name="Content Placeholder 2"/>
          <p:cNvSpPr>
            <a:spLocks noGrp="1"/>
          </p:cNvSpPr>
          <p:nvPr>
            <p:ph idx="1"/>
          </p:nvPr>
        </p:nvSpPr>
        <p:spPr/>
        <p:txBody>
          <a:bodyPr/>
          <a:lstStyle/>
          <a:p>
            <a:r>
              <a:rPr lang="en-GB" dirty="0" smtClean="0"/>
              <a:t>The increase of blood pressure (hypertension) during pregnancy, which is often accompanied by accumulation of fluid in the tissues that causes swelling (</a:t>
            </a:r>
            <a:r>
              <a:rPr lang="en-GB" dirty="0" err="1" smtClean="0"/>
              <a:t>edema</a:t>
            </a:r>
            <a:r>
              <a:rPr lang="en-GB" dirty="0" smtClean="0"/>
              <a:t>) and proteinuria (protein in the urine), poses a serious threat to both the woman and the </a:t>
            </a:r>
            <a:r>
              <a:rPr lang="en-GB" dirty="0" err="1" smtClean="0"/>
              <a:t>fetus</a:t>
            </a:r>
            <a:r>
              <a:rPr lang="en-GB" dirty="0" smtClean="0"/>
              <a:t> (</a:t>
            </a:r>
            <a:r>
              <a:rPr lang="en-GB" dirty="0" err="1" smtClean="0"/>
              <a:t>Leeman</a:t>
            </a:r>
            <a:r>
              <a:rPr lang="en-GB" dirty="0"/>
              <a:t> </a:t>
            </a:r>
            <a:r>
              <a:rPr lang="en-GB" dirty="0" smtClean="0"/>
              <a:t>and Fontaine, 2008).</a:t>
            </a:r>
            <a:endParaRPr lang="en-US" dirty="0"/>
          </a:p>
        </p:txBody>
      </p:sp>
    </p:spTree>
    <p:extLst>
      <p:ext uri="{BB962C8B-B14F-4D97-AF65-F5344CB8AC3E}">
        <p14:creationId xmlns:p14="http://schemas.microsoft.com/office/powerpoint/2010/main" val="548523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Preeclampsia describes an abnormal increase in a woman's blood pressure after the 20th week of pregnancy. Preeclampsia is often associated with swelling in the face and hands (</a:t>
            </a:r>
            <a:r>
              <a:rPr lang="en-US" dirty="0" smtClean="0"/>
              <a:t>Hernandez-Diaz et al., 2009).</a:t>
            </a:r>
            <a:endParaRPr lang="en-GB" dirty="0" smtClean="0"/>
          </a:p>
          <a:p>
            <a:r>
              <a:rPr lang="en-GB" dirty="0" smtClean="0"/>
              <a:t>It can be mild or severe preeclampsia</a:t>
            </a:r>
            <a:endParaRPr lang="en-US" dirty="0"/>
          </a:p>
        </p:txBody>
      </p:sp>
    </p:spTree>
    <p:extLst>
      <p:ext uri="{BB962C8B-B14F-4D97-AF65-F5344CB8AC3E}">
        <p14:creationId xmlns:p14="http://schemas.microsoft.com/office/powerpoint/2010/main" val="1171056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en-GB" dirty="0" err="1" smtClean="0"/>
              <a:t>Eclampsia</a:t>
            </a:r>
            <a:r>
              <a:rPr lang="en-GB" dirty="0" smtClean="0"/>
              <a:t> is a more severe form of preeclampsia that can lead to seizures and coma.</a:t>
            </a:r>
          </a:p>
          <a:p>
            <a:r>
              <a:rPr lang="en-GB" dirty="0" smtClean="0"/>
              <a:t>Headache, </a:t>
            </a:r>
            <a:r>
              <a:rPr lang="en-GB" dirty="0" err="1" smtClean="0"/>
              <a:t>epigastric</a:t>
            </a:r>
            <a:r>
              <a:rPr lang="en-GB" dirty="0" smtClean="0"/>
              <a:t> pain, and facial twitching usually precede these seizures, although occasionally </a:t>
            </a:r>
            <a:r>
              <a:rPr lang="en-GB" dirty="0" err="1" smtClean="0"/>
              <a:t>eclampsia</a:t>
            </a:r>
            <a:r>
              <a:rPr lang="en-GB" dirty="0" smtClean="0"/>
              <a:t> can arise with no warning, sometimes developing in a woman who has only mild hypertension.</a:t>
            </a:r>
          </a:p>
          <a:p>
            <a:r>
              <a:rPr lang="en-GB" dirty="0" err="1" smtClean="0"/>
              <a:t>Eclampsia</a:t>
            </a:r>
            <a:r>
              <a:rPr lang="en-GB" dirty="0" smtClean="0"/>
              <a:t> can be fatal if it's not treated quickly.</a:t>
            </a:r>
            <a:endParaRPr lang="en-US" dirty="0"/>
          </a:p>
        </p:txBody>
      </p:sp>
    </p:spTree>
    <p:extLst>
      <p:ext uri="{BB962C8B-B14F-4D97-AF65-F5344CB8AC3E}">
        <p14:creationId xmlns:p14="http://schemas.microsoft.com/office/powerpoint/2010/main" val="4057174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Gestational diabetes </a:t>
            </a:r>
            <a:endParaRPr lang="en-US" dirty="0"/>
          </a:p>
        </p:txBody>
      </p:sp>
      <p:sp>
        <p:nvSpPr>
          <p:cNvPr id="3" name="Content Placeholder 2"/>
          <p:cNvSpPr>
            <a:spLocks noGrp="1"/>
          </p:cNvSpPr>
          <p:nvPr>
            <p:ph idx="1"/>
          </p:nvPr>
        </p:nvSpPr>
        <p:spPr/>
        <p:txBody>
          <a:bodyPr/>
          <a:lstStyle/>
          <a:p>
            <a:r>
              <a:rPr lang="en-GB" dirty="0" smtClean="0"/>
              <a:t>The effect that gestational diabetes can have on the </a:t>
            </a:r>
            <a:r>
              <a:rPr lang="en-GB" dirty="0" err="1" smtClean="0"/>
              <a:t>fetus</a:t>
            </a:r>
            <a:r>
              <a:rPr lang="en-GB" dirty="0" smtClean="0"/>
              <a:t> include high birth weight for gestational age, neonatal </a:t>
            </a:r>
            <a:r>
              <a:rPr lang="en-GB" dirty="0" err="1" smtClean="0"/>
              <a:t>hypoglycemia</a:t>
            </a:r>
            <a:r>
              <a:rPr lang="en-GB" dirty="0" smtClean="0"/>
              <a:t>, premature delivery with respiratory distress syndrome, difficult delivery, and a higher incidence of </a:t>
            </a:r>
            <a:r>
              <a:rPr lang="en-GB" dirty="0" err="1" smtClean="0"/>
              <a:t>fetal</a:t>
            </a:r>
            <a:r>
              <a:rPr lang="en-GB" dirty="0" smtClean="0"/>
              <a:t>-neonatal mortality.</a:t>
            </a:r>
            <a:endParaRPr lang="en-US" dirty="0"/>
          </a:p>
        </p:txBody>
      </p:sp>
    </p:spTree>
    <p:extLst>
      <p:ext uri="{BB962C8B-B14F-4D97-AF65-F5344CB8AC3E}">
        <p14:creationId xmlns:p14="http://schemas.microsoft.com/office/powerpoint/2010/main" val="1084251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dirty="0" smtClean="0"/>
              <a:t>Digestive System Problems</a:t>
            </a:r>
            <a:endParaRPr lang="en-US" dirty="0"/>
          </a:p>
        </p:txBody>
      </p:sp>
      <p:sp>
        <p:nvSpPr>
          <p:cNvPr id="3" name="Content Placeholder 2"/>
          <p:cNvSpPr>
            <a:spLocks noGrp="1"/>
          </p:cNvSpPr>
          <p:nvPr>
            <p:ph idx="1"/>
          </p:nvPr>
        </p:nvSpPr>
        <p:spPr>
          <a:xfrm>
            <a:off x="457200" y="980728"/>
            <a:ext cx="8229600" cy="5472608"/>
          </a:xfrm>
        </p:spPr>
        <p:txBody>
          <a:bodyPr>
            <a:normAutofit/>
          </a:bodyPr>
          <a:lstStyle/>
          <a:p>
            <a:r>
              <a:rPr lang="en-GB" dirty="0" smtClean="0"/>
              <a:t>The most common digestive system problem affecting pregnant women is hyperemesis </a:t>
            </a:r>
            <a:r>
              <a:rPr lang="en-GB" dirty="0" err="1" smtClean="0"/>
              <a:t>gravidarum</a:t>
            </a:r>
            <a:r>
              <a:rPr lang="en-GB" dirty="0" smtClean="0"/>
              <a:t>. In this condition, the woman suffers excessive or abnormal vomiting. This vomiting is more severe than that caused by normal "morning sickness," which usually clears up on its own within a few months. </a:t>
            </a:r>
          </a:p>
          <a:p>
            <a:r>
              <a:rPr lang="en-GB" dirty="0" smtClean="0"/>
              <a:t>In hyperemesis </a:t>
            </a:r>
            <a:r>
              <a:rPr lang="en-GB" dirty="0" err="1" smtClean="0"/>
              <a:t>gravidarum</a:t>
            </a:r>
            <a:r>
              <a:rPr lang="en-GB" dirty="0" smtClean="0"/>
              <a:t>, the vomiting leads to starvation, loss of water in the body, and an imbalance in bodily fluids.</a:t>
            </a:r>
            <a:endParaRPr lang="en-US" dirty="0"/>
          </a:p>
        </p:txBody>
      </p:sp>
    </p:spTree>
    <p:extLst>
      <p:ext uri="{BB962C8B-B14F-4D97-AF65-F5344CB8AC3E}">
        <p14:creationId xmlns:p14="http://schemas.microsoft.com/office/powerpoint/2010/main" val="2265031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en-GB" dirty="0"/>
              <a:t>Pregnancy is associated with normal physiological changes that assist the nurturing and survival of the </a:t>
            </a:r>
            <a:r>
              <a:rPr lang="en-GB" dirty="0" err="1"/>
              <a:t>fetus</a:t>
            </a:r>
            <a:r>
              <a:rPr lang="en-GB" dirty="0"/>
              <a:t>. Biochemical parameters reflect these adaptive changes and are clearly distinct from the non-pregnant state. </a:t>
            </a:r>
            <a:endParaRPr lang="en-GB" dirty="0" smtClean="0"/>
          </a:p>
          <a:p>
            <a:r>
              <a:rPr lang="en-GB" dirty="0" smtClean="0"/>
              <a:t>The woman's renal function, carbohydrate and protein metabolism, and particularly the hormonal pattern are affected</a:t>
            </a:r>
          </a:p>
          <a:p>
            <a:r>
              <a:rPr lang="en-GB" dirty="0" smtClean="0"/>
              <a:t>Biochemical changes in pregnancy includes:</a:t>
            </a:r>
            <a:endParaRPr lang="en-US" dirty="0"/>
          </a:p>
        </p:txBody>
      </p:sp>
    </p:spTree>
    <p:extLst>
      <p:ext uri="{BB962C8B-B14F-4D97-AF65-F5344CB8AC3E}">
        <p14:creationId xmlns:p14="http://schemas.microsoft.com/office/powerpoint/2010/main" val="992006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Liver Disease</a:t>
            </a:r>
            <a:endParaRPr lang="en-US" dirty="0"/>
          </a:p>
        </p:txBody>
      </p:sp>
      <p:sp>
        <p:nvSpPr>
          <p:cNvPr id="3" name="Content Placeholder 2"/>
          <p:cNvSpPr>
            <a:spLocks noGrp="1"/>
          </p:cNvSpPr>
          <p:nvPr>
            <p:ph idx="1"/>
          </p:nvPr>
        </p:nvSpPr>
        <p:spPr>
          <a:xfrm>
            <a:off x="457200" y="1196752"/>
            <a:ext cx="8229600" cy="4929411"/>
          </a:xfrm>
        </p:spPr>
        <p:txBody>
          <a:bodyPr/>
          <a:lstStyle/>
          <a:p>
            <a:r>
              <a:rPr lang="en-GB" dirty="0" smtClean="0"/>
              <a:t>Fatty liver disease and HELLP (haemolysis-elevated liver enzymes-low platelets) syndrome, both of which affect the liver, are rare. Fatty liver disease is generally associated with preeclampsia and occurs in the third trimester of pregnancy. The cause is unknown, but symptoms include nausea, vomiting, abdominal pain, and jaundice. Liver failure may result. </a:t>
            </a:r>
            <a:endParaRPr lang="en-US" dirty="0"/>
          </a:p>
        </p:txBody>
      </p:sp>
    </p:spTree>
    <p:extLst>
      <p:ext uri="{BB962C8B-B14F-4D97-AF65-F5344CB8AC3E}">
        <p14:creationId xmlns:p14="http://schemas.microsoft.com/office/powerpoint/2010/main" val="2202577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r>
              <a:rPr lang="en-GB" dirty="0" smtClean="0"/>
              <a:t>HELLP (haemolysis-elevated liver enzymes-low platelets) syndrome is a severe form of preeclampsia and it is characterized by liver inflammation. If a woman knows she has liver disease, she should check with her doctor before attempting to become pregnant.</a:t>
            </a:r>
            <a:endParaRPr lang="en-US" dirty="0"/>
          </a:p>
        </p:txBody>
      </p:sp>
    </p:spTree>
    <p:extLst>
      <p:ext uri="{BB962C8B-B14F-4D97-AF65-F5344CB8AC3E}">
        <p14:creationId xmlns:p14="http://schemas.microsoft.com/office/powerpoint/2010/main" val="446596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Kidney Disease</a:t>
            </a:r>
            <a:endParaRPr lang="en-US" dirty="0"/>
          </a:p>
        </p:txBody>
      </p:sp>
      <p:sp>
        <p:nvSpPr>
          <p:cNvPr id="3" name="Content Placeholder 2"/>
          <p:cNvSpPr>
            <a:spLocks noGrp="1"/>
          </p:cNvSpPr>
          <p:nvPr>
            <p:ph idx="1"/>
          </p:nvPr>
        </p:nvSpPr>
        <p:spPr/>
        <p:txBody>
          <a:bodyPr>
            <a:normAutofit lnSpcReduction="10000"/>
          </a:bodyPr>
          <a:lstStyle/>
          <a:p>
            <a:r>
              <a:rPr lang="en-GB" dirty="0" smtClean="0"/>
              <a:t>The most common disease of the kidneys during pregnancy is pyelonephritis, a bacterial infection of the kidney. This can occur when an infection of the bladder allows bacteria to travel up to the kidneys. </a:t>
            </a:r>
          </a:p>
          <a:p>
            <a:r>
              <a:rPr lang="en-GB" dirty="0" smtClean="0"/>
              <a:t>Symptoms include fever, severe low back pain, and chills. It is important to treat pyelonephritis quickly because it may cause a pregnant woman to go into premature </a:t>
            </a:r>
            <a:r>
              <a:rPr lang="en-GB" dirty="0" err="1" smtClean="0"/>
              <a:t>labor</a:t>
            </a:r>
            <a:r>
              <a:rPr lang="en-GB" dirty="0" smtClean="0"/>
              <a:t>.</a:t>
            </a:r>
            <a:endParaRPr lang="en-US" dirty="0"/>
          </a:p>
        </p:txBody>
      </p:sp>
    </p:spTree>
    <p:extLst>
      <p:ext uri="{BB962C8B-B14F-4D97-AF65-F5344CB8AC3E}">
        <p14:creationId xmlns:p14="http://schemas.microsoft.com/office/powerpoint/2010/main" val="552166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Autoimmune diseases</a:t>
            </a:r>
            <a:endParaRPr lang="en-US" dirty="0"/>
          </a:p>
        </p:txBody>
      </p:sp>
      <p:sp>
        <p:nvSpPr>
          <p:cNvPr id="3" name="Content Placeholder 2"/>
          <p:cNvSpPr>
            <a:spLocks noGrp="1"/>
          </p:cNvSpPr>
          <p:nvPr>
            <p:ph idx="1"/>
          </p:nvPr>
        </p:nvSpPr>
        <p:spPr/>
        <p:txBody>
          <a:bodyPr/>
          <a:lstStyle/>
          <a:p>
            <a:r>
              <a:rPr lang="en-GB" dirty="0" smtClean="0"/>
              <a:t>This type of diseases are associated with pregnancy complications, and some of them lead to recurrent miscarriage, including:</a:t>
            </a:r>
          </a:p>
          <a:p>
            <a:r>
              <a:rPr lang="en-GB" dirty="0" smtClean="0"/>
              <a:t>Rheumatoid arthritis (RA)</a:t>
            </a:r>
          </a:p>
          <a:p>
            <a:r>
              <a:rPr lang="en-GB" dirty="0" smtClean="0"/>
              <a:t>Thrombophilia</a:t>
            </a:r>
          </a:p>
          <a:p>
            <a:r>
              <a:rPr lang="en-GB" dirty="0" smtClean="0"/>
              <a:t>Systemic lupus </a:t>
            </a:r>
            <a:r>
              <a:rPr lang="en-GB" dirty="0" err="1" smtClean="0"/>
              <a:t>erythematosus</a:t>
            </a:r>
            <a:r>
              <a:rPr lang="en-GB" dirty="0" smtClean="0"/>
              <a:t> (SLE)</a:t>
            </a:r>
          </a:p>
          <a:p>
            <a:r>
              <a:rPr lang="en-GB" dirty="0" smtClean="0"/>
              <a:t>Myasthenia gravis</a:t>
            </a:r>
          </a:p>
          <a:p>
            <a:r>
              <a:rPr lang="en-GB" dirty="0" smtClean="0"/>
              <a:t>Celiac disease</a:t>
            </a:r>
          </a:p>
          <a:p>
            <a:endParaRPr lang="en-US" dirty="0"/>
          </a:p>
        </p:txBody>
      </p:sp>
    </p:spTree>
    <p:extLst>
      <p:ext uri="{BB962C8B-B14F-4D97-AF65-F5344CB8AC3E}">
        <p14:creationId xmlns:p14="http://schemas.microsoft.com/office/powerpoint/2010/main" val="3750328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Venereal diseases</a:t>
            </a:r>
            <a:endParaRPr lang="en-US" dirty="0"/>
          </a:p>
        </p:txBody>
      </p:sp>
      <p:sp>
        <p:nvSpPr>
          <p:cNvPr id="3" name="Content Placeholder 2"/>
          <p:cNvSpPr>
            <a:spLocks noGrp="1"/>
          </p:cNvSpPr>
          <p:nvPr>
            <p:ph idx="1"/>
          </p:nvPr>
        </p:nvSpPr>
        <p:spPr/>
        <p:txBody>
          <a:bodyPr/>
          <a:lstStyle/>
          <a:p>
            <a:r>
              <a:rPr lang="en-GB" dirty="0" smtClean="0"/>
              <a:t>TORCH syndrome is the medical term used to refer to a group of bacterial, viral, or parasitic diseases that can be transmitted from mother to baby during pregnancy.</a:t>
            </a:r>
          </a:p>
          <a:p>
            <a:r>
              <a:rPr lang="en-GB" dirty="0" smtClean="0"/>
              <a:t>The abbreviation TORCH includes Toxoplasmosis, Other (syphilis and HIV), Rubella, Cytomegalovirus (CMV), and Herpes infections (</a:t>
            </a:r>
            <a:r>
              <a:rPr lang="en-US" dirty="0" smtClean="0"/>
              <a:t>Adachi et al., 2018).</a:t>
            </a:r>
            <a:endParaRPr lang="en-US" dirty="0"/>
          </a:p>
        </p:txBody>
      </p:sp>
    </p:spTree>
    <p:extLst>
      <p:ext uri="{BB962C8B-B14F-4D97-AF65-F5344CB8AC3E}">
        <p14:creationId xmlns:p14="http://schemas.microsoft.com/office/powerpoint/2010/main" val="7703423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Fetuses and newborns with TORCH syndrome typically develop the following diseases: intrauterine growth restriction (IUGR), hydrocephalus, microcephaly, pneumonitis, calcification in the brain, heart defects, hemolytic anemia, glaucoma, etc.</a:t>
            </a:r>
            <a:endParaRPr lang="en-US" dirty="0"/>
          </a:p>
        </p:txBody>
      </p:sp>
    </p:spTree>
    <p:extLst>
      <p:ext uri="{BB962C8B-B14F-4D97-AF65-F5344CB8AC3E}">
        <p14:creationId xmlns:p14="http://schemas.microsoft.com/office/powerpoint/2010/main" val="21075830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764704"/>
          </a:xfrm>
        </p:spPr>
        <p:txBody>
          <a:bodyPr/>
          <a:lstStyle/>
          <a:p>
            <a:r>
              <a:rPr lang="en-GB" dirty="0" smtClean="0"/>
              <a:t>REFERENCES</a:t>
            </a:r>
            <a:endParaRPr lang="en-US" dirty="0"/>
          </a:p>
        </p:txBody>
      </p:sp>
      <p:sp>
        <p:nvSpPr>
          <p:cNvPr id="3" name="Content Placeholder 2"/>
          <p:cNvSpPr>
            <a:spLocks noGrp="1"/>
          </p:cNvSpPr>
          <p:nvPr>
            <p:ph idx="1"/>
          </p:nvPr>
        </p:nvSpPr>
        <p:spPr>
          <a:xfrm>
            <a:off x="457200" y="836712"/>
            <a:ext cx="8229600" cy="5289451"/>
          </a:xfrm>
        </p:spPr>
        <p:txBody>
          <a:bodyPr>
            <a:normAutofit fontScale="47500" lnSpcReduction="20000"/>
          </a:bodyPr>
          <a:lstStyle/>
          <a:p>
            <a:r>
              <a:rPr lang="en-US" dirty="0" smtClean="0"/>
              <a:t>Hernandez-Diaz, S., </a:t>
            </a:r>
            <a:r>
              <a:rPr lang="en-US" dirty="0" err="1" smtClean="0"/>
              <a:t>Toh</a:t>
            </a:r>
            <a:r>
              <a:rPr lang="en-US" dirty="0" smtClean="0"/>
              <a:t>, S., &amp; </a:t>
            </a:r>
            <a:r>
              <a:rPr lang="en-US" dirty="0" err="1" smtClean="0"/>
              <a:t>Cnattinguis</a:t>
            </a:r>
            <a:r>
              <a:rPr lang="en-US" dirty="0" smtClean="0"/>
              <a:t>, S. (2009). Risk of pre-</a:t>
            </a:r>
            <a:r>
              <a:rPr lang="en-US" dirty="0" err="1" smtClean="0"/>
              <a:t>eclampsia</a:t>
            </a:r>
            <a:r>
              <a:rPr lang="en-US" dirty="0" smtClean="0"/>
              <a:t> in first and subsequent pregnancies: prospective cohort study. British Medical Journal, 338, b2255. Retrieved July 31, 2012, from http://www.ncbi.nlm.nih.gov/pmc/articles/PMC3269902/?tool=pubmed</a:t>
            </a:r>
          </a:p>
          <a:p>
            <a:r>
              <a:rPr lang="en-US" dirty="0" err="1" smtClean="0"/>
              <a:t>Leeman</a:t>
            </a:r>
            <a:r>
              <a:rPr lang="en-US" dirty="0" smtClean="0"/>
              <a:t>, L., &amp; Fontaine, P. (2008). Hypertensive disorders of pregnancy. American Family Physician, 78, 93–100. PMID: 18649616</a:t>
            </a:r>
          </a:p>
          <a:p>
            <a:r>
              <a:rPr lang="en-US" dirty="0" smtClean="0"/>
              <a:t>Adachi K, </a:t>
            </a:r>
            <a:r>
              <a:rPr lang="en-US" dirty="0" err="1" smtClean="0"/>
              <a:t>Xu</a:t>
            </a:r>
            <a:r>
              <a:rPr lang="en-US" dirty="0" smtClean="0"/>
              <a:t> J, </a:t>
            </a:r>
            <a:r>
              <a:rPr lang="en-US" dirty="0" err="1" smtClean="0"/>
              <a:t>Ank</a:t>
            </a:r>
            <a:r>
              <a:rPr lang="en-US" dirty="0" smtClean="0"/>
              <a:t> B, Watts DH, </a:t>
            </a:r>
            <a:r>
              <a:rPr lang="en-US" dirty="0" err="1" smtClean="0"/>
              <a:t>Camarca</a:t>
            </a:r>
            <a:r>
              <a:rPr lang="en-US" dirty="0" smtClean="0"/>
              <a:t> M, </a:t>
            </a:r>
            <a:r>
              <a:rPr lang="en-US" dirty="0" err="1" smtClean="0"/>
              <a:t>Mofenson</a:t>
            </a:r>
            <a:r>
              <a:rPr lang="en-US" dirty="0" smtClean="0"/>
              <a:t> LM, </a:t>
            </a:r>
            <a:r>
              <a:rPr lang="en-US" dirty="0" err="1" smtClean="0"/>
              <a:t>Pilotto</a:t>
            </a:r>
            <a:r>
              <a:rPr lang="en-US" dirty="0" smtClean="0"/>
              <a:t> JH, Joao E, Gray G et al. (2018). Congenital Cytomegalovirus and HIV Perinatal Transmission. </a:t>
            </a:r>
            <a:r>
              <a:rPr lang="en-US" dirty="0" err="1" smtClean="0"/>
              <a:t>Pediatr</a:t>
            </a:r>
            <a:r>
              <a:rPr lang="en-US" dirty="0" smtClean="0"/>
              <a:t> Infect Dis J. 37(10):1016-1021</a:t>
            </a:r>
          </a:p>
          <a:p>
            <a:r>
              <a:rPr lang="en-US" dirty="0" smtClean="0"/>
              <a:t>Hoffman L, Nolan C, Wilson JD, Oats NJJ, Simmons D. (1998). Gestational diabetes mellitus - management guidelines. The Australasian Diabetes in Pregnancy Society. Med J Aust. 169:93-7</a:t>
            </a:r>
          </a:p>
          <a:p>
            <a:r>
              <a:rPr lang="en-US" dirty="0" err="1" smtClean="0"/>
              <a:t>Hytten</a:t>
            </a:r>
            <a:r>
              <a:rPr lang="en-US" dirty="0" smtClean="0"/>
              <a:t> F. (1985). Blood volume changes in normal pregnancy. </a:t>
            </a:r>
            <a:r>
              <a:rPr lang="en-US" dirty="0" err="1" smtClean="0"/>
              <a:t>Clin</a:t>
            </a:r>
            <a:r>
              <a:rPr lang="en-US" dirty="0" smtClean="0"/>
              <a:t> </a:t>
            </a:r>
            <a:r>
              <a:rPr lang="en-US" dirty="0" err="1" smtClean="0"/>
              <a:t>Haematol</a:t>
            </a:r>
            <a:r>
              <a:rPr lang="en-US" dirty="0" smtClean="0"/>
              <a:t>. 14:601-12.</a:t>
            </a:r>
          </a:p>
          <a:p>
            <a:r>
              <a:rPr lang="en-US" dirty="0" err="1" smtClean="0"/>
              <a:t>Seely</a:t>
            </a:r>
            <a:r>
              <a:rPr lang="en-US" dirty="0" smtClean="0"/>
              <a:t> EW, Brown EM, </a:t>
            </a:r>
            <a:r>
              <a:rPr lang="en-US" dirty="0" err="1" smtClean="0"/>
              <a:t>DeMaggio</a:t>
            </a:r>
            <a:r>
              <a:rPr lang="en-US" dirty="0" smtClean="0"/>
              <a:t> DM, Weldon DK, Graves SW. (1997). A prospective study of </a:t>
            </a:r>
            <a:r>
              <a:rPr lang="en-US" dirty="0" err="1" smtClean="0"/>
              <a:t>calciotropic</a:t>
            </a:r>
            <a:r>
              <a:rPr lang="en-US" dirty="0" smtClean="0"/>
              <a:t> hormones in pregnancy and post partum: reciprocal changes in serum intact parathyroid hormone and 1,25-dihydroxyvitamin D. Am J </a:t>
            </a:r>
            <a:r>
              <a:rPr lang="en-US" dirty="0" err="1" smtClean="0"/>
              <a:t>Obstet</a:t>
            </a:r>
            <a:r>
              <a:rPr lang="en-US" dirty="0" smtClean="0"/>
              <a:t> Gynecol. 176:214-7.</a:t>
            </a:r>
          </a:p>
          <a:p>
            <a:r>
              <a:rPr lang="en-US" dirty="0" smtClean="0"/>
              <a:t>Mims, Martha P. (2015). "Hematology During Pregnancy". Williams Hematology (9 ed.). McGraw-Hill Education.</a:t>
            </a:r>
          </a:p>
          <a:p>
            <a:r>
              <a:rPr lang="en-US" dirty="0" smtClean="0"/>
              <a:t>Hayes, Meghan; Larson, Lucia (2012). "Chapter 220. Overview of Physiologic Changes of Pregnancy". Principles and Practice of Hospital Medicine</a:t>
            </a:r>
          </a:p>
          <a:p>
            <a:r>
              <a:rPr lang="en-GB" dirty="0" err="1" smtClean="0"/>
              <a:t>Glinoer</a:t>
            </a:r>
            <a:r>
              <a:rPr lang="en-GB" dirty="0" smtClean="0"/>
              <a:t> D. (1997). The regulation of thyroid function in pregnancy: pathways of endocrine adaptation from physiology to pathology. </a:t>
            </a:r>
            <a:r>
              <a:rPr lang="en-GB" dirty="0" err="1" smtClean="0"/>
              <a:t>Endocr</a:t>
            </a:r>
            <a:r>
              <a:rPr lang="en-GB" dirty="0" smtClean="0"/>
              <a:t> Rev. 18:404-33.</a:t>
            </a:r>
            <a:endParaRPr lang="en-US" dirty="0" smtClean="0"/>
          </a:p>
          <a:p>
            <a:endParaRPr lang="en-US" dirty="0" smtClean="0"/>
          </a:p>
          <a:p>
            <a:endParaRPr lang="en-US" dirty="0"/>
          </a:p>
        </p:txBody>
      </p:sp>
    </p:spTree>
    <p:extLst>
      <p:ext uri="{BB962C8B-B14F-4D97-AF65-F5344CB8AC3E}">
        <p14:creationId xmlns:p14="http://schemas.microsoft.com/office/powerpoint/2010/main" val="772952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229600" cy="5544616"/>
          </a:xfrm>
        </p:spPr>
        <p:txBody>
          <a:bodyPr>
            <a:normAutofit/>
          </a:bodyPr>
          <a:lstStyle/>
          <a:p>
            <a:pPr marL="0" indent="0" algn="ctr">
              <a:buNone/>
            </a:pPr>
            <a:r>
              <a:rPr lang="en-GB" sz="8000" dirty="0" smtClean="0"/>
              <a:t>THANK YOU </a:t>
            </a:r>
          </a:p>
          <a:p>
            <a:pPr marL="0" indent="0" algn="ctr">
              <a:buNone/>
            </a:pPr>
            <a:r>
              <a:rPr lang="en-GB" sz="8000" dirty="0" smtClean="0"/>
              <a:t>FOR </a:t>
            </a:r>
          </a:p>
          <a:p>
            <a:pPr marL="0" indent="0" algn="ctr">
              <a:buNone/>
            </a:pPr>
            <a:r>
              <a:rPr lang="en-GB" sz="8000" dirty="0" smtClean="0"/>
              <a:t>YOUR ATTENTION.</a:t>
            </a:r>
            <a:endParaRPr lang="en-US" sz="8000" dirty="0"/>
          </a:p>
        </p:txBody>
      </p:sp>
    </p:spTree>
    <p:extLst>
      <p:ext uri="{BB962C8B-B14F-4D97-AF65-F5344CB8AC3E}">
        <p14:creationId xmlns:p14="http://schemas.microsoft.com/office/powerpoint/2010/main" val="613683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Renal function</a:t>
            </a:r>
            <a:endParaRPr lang="en-US" dirty="0"/>
          </a:p>
        </p:txBody>
      </p:sp>
      <p:sp>
        <p:nvSpPr>
          <p:cNvPr id="3" name="Content Placeholder 2"/>
          <p:cNvSpPr>
            <a:spLocks noGrp="1"/>
          </p:cNvSpPr>
          <p:nvPr>
            <p:ph idx="1"/>
          </p:nvPr>
        </p:nvSpPr>
        <p:spPr/>
        <p:txBody>
          <a:bodyPr>
            <a:normAutofit lnSpcReduction="10000"/>
          </a:bodyPr>
          <a:lstStyle/>
          <a:p>
            <a:r>
              <a:rPr lang="en-GB" dirty="0" smtClean="0"/>
              <a:t>During pregnancy the serum sodium is about 3-5 </a:t>
            </a:r>
            <a:r>
              <a:rPr lang="en-GB" dirty="0" err="1" smtClean="0"/>
              <a:t>mmol</a:t>
            </a:r>
            <a:r>
              <a:rPr lang="en-GB" dirty="0" smtClean="0"/>
              <a:t>/L lower than normal because of an increase in intravascular volume and the resetting of the </a:t>
            </a:r>
            <a:r>
              <a:rPr lang="en-GB" dirty="0" err="1" smtClean="0"/>
              <a:t>osmostat</a:t>
            </a:r>
            <a:r>
              <a:rPr lang="en-GB" dirty="0" smtClean="0"/>
              <a:t>.</a:t>
            </a:r>
          </a:p>
          <a:p>
            <a:r>
              <a:rPr lang="en-GB" dirty="0" smtClean="0"/>
              <a:t>Cardiac output and renal blood flow are also increased. This leads to an increased glomerular filtration rate (GFR) with resultant decrease in concentrations of serum urea, </a:t>
            </a:r>
            <a:r>
              <a:rPr lang="en-GB" dirty="0" err="1" smtClean="0"/>
              <a:t>creatinine</a:t>
            </a:r>
            <a:r>
              <a:rPr lang="en-GB" dirty="0" smtClean="0"/>
              <a:t> and uric acid (</a:t>
            </a:r>
            <a:r>
              <a:rPr lang="en-US" dirty="0" smtClean="0"/>
              <a:t>Hayes et al., 2012).</a:t>
            </a:r>
            <a:endParaRPr lang="en-US" dirty="0"/>
          </a:p>
        </p:txBody>
      </p:sp>
    </p:spTree>
    <p:extLst>
      <p:ext uri="{BB962C8B-B14F-4D97-AF65-F5344CB8AC3E}">
        <p14:creationId xmlns:p14="http://schemas.microsoft.com/office/powerpoint/2010/main" val="1057885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The renal tubular threshold is also lowered in pregnancy. This results in an increased excretion of uric acid, amino acids and glucose.</a:t>
            </a:r>
            <a:endParaRPr lang="en-US" dirty="0"/>
          </a:p>
        </p:txBody>
      </p:sp>
    </p:spTree>
    <p:extLst>
      <p:ext uri="{BB962C8B-B14F-4D97-AF65-F5344CB8AC3E}">
        <p14:creationId xmlns:p14="http://schemas.microsoft.com/office/powerpoint/2010/main" val="3348327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Liver function tests</a:t>
            </a:r>
            <a:endParaRPr lang="en-US" dirty="0"/>
          </a:p>
        </p:txBody>
      </p:sp>
      <p:sp>
        <p:nvSpPr>
          <p:cNvPr id="3" name="Content Placeholder 2"/>
          <p:cNvSpPr>
            <a:spLocks noGrp="1"/>
          </p:cNvSpPr>
          <p:nvPr>
            <p:ph idx="1"/>
          </p:nvPr>
        </p:nvSpPr>
        <p:spPr/>
        <p:txBody>
          <a:bodyPr>
            <a:normAutofit lnSpcReduction="10000"/>
          </a:bodyPr>
          <a:lstStyle/>
          <a:p>
            <a:r>
              <a:rPr lang="en-GB" dirty="0" smtClean="0"/>
              <a:t>All markers of liver function are generally reduced or low during pregnancy due to the expansion of extracellular fluid. Hence serum albumin, transaminases (AST and ALT) and total bilirubin are low compared with the non-pregnant state. </a:t>
            </a:r>
          </a:p>
          <a:p>
            <a:r>
              <a:rPr lang="en-GB" dirty="0" smtClean="0"/>
              <a:t>The only exception is serum alkaline phosphatase (ALP) which is elevated due to ALP of placental origin. </a:t>
            </a:r>
            <a:endParaRPr lang="en-US" dirty="0"/>
          </a:p>
        </p:txBody>
      </p:sp>
    </p:spTree>
    <p:extLst>
      <p:ext uri="{BB962C8B-B14F-4D97-AF65-F5344CB8AC3E}">
        <p14:creationId xmlns:p14="http://schemas.microsoft.com/office/powerpoint/2010/main" val="2776494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Causes of abnormal liver function tests specific to pregnancy include intrahepatic cholestasis of pregnancy, pre-</a:t>
            </a:r>
            <a:r>
              <a:rPr lang="en-US" dirty="0" err="1" smtClean="0"/>
              <a:t>eclampsia</a:t>
            </a:r>
            <a:r>
              <a:rPr lang="en-US" dirty="0" smtClean="0"/>
              <a:t>, </a:t>
            </a:r>
            <a:r>
              <a:rPr lang="en-US" dirty="0" err="1" smtClean="0"/>
              <a:t>haemolysis</a:t>
            </a:r>
            <a:r>
              <a:rPr lang="en-US" dirty="0" smtClean="0"/>
              <a:t>-elevated liver enzymes-low platelets (HELLP) and rarely acute fatty liver of pregnancy </a:t>
            </a:r>
          </a:p>
          <a:p>
            <a:endParaRPr lang="en-US" dirty="0"/>
          </a:p>
        </p:txBody>
      </p:sp>
    </p:spTree>
    <p:extLst>
      <p:ext uri="{BB962C8B-B14F-4D97-AF65-F5344CB8AC3E}">
        <p14:creationId xmlns:p14="http://schemas.microsoft.com/office/powerpoint/2010/main" val="2088878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1400"/>
            <a:ext cx="8229600" cy="1143000"/>
          </a:xfrm>
        </p:spPr>
        <p:txBody>
          <a:bodyPr/>
          <a:lstStyle/>
          <a:p>
            <a:r>
              <a:rPr lang="en-US" dirty="0" smtClean="0"/>
              <a:t>Calcium metabolism</a:t>
            </a:r>
            <a:endParaRPr lang="en-US" dirty="0"/>
          </a:p>
        </p:txBody>
      </p:sp>
      <p:sp>
        <p:nvSpPr>
          <p:cNvPr id="3" name="Content Placeholder 2"/>
          <p:cNvSpPr>
            <a:spLocks noGrp="1"/>
          </p:cNvSpPr>
          <p:nvPr>
            <p:ph idx="1"/>
          </p:nvPr>
        </p:nvSpPr>
        <p:spPr>
          <a:xfrm>
            <a:off x="457200" y="836712"/>
            <a:ext cx="8229600" cy="5289451"/>
          </a:xfrm>
        </p:spPr>
        <p:txBody>
          <a:bodyPr>
            <a:normAutofit fontScale="92500" lnSpcReduction="10000"/>
          </a:bodyPr>
          <a:lstStyle/>
          <a:p>
            <a:r>
              <a:rPr lang="en-GB" dirty="0" smtClean="0"/>
              <a:t>During pregnancy, serum total calcium, phosphate and magnesium tend to be low due to the expanded intravascular space. Concentrations of calcium are also affected by the reduced albumin concentration. However, results all remain within the reference range (</a:t>
            </a:r>
            <a:r>
              <a:rPr lang="en-US" dirty="0" err="1" smtClean="0"/>
              <a:t>Seely</a:t>
            </a:r>
            <a:r>
              <a:rPr lang="en-US" dirty="0" smtClean="0"/>
              <a:t> et al., 1997).</a:t>
            </a:r>
            <a:endParaRPr lang="en-GB" dirty="0" smtClean="0"/>
          </a:p>
          <a:p>
            <a:r>
              <a:rPr lang="en-GB" dirty="0" smtClean="0"/>
              <a:t>If there is any doubt regarding the calcium result measure the ionized calcium concentration as it remains unchanged during normal pregnancy despite changes in vascular volume and binding proteins. </a:t>
            </a:r>
            <a:endParaRPr lang="en-US" dirty="0"/>
          </a:p>
        </p:txBody>
      </p:sp>
    </p:spTree>
    <p:extLst>
      <p:ext uri="{BB962C8B-B14F-4D97-AF65-F5344CB8AC3E}">
        <p14:creationId xmlns:p14="http://schemas.microsoft.com/office/powerpoint/2010/main" val="2979684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29600" cy="1143000"/>
          </a:xfrm>
        </p:spPr>
        <p:txBody>
          <a:bodyPr>
            <a:normAutofit fontScale="90000"/>
          </a:bodyPr>
          <a:lstStyle/>
          <a:p>
            <a:r>
              <a:rPr lang="en-US" dirty="0" smtClean="0"/>
              <a:t>Carbohydrate metabolism and gestational diabetes mellitus</a:t>
            </a:r>
            <a:endParaRPr lang="en-US" dirty="0"/>
          </a:p>
        </p:txBody>
      </p:sp>
      <p:sp>
        <p:nvSpPr>
          <p:cNvPr id="3" name="Content Placeholder 2"/>
          <p:cNvSpPr>
            <a:spLocks noGrp="1"/>
          </p:cNvSpPr>
          <p:nvPr>
            <p:ph idx="1"/>
          </p:nvPr>
        </p:nvSpPr>
        <p:spPr>
          <a:xfrm>
            <a:off x="457200" y="1340768"/>
            <a:ext cx="8229600" cy="4785395"/>
          </a:xfrm>
        </p:spPr>
        <p:txBody>
          <a:bodyPr>
            <a:normAutofit fontScale="92500" lnSpcReduction="10000"/>
          </a:bodyPr>
          <a:lstStyle/>
          <a:p>
            <a:r>
              <a:rPr lang="en-GB" dirty="0" smtClean="0"/>
              <a:t>The concentration of fasting glucose is reduced during pregnancy because of increased substrate utilisation. With the increasing incidence of obesity, there will be an increased prevalence of gestational diabetes and type 2 diabetes developing during pregnancy (</a:t>
            </a:r>
            <a:r>
              <a:rPr lang="en-US" dirty="0" smtClean="0"/>
              <a:t>Hoffman et al., 1998).</a:t>
            </a:r>
            <a:endParaRPr lang="en-GB" dirty="0" smtClean="0"/>
          </a:p>
          <a:p>
            <a:r>
              <a:rPr lang="en-GB" dirty="0" smtClean="0"/>
              <a:t>It is therefore important to be familiar with the diagnostic criteria. It is essential to screen for gestational diabetes at 26-28 weeks of gestation so that the correct interpretation can be made. </a:t>
            </a:r>
            <a:endParaRPr lang="en-US" dirty="0"/>
          </a:p>
        </p:txBody>
      </p:sp>
    </p:spTree>
    <p:extLst>
      <p:ext uri="{BB962C8B-B14F-4D97-AF65-F5344CB8AC3E}">
        <p14:creationId xmlns:p14="http://schemas.microsoft.com/office/powerpoint/2010/main" val="2252763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Thyroid function</a:t>
            </a:r>
            <a:endParaRPr lang="en-US" dirty="0"/>
          </a:p>
        </p:txBody>
      </p:sp>
      <p:sp>
        <p:nvSpPr>
          <p:cNvPr id="3" name="Content Placeholder 2"/>
          <p:cNvSpPr>
            <a:spLocks noGrp="1"/>
          </p:cNvSpPr>
          <p:nvPr>
            <p:ph idx="1"/>
          </p:nvPr>
        </p:nvSpPr>
        <p:spPr/>
        <p:txBody>
          <a:bodyPr>
            <a:normAutofit/>
          </a:bodyPr>
          <a:lstStyle/>
          <a:p>
            <a:r>
              <a:rPr lang="en-GB" dirty="0" smtClean="0"/>
              <a:t>Physiologically, the concentration of thyroid stimulating hormone (TSH) normally decreases during the first trimester of pregnancy during which there is maximal cross-stimulation of the TSH receptor by HCG. </a:t>
            </a:r>
          </a:p>
          <a:p>
            <a:r>
              <a:rPr lang="en-GB" dirty="0" smtClean="0"/>
              <a:t>The TSH concentration then returns to its pre-pregnancy level in the second trimester and then rises slightly in the third</a:t>
            </a:r>
          </a:p>
        </p:txBody>
      </p:sp>
    </p:spTree>
    <p:extLst>
      <p:ext uri="{BB962C8B-B14F-4D97-AF65-F5344CB8AC3E}">
        <p14:creationId xmlns:p14="http://schemas.microsoft.com/office/powerpoint/2010/main" val="1748964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1652</Words>
  <Application>Microsoft Office PowerPoint</Application>
  <PresentationFormat>On-screen Show (4:3)</PresentationFormat>
  <Paragraphs>78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BIOCHEMICAL CHNAGES IN PREGNANCY AND ASSOCIATED DISEASES/DISORDER</vt:lpstr>
      <vt:lpstr>PowerPoint Presentation</vt:lpstr>
      <vt:lpstr>Renal function</vt:lpstr>
      <vt:lpstr>PowerPoint Presentation</vt:lpstr>
      <vt:lpstr>Liver function tests</vt:lpstr>
      <vt:lpstr>PowerPoint Presentation</vt:lpstr>
      <vt:lpstr>Calcium metabolism</vt:lpstr>
      <vt:lpstr>Carbohydrate metabolism and gestational diabetes mellitus</vt:lpstr>
      <vt:lpstr>Thyroid function</vt:lpstr>
      <vt:lpstr>PowerPoint Presentation</vt:lpstr>
      <vt:lpstr>Haematology</vt:lpstr>
      <vt:lpstr>Diseases/ disorder associated with pregnancy</vt:lpstr>
      <vt:lpstr>PowerPoint Presentation</vt:lpstr>
      <vt:lpstr>PowerPoint Presentation</vt:lpstr>
      <vt:lpstr>Hypertensive disorders of pregnancy</vt:lpstr>
      <vt:lpstr>PowerPoint Presentation</vt:lpstr>
      <vt:lpstr>PowerPoint Presentation</vt:lpstr>
      <vt:lpstr>Gestational diabetes </vt:lpstr>
      <vt:lpstr>Digestive System Problems</vt:lpstr>
      <vt:lpstr>Liver Disease</vt:lpstr>
      <vt:lpstr>PowerPoint Presentation</vt:lpstr>
      <vt:lpstr>Kidney Disease</vt:lpstr>
      <vt:lpstr>Autoimmune diseases</vt:lpstr>
      <vt:lpstr>Venereal diseases</vt:lpstr>
      <vt:lpstr>PowerPoint Presentation</vt:lpstr>
      <vt:lpstr>REFERENCES</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19</cp:revision>
  <dcterms:created xsi:type="dcterms:W3CDTF">2020-02-24T16:10:01Z</dcterms:created>
  <dcterms:modified xsi:type="dcterms:W3CDTF">2020-02-25T07:15:58Z</dcterms:modified>
</cp:coreProperties>
</file>