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81" r:id="rId4"/>
    <p:sldId id="258" r:id="rId5"/>
    <p:sldId id="277" r:id="rId6"/>
    <p:sldId id="278" r:id="rId7"/>
    <p:sldId id="263" r:id="rId8"/>
    <p:sldId id="265" r:id="rId9"/>
    <p:sldId id="261" r:id="rId10"/>
    <p:sldId id="262" r:id="rId11"/>
    <p:sldId id="259" r:id="rId12"/>
    <p:sldId id="275" r:id="rId13"/>
    <p:sldId id="280" r:id="rId14"/>
    <p:sldId id="282" r:id="rId15"/>
    <p:sldId id="268" r:id="rId16"/>
    <p:sldId id="279" r:id="rId17"/>
    <p:sldId id="270" r:id="rId18"/>
    <p:sldId id="271" r:id="rId19"/>
    <p:sldId id="272" r:id="rId20"/>
    <p:sldId id="273" r:id="rId21"/>
    <p:sldId id="274" r:id="rId22"/>
    <p:sldId id="269" r:id="rId23"/>
    <p:sldId id="276" r:id="rId24"/>
    <p:sldId id="283" r:id="rId25"/>
    <p:sldId id="2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B3DD4F-7C78-49A1-BFCD-B6FE29D6E947}" type="datetimeFigureOut">
              <a:rPr lang="en-US" smtClean="0"/>
              <a:t>24-May-20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DD73B7-8F07-4B66-913E-48BA1C984F6B}" type="slidenum">
              <a:rPr lang="en-US" smtClean="0"/>
              <a:t>‹#›</a:t>
            </a:fld>
            <a:endParaRPr lang="en-US"/>
          </a:p>
        </p:txBody>
      </p:sp>
    </p:spTree>
    <p:extLst>
      <p:ext uri="{BB962C8B-B14F-4D97-AF65-F5344CB8AC3E}">
        <p14:creationId xmlns:p14="http://schemas.microsoft.com/office/powerpoint/2010/main" val="4055326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DD73B7-8F07-4B66-913E-48BA1C984F6B}" type="slidenum">
              <a:rPr lang="en-US" smtClean="0"/>
              <a:t>10</a:t>
            </a:fld>
            <a:endParaRPr lang="en-US"/>
          </a:p>
        </p:txBody>
      </p:sp>
    </p:spTree>
    <p:extLst>
      <p:ext uri="{BB962C8B-B14F-4D97-AF65-F5344CB8AC3E}">
        <p14:creationId xmlns:p14="http://schemas.microsoft.com/office/powerpoint/2010/main" val="3722790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7BB69E-13AA-4CD4-AA5F-24C286515F7A}" type="datetimeFigureOut">
              <a:rPr lang="en-US" smtClean="0"/>
              <a:t>24-May-20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D925-5BCE-4CB2-9267-E7A6A037F598}" type="slidenum">
              <a:rPr lang="en-US" smtClean="0"/>
              <a:t>‹#›</a:t>
            </a:fld>
            <a:endParaRPr lang="en-US"/>
          </a:p>
        </p:txBody>
      </p:sp>
    </p:spTree>
    <p:extLst>
      <p:ext uri="{BB962C8B-B14F-4D97-AF65-F5344CB8AC3E}">
        <p14:creationId xmlns:p14="http://schemas.microsoft.com/office/powerpoint/2010/main" val="113055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BB69E-13AA-4CD4-AA5F-24C286515F7A}" type="datetimeFigureOut">
              <a:rPr lang="en-US" smtClean="0"/>
              <a:t>24-May-20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D925-5BCE-4CB2-9267-E7A6A037F598}" type="slidenum">
              <a:rPr lang="en-US" smtClean="0"/>
              <a:t>‹#›</a:t>
            </a:fld>
            <a:endParaRPr lang="en-US"/>
          </a:p>
        </p:txBody>
      </p:sp>
    </p:spTree>
    <p:extLst>
      <p:ext uri="{BB962C8B-B14F-4D97-AF65-F5344CB8AC3E}">
        <p14:creationId xmlns:p14="http://schemas.microsoft.com/office/powerpoint/2010/main" val="1192036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BB69E-13AA-4CD4-AA5F-24C286515F7A}" type="datetimeFigureOut">
              <a:rPr lang="en-US" smtClean="0"/>
              <a:t>24-May-20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D925-5BCE-4CB2-9267-E7A6A037F598}" type="slidenum">
              <a:rPr lang="en-US" smtClean="0"/>
              <a:t>‹#›</a:t>
            </a:fld>
            <a:endParaRPr lang="en-US"/>
          </a:p>
        </p:txBody>
      </p:sp>
    </p:spTree>
    <p:extLst>
      <p:ext uri="{BB962C8B-B14F-4D97-AF65-F5344CB8AC3E}">
        <p14:creationId xmlns:p14="http://schemas.microsoft.com/office/powerpoint/2010/main" val="3143703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BB69E-13AA-4CD4-AA5F-24C286515F7A}" type="datetimeFigureOut">
              <a:rPr lang="en-US" smtClean="0"/>
              <a:t>24-May-20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D925-5BCE-4CB2-9267-E7A6A037F598}" type="slidenum">
              <a:rPr lang="en-US" smtClean="0"/>
              <a:t>‹#›</a:t>
            </a:fld>
            <a:endParaRPr lang="en-US"/>
          </a:p>
        </p:txBody>
      </p:sp>
    </p:spTree>
    <p:extLst>
      <p:ext uri="{BB962C8B-B14F-4D97-AF65-F5344CB8AC3E}">
        <p14:creationId xmlns:p14="http://schemas.microsoft.com/office/powerpoint/2010/main" val="235776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7BB69E-13AA-4CD4-AA5F-24C286515F7A}" type="datetimeFigureOut">
              <a:rPr lang="en-US" smtClean="0"/>
              <a:t>24-May-20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D925-5BCE-4CB2-9267-E7A6A037F598}" type="slidenum">
              <a:rPr lang="en-US" smtClean="0"/>
              <a:t>‹#›</a:t>
            </a:fld>
            <a:endParaRPr lang="en-US"/>
          </a:p>
        </p:txBody>
      </p:sp>
    </p:spTree>
    <p:extLst>
      <p:ext uri="{BB962C8B-B14F-4D97-AF65-F5344CB8AC3E}">
        <p14:creationId xmlns:p14="http://schemas.microsoft.com/office/powerpoint/2010/main" val="52697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7BB69E-13AA-4CD4-AA5F-24C286515F7A}" type="datetimeFigureOut">
              <a:rPr lang="en-US" smtClean="0"/>
              <a:t>24-May-20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D925-5BCE-4CB2-9267-E7A6A037F598}" type="slidenum">
              <a:rPr lang="en-US" smtClean="0"/>
              <a:t>‹#›</a:t>
            </a:fld>
            <a:endParaRPr lang="en-US"/>
          </a:p>
        </p:txBody>
      </p:sp>
    </p:spTree>
    <p:extLst>
      <p:ext uri="{BB962C8B-B14F-4D97-AF65-F5344CB8AC3E}">
        <p14:creationId xmlns:p14="http://schemas.microsoft.com/office/powerpoint/2010/main" val="2711398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7BB69E-13AA-4CD4-AA5F-24C286515F7A}" type="datetimeFigureOut">
              <a:rPr lang="en-US" smtClean="0"/>
              <a:t>24-May-20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2FD925-5BCE-4CB2-9267-E7A6A037F598}" type="slidenum">
              <a:rPr lang="en-US" smtClean="0"/>
              <a:t>‹#›</a:t>
            </a:fld>
            <a:endParaRPr lang="en-US"/>
          </a:p>
        </p:txBody>
      </p:sp>
    </p:spTree>
    <p:extLst>
      <p:ext uri="{BB962C8B-B14F-4D97-AF65-F5344CB8AC3E}">
        <p14:creationId xmlns:p14="http://schemas.microsoft.com/office/powerpoint/2010/main" val="138234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7BB69E-13AA-4CD4-AA5F-24C286515F7A}" type="datetimeFigureOut">
              <a:rPr lang="en-US" smtClean="0"/>
              <a:t>24-May-20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2FD925-5BCE-4CB2-9267-E7A6A037F598}" type="slidenum">
              <a:rPr lang="en-US" smtClean="0"/>
              <a:t>‹#›</a:t>
            </a:fld>
            <a:endParaRPr lang="en-US"/>
          </a:p>
        </p:txBody>
      </p:sp>
    </p:spTree>
    <p:extLst>
      <p:ext uri="{BB962C8B-B14F-4D97-AF65-F5344CB8AC3E}">
        <p14:creationId xmlns:p14="http://schemas.microsoft.com/office/powerpoint/2010/main" val="380710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BB69E-13AA-4CD4-AA5F-24C286515F7A}" type="datetimeFigureOut">
              <a:rPr lang="en-US" smtClean="0"/>
              <a:t>24-May-20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2FD925-5BCE-4CB2-9267-E7A6A037F598}" type="slidenum">
              <a:rPr lang="en-US" smtClean="0"/>
              <a:t>‹#›</a:t>
            </a:fld>
            <a:endParaRPr lang="en-US"/>
          </a:p>
        </p:txBody>
      </p:sp>
    </p:spTree>
    <p:extLst>
      <p:ext uri="{BB962C8B-B14F-4D97-AF65-F5344CB8AC3E}">
        <p14:creationId xmlns:p14="http://schemas.microsoft.com/office/powerpoint/2010/main" val="650867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BB69E-13AA-4CD4-AA5F-24C286515F7A}" type="datetimeFigureOut">
              <a:rPr lang="en-US" smtClean="0"/>
              <a:t>24-May-20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D925-5BCE-4CB2-9267-E7A6A037F598}" type="slidenum">
              <a:rPr lang="en-US" smtClean="0"/>
              <a:t>‹#›</a:t>
            </a:fld>
            <a:endParaRPr lang="en-US"/>
          </a:p>
        </p:txBody>
      </p:sp>
    </p:spTree>
    <p:extLst>
      <p:ext uri="{BB962C8B-B14F-4D97-AF65-F5344CB8AC3E}">
        <p14:creationId xmlns:p14="http://schemas.microsoft.com/office/powerpoint/2010/main" val="2835906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BB69E-13AA-4CD4-AA5F-24C286515F7A}" type="datetimeFigureOut">
              <a:rPr lang="en-US" smtClean="0"/>
              <a:t>24-May-20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D925-5BCE-4CB2-9267-E7A6A037F598}" type="slidenum">
              <a:rPr lang="en-US" smtClean="0"/>
              <a:t>‹#›</a:t>
            </a:fld>
            <a:endParaRPr lang="en-US"/>
          </a:p>
        </p:txBody>
      </p:sp>
    </p:spTree>
    <p:extLst>
      <p:ext uri="{BB962C8B-B14F-4D97-AF65-F5344CB8AC3E}">
        <p14:creationId xmlns:p14="http://schemas.microsoft.com/office/powerpoint/2010/main" val="3408781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BB69E-13AA-4CD4-AA5F-24C286515F7A}" type="datetimeFigureOut">
              <a:rPr lang="en-US" smtClean="0"/>
              <a:t>24-May-20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FD925-5BCE-4CB2-9267-E7A6A037F598}" type="slidenum">
              <a:rPr lang="en-US" smtClean="0"/>
              <a:t>‹#›</a:t>
            </a:fld>
            <a:endParaRPr lang="en-US"/>
          </a:p>
        </p:txBody>
      </p:sp>
    </p:spTree>
    <p:extLst>
      <p:ext uri="{BB962C8B-B14F-4D97-AF65-F5344CB8AC3E}">
        <p14:creationId xmlns:p14="http://schemas.microsoft.com/office/powerpoint/2010/main" val="2728740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419600"/>
          </a:xfrm>
        </p:spPr>
        <p:txBody>
          <a:bodyPr>
            <a:normAutofit/>
          </a:bodyPr>
          <a:lstStyle/>
          <a:p>
            <a:r>
              <a:rPr lang="en-US" sz="3600" dirty="0" smtClean="0"/>
              <a:t>GROUP 2</a:t>
            </a:r>
            <a:br>
              <a:rPr lang="en-US" sz="3600" dirty="0" smtClean="0"/>
            </a:br>
            <a:r>
              <a:rPr lang="en-US" sz="3600" dirty="0" smtClean="0"/>
              <a:t>MLS 516</a:t>
            </a:r>
            <a:br>
              <a:rPr lang="en-US" sz="3600" dirty="0" smtClean="0"/>
            </a:br>
            <a:r>
              <a:rPr lang="en-US" sz="3600" dirty="0" smtClean="0"/>
              <a:t/>
            </a:r>
            <a:br>
              <a:rPr lang="en-US" sz="3600" dirty="0" smtClean="0"/>
            </a:br>
            <a:r>
              <a:rPr lang="en-US" sz="3600" dirty="0" smtClean="0"/>
              <a:t>FLAME </a:t>
            </a:r>
            <a:r>
              <a:rPr lang="en-US" sz="3600" dirty="0" smtClean="0"/>
              <a:t>PHOTOMETER </a:t>
            </a:r>
            <a:br>
              <a:rPr lang="en-US" sz="3600" dirty="0" smtClean="0"/>
            </a:br>
            <a:r>
              <a:rPr lang="en-US" sz="3600" dirty="0" smtClean="0"/>
              <a:t>AND </a:t>
            </a:r>
            <a:br>
              <a:rPr lang="en-US" sz="3600" dirty="0" smtClean="0"/>
            </a:br>
            <a:r>
              <a:rPr lang="en-US" sz="3600" dirty="0" smtClean="0"/>
              <a:t>ION SELECTIVE ELECTRODE</a:t>
            </a:r>
            <a:br>
              <a:rPr lang="en-US" sz="3600" dirty="0" smtClean="0"/>
            </a:br>
            <a:endParaRPr lang="en-US" sz="3600" dirty="0"/>
          </a:p>
        </p:txBody>
      </p:sp>
    </p:spTree>
    <p:extLst>
      <p:ext uri="{BB962C8B-B14F-4D97-AF65-F5344CB8AC3E}">
        <p14:creationId xmlns:p14="http://schemas.microsoft.com/office/powerpoint/2010/main" val="1097589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Clinical applications</a:t>
            </a:r>
          </a:p>
          <a:p>
            <a:pPr marL="0" indent="0">
              <a:buNone/>
            </a:pPr>
            <a:r>
              <a:rPr lang="en-US" dirty="0" smtClean="0"/>
              <a:t> Electrolyte determinations in blood and urine</a:t>
            </a:r>
          </a:p>
          <a:p>
            <a:pPr lvl="0"/>
            <a:endParaRPr lang="en-US" dirty="0" smtClean="0"/>
          </a:p>
          <a:p>
            <a:r>
              <a:rPr lang="en-US" dirty="0" smtClean="0"/>
              <a:t> Soft </a:t>
            </a:r>
            <a:r>
              <a:rPr lang="en-US" dirty="0"/>
              <a:t>drinks, fruit juices and alcoholic beverages can also be </a:t>
            </a:r>
            <a:r>
              <a:rPr lang="en-US" dirty="0" err="1"/>
              <a:t>analysed</a:t>
            </a:r>
            <a:r>
              <a:rPr lang="en-US" dirty="0"/>
              <a:t> by using flame photometry to determine the concentrations of various metals and elements (</a:t>
            </a:r>
            <a:r>
              <a:rPr lang="pl-PL" dirty="0"/>
              <a:t>Doku and</a:t>
            </a:r>
            <a:r>
              <a:rPr lang="en-US" dirty="0"/>
              <a:t> </a:t>
            </a:r>
            <a:r>
              <a:rPr lang="pl-PL" dirty="0"/>
              <a:t>Gadzekpo, </a:t>
            </a:r>
            <a:r>
              <a:rPr lang="en-US" dirty="0"/>
              <a:t>2009</a:t>
            </a:r>
            <a:r>
              <a:rPr lang="en-US" dirty="0" smtClean="0"/>
              <a:t>).</a:t>
            </a:r>
            <a:r>
              <a:rPr lang="en-US" dirty="0"/>
              <a:t/>
            </a:r>
            <a:br>
              <a:rPr lang="en-US" dirty="0"/>
            </a:b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2011245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ADVANTAGES</a:t>
            </a:r>
            <a:endParaRPr lang="en-US" dirty="0"/>
          </a:p>
        </p:txBody>
      </p:sp>
      <p:sp>
        <p:nvSpPr>
          <p:cNvPr id="3" name="Content Placeholder 2"/>
          <p:cNvSpPr>
            <a:spLocks noGrp="1"/>
          </p:cNvSpPr>
          <p:nvPr>
            <p:ph idx="1"/>
          </p:nvPr>
        </p:nvSpPr>
        <p:spPr>
          <a:xfrm>
            <a:off x="152400" y="1143000"/>
            <a:ext cx="8534400" cy="5486400"/>
          </a:xfrm>
        </p:spPr>
        <p:txBody>
          <a:bodyPr>
            <a:normAutofit fontScale="92500" lnSpcReduction="20000"/>
          </a:bodyPr>
          <a:lstStyle/>
          <a:p>
            <a:r>
              <a:rPr lang="en-US" sz="3400" dirty="0" smtClean="0"/>
              <a:t>It is a fast and sensitive analytical method.</a:t>
            </a:r>
          </a:p>
          <a:p>
            <a:r>
              <a:rPr lang="en-US" sz="3400" dirty="0" smtClean="0"/>
              <a:t>It </a:t>
            </a:r>
            <a:r>
              <a:rPr lang="en-US" sz="3400" dirty="0"/>
              <a:t>is very simple and economical.</a:t>
            </a:r>
            <a:endParaRPr lang="en-US" sz="3400" dirty="0" smtClean="0"/>
          </a:p>
          <a:p>
            <a:r>
              <a:rPr lang="en-US" sz="3400" dirty="0" smtClean="0"/>
              <a:t>It is suitable for many metallic elements (Segundo </a:t>
            </a:r>
            <a:r>
              <a:rPr lang="en-US" sz="3400" i="1" dirty="0" smtClean="0"/>
              <a:t>et al., </a:t>
            </a:r>
            <a:r>
              <a:rPr lang="en-US" sz="3400" dirty="0" smtClean="0"/>
              <a:t>2006).</a:t>
            </a:r>
          </a:p>
          <a:p>
            <a:pPr marL="0" indent="0">
              <a:buNone/>
            </a:pPr>
            <a:r>
              <a:rPr lang="en-US" sz="3400" dirty="0"/>
              <a:t>	</a:t>
            </a:r>
            <a:endParaRPr lang="en-US" sz="3400" dirty="0" smtClean="0"/>
          </a:p>
          <a:p>
            <a:pPr marL="0" indent="0">
              <a:buNone/>
            </a:pPr>
            <a:r>
              <a:rPr lang="en-US" sz="3400" dirty="0" smtClean="0"/>
              <a:t>DISADVANTAGES</a:t>
            </a:r>
            <a:endParaRPr lang="en-US" sz="3400" dirty="0"/>
          </a:p>
          <a:p>
            <a:r>
              <a:rPr lang="en-US" sz="3600" dirty="0"/>
              <a:t>It is expensive</a:t>
            </a:r>
            <a:r>
              <a:rPr lang="en-US" sz="3600" dirty="0" smtClean="0"/>
              <a:t>.</a:t>
            </a:r>
            <a:endParaRPr lang="en-US" sz="3600" dirty="0"/>
          </a:p>
          <a:p>
            <a:r>
              <a:rPr lang="en-US" sz="3600" dirty="0"/>
              <a:t>Flame photometry cannot be used for the direct determination of  every metal atom. </a:t>
            </a:r>
          </a:p>
          <a:p>
            <a:r>
              <a:rPr lang="en-US" sz="3600" dirty="0"/>
              <a:t>Frequent calibration and care should be taken because it is affected by many </a:t>
            </a:r>
            <a:r>
              <a:rPr lang="en-US" sz="3600" dirty="0" smtClean="0"/>
              <a:t>variables (</a:t>
            </a:r>
            <a:r>
              <a:rPr lang="en-US" sz="3600" dirty="0" err="1" smtClean="0"/>
              <a:t>Almieda</a:t>
            </a:r>
            <a:r>
              <a:rPr lang="en-US" sz="3600" dirty="0" smtClean="0"/>
              <a:t> </a:t>
            </a:r>
            <a:r>
              <a:rPr lang="en-US" sz="3600" i="1" dirty="0" smtClean="0"/>
              <a:t>et al., </a:t>
            </a:r>
            <a:r>
              <a:rPr lang="en-US" sz="3600" dirty="0" smtClean="0"/>
              <a:t>2009).</a:t>
            </a:r>
            <a:endParaRPr lang="en-US" sz="3600" dirty="0"/>
          </a:p>
          <a:p>
            <a:endParaRPr lang="en-US" sz="3400" dirty="0" smtClean="0"/>
          </a:p>
        </p:txBody>
      </p:sp>
    </p:spTree>
    <p:extLst>
      <p:ext uri="{BB962C8B-B14F-4D97-AF65-F5344CB8AC3E}">
        <p14:creationId xmlns:p14="http://schemas.microsoft.com/office/powerpoint/2010/main" val="3921084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PRECAUTION</a:t>
            </a:r>
            <a:endParaRPr lang="en-US" dirty="0"/>
          </a:p>
        </p:txBody>
      </p:sp>
      <p:sp>
        <p:nvSpPr>
          <p:cNvPr id="3" name="Content Placeholder 2"/>
          <p:cNvSpPr>
            <a:spLocks noGrp="1"/>
          </p:cNvSpPr>
          <p:nvPr>
            <p:ph idx="1"/>
          </p:nvPr>
        </p:nvSpPr>
        <p:spPr>
          <a:xfrm>
            <a:off x="457200" y="1143000"/>
            <a:ext cx="8229600" cy="5486400"/>
          </a:xfrm>
        </p:spPr>
        <p:txBody>
          <a:bodyPr/>
          <a:lstStyle/>
          <a:p>
            <a:r>
              <a:rPr lang="en-US" dirty="0"/>
              <a:t>Avoid handling samples with fingers. This leads to serious </a:t>
            </a:r>
            <a:r>
              <a:rPr lang="en-US" dirty="0" smtClean="0"/>
              <a:t>contamination.</a:t>
            </a:r>
          </a:p>
          <a:p>
            <a:endParaRPr lang="en-US" dirty="0" smtClean="0"/>
          </a:p>
          <a:p>
            <a:r>
              <a:rPr lang="en-US" dirty="0" smtClean="0"/>
              <a:t>All </a:t>
            </a:r>
            <a:r>
              <a:rPr lang="en-US" dirty="0"/>
              <a:t>analyses involve the use of a diluent, which </a:t>
            </a:r>
            <a:r>
              <a:rPr lang="en-US" dirty="0" smtClean="0"/>
              <a:t>is </a:t>
            </a:r>
            <a:r>
              <a:rPr lang="en-US" dirty="0"/>
              <a:t>almost always </a:t>
            </a:r>
            <a:r>
              <a:rPr lang="en-US" dirty="0" err="1"/>
              <a:t>deionised</a:t>
            </a:r>
            <a:r>
              <a:rPr lang="en-US" dirty="0"/>
              <a:t> water. </a:t>
            </a:r>
            <a:endParaRPr lang="en-US" dirty="0" smtClean="0"/>
          </a:p>
          <a:p>
            <a:endParaRPr lang="en-US" dirty="0" smtClean="0"/>
          </a:p>
          <a:p>
            <a:r>
              <a:rPr lang="en-US" dirty="0" smtClean="0"/>
              <a:t>Standards </a:t>
            </a:r>
            <a:r>
              <a:rPr lang="en-US" dirty="0"/>
              <a:t>and samples should not be exposed to the atmosphere for long </a:t>
            </a:r>
            <a:r>
              <a:rPr lang="en-US" dirty="0" smtClean="0"/>
              <a:t>periods (</a:t>
            </a:r>
            <a:r>
              <a:rPr lang="en-US" dirty="0" err="1" smtClean="0"/>
              <a:t>Carbonell</a:t>
            </a:r>
            <a:r>
              <a:rPr lang="en-US" dirty="0" smtClean="0"/>
              <a:t> </a:t>
            </a:r>
            <a:r>
              <a:rPr lang="en-US" i="1" dirty="0" smtClean="0"/>
              <a:t>et al., </a:t>
            </a:r>
            <a:r>
              <a:rPr lang="en-US" dirty="0" smtClean="0"/>
              <a:t>2014).</a:t>
            </a:r>
            <a:endParaRPr lang="en-US" dirty="0"/>
          </a:p>
        </p:txBody>
      </p:sp>
    </p:spTree>
    <p:extLst>
      <p:ext uri="{BB962C8B-B14F-4D97-AF65-F5344CB8AC3E}">
        <p14:creationId xmlns:p14="http://schemas.microsoft.com/office/powerpoint/2010/main" val="1216820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t>ION SELECTIVE ELECTRODE</a:t>
            </a:r>
            <a:endParaRPr lang="en-US" sz="6600" dirty="0"/>
          </a:p>
        </p:txBody>
      </p:sp>
    </p:spTree>
    <p:extLst>
      <p:ext uri="{BB962C8B-B14F-4D97-AF65-F5344CB8AC3E}">
        <p14:creationId xmlns:p14="http://schemas.microsoft.com/office/powerpoint/2010/main" val="638669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2018\Documents\CHEM PATH\Screenshot_20200316-214002_UC Browser.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838200"/>
            <a:ext cx="3886200" cy="76962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2018\Documents\CHEM PATH\Screenshot_20200316-213852_UC Brows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3619500"/>
            <a:ext cx="5181600" cy="1409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704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An ion-selective electrode (ISE) is  an electro-analytical sensor with a membrane whose potential indicates the activity of the ion to be determined in a solution . </a:t>
            </a:r>
          </a:p>
          <a:p>
            <a:r>
              <a:rPr lang="en-US" dirty="0" smtClean="0"/>
              <a:t>There are commonly more than one types of ions in solution. This is done by applying a selective membrane at the ion selective electrode, which only allows the desired ion to go in and out (</a:t>
            </a:r>
            <a:r>
              <a:rPr lang="en-US" dirty="0" err="1" smtClean="0"/>
              <a:t>Wardak</a:t>
            </a:r>
            <a:r>
              <a:rPr lang="en-US" dirty="0" smtClean="0"/>
              <a:t>, 2011). </a:t>
            </a:r>
            <a:endParaRPr lang="en-US" dirty="0"/>
          </a:p>
        </p:txBody>
      </p:sp>
    </p:spTree>
    <p:extLst>
      <p:ext uri="{BB962C8B-B14F-4D97-AF65-F5344CB8AC3E}">
        <p14:creationId xmlns:p14="http://schemas.microsoft.com/office/powerpoint/2010/main" val="2485319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a:t>
            </a:r>
            <a:endParaRPr lang="en-US" dirty="0"/>
          </a:p>
        </p:txBody>
      </p:sp>
      <p:sp>
        <p:nvSpPr>
          <p:cNvPr id="3" name="Content Placeholder 2"/>
          <p:cNvSpPr>
            <a:spLocks noGrp="1"/>
          </p:cNvSpPr>
          <p:nvPr>
            <p:ph idx="1"/>
          </p:nvPr>
        </p:nvSpPr>
        <p:spPr/>
        <p:txBody>
          <a:bodyPr/>
          <a:lstStyle/>
          <a:p>
            <a:pPr algn="just"/>
            <a:r>
              <a:rPr lang="en-US" dirty="0" smtClean="0"/>
              <a:t>The ion selective electrode consists of a thin membrane across which only the intended ion can be transported. The transport of ions from a high concentration to a low concentration through a selective binding with sites within the membrane creates a potential difference.</a:t>
            </a:r>
            <a:endParaRPr lang="en-US" dirty="0"/>
          </a:p>
        </p:txBody>
      </p:sp>
    </p:spTree>
    <p:extLst>
      <p:ext uri="{BB962C8B-B14F-4D97-AF65-F5344CB8AC3E}">
        <p14:creationId xmlns:p14="http://schemas.microsoft.com/office/powerpoint/2010/main" val="33718515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b="1" dirty="0" smtClean="0"/>
              <a:t>Glass membranes</a:t>
            </a:r>
            <a:r>
              <a:rPr lang="en-US" dirty="0" smtClean="0"/>
              <a:t>: are made from an ion-exchange type of glass (silicate or </a:t>
            </a:r>
            <a:r>
              <a:rPr lang="en-US" dirty="0" err="1" smtClean="0"/>
              <a:t>chalcogenide</a:t>
            </a:r>
            <a:r>
              <a:rPr lang="en-US" dirty="0" smtClean="0"/>
              <a:t>). It has a good selectivity, but only for several single-charged </a:t>
            </a:r>
            <a:r>
              <a:rPr lang="en-US" dirty="0" err="1" smtClean="0"/>
              <a:t>cations</a:t>
            </a:r>
            <a:r>
              <a:rPr lang="en-US" dirty="0" smtClean="0"/>
              <a:t> mainly H+, Na+, and Ag+. The glass membrane has excellent chemical durability and can work in very aggressive media. An example of this type of electrode is the pH glass </a:t>
            </a:r>
            <a:r>
              <a:rPr lang="en-US" dirty="0"/>
              <a:t>electrode (</a:t>
            </a:r>
            <a:r>
              <a:rPr lang="en-US" dirty="0" err="1"/>
              <a:t>Bogan</a:t>
            </a:r>
            <a:r>
              <a:rPr lang="en-US" dirty="0"/>
              <a:t> and Agnes, 2002).</a:t>
            </a:r>
          </a:p>
          <a:p>
            <a:pPr algn="just"/>
            <a:endParaRPr lang="en-US" dirty="0"/>
          </a:p>
        </p:txBody>
      </p:sp>
    </p:spTree>
    <p:extLst>
      <p:ext uri="{BB962C8B-B14F-4D97-AF65-F5344CB8AC3E}">
        <p14:creationId xmlns:p14="http://schemas.microsoft.com/office/powerpoint/2010/main" val="3389885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92500" lnSpcReduction="10000"/>
          </a:bodyPr>
          <a:lstStyle/>
          <a:p>
            <a:r>
              <a:rPr lang="en-US" b="1" dirty="0" smtClean="0"/>
              <a:t>Crystalline membranes </a:t>
            </a:r>
            <a:r>
              <a:rPr lang="en-US" dirty="0" smtClean="0"/>
              <a:t>are made from mono- or poly-crystallites of a single substance. They have good selectivity, because only ions which can introduce themselves into the crystal structure can interfere with the electrode </a:t>
            </a:r>
            <a:r>
              <a:rPr lang="en-US" dirty="0"/>
              <a:t>response (</a:t>
            </a:r>
            <a:r>
              <a:rPr lang="en-US" dirty="0" err="1"/>
              <a:t>Bogan</a:t>
            </a:r>
            <a:r>
              <a:rPr lang="en-US" dirty="0"/>
              <a:t> and Agnes, 2002</a:t>
            </a:r>
            <a:r>
              <a:rPr lang="en-US" dirty="0" smtClean="0"/>
              <a:t>).</a:t>
            </a:r>
          </a:p>
          <a:p>
            <a:endParaRPr lang="en-US" b="1" dirty="0"/>
          </a:p>
          <a:p>
            <a:r>
              <a:rPr lang="en-US" b="1" dirty="0" smtClean="0"/>
              <a:t>Liquid membrane electrodes</a:t>
            </a:r>
            <a:r>
              <a:rPr lang="en-US" dirty="0" smtClean="0"/>
              <a:t>: An ion-exchanger or </a:t>
            </a:r>
            <a:r>
              <a:rPr lang="en-US" dirty="0" err="1" smtClean="0"/>
              <a:t>ionophore</a:t>
            </a:r>
            <a:r>
              <a:rPr lang="en-US" dirty="0" smtClean="0"/>
              <a:t> (neutral </a:t>
            </a:r>
            <a:r>
              <a:rPr lang="en-US" dirty="0" err="1" smtClean="0"/>
              <a:t>macrocyclic</a:t>
            </a:r>
            <a:r>
              <a:rPr lang="en-US" dirty="0" smtClean="0"/>
              <a:t> ion carrier) is dissolved in a viscous organic liquid membrane. Without the exchanger or </a:t>
            </a:r>
            <a:r>
              <a:rPr lang="en-US" dirty="0" err="1" smtClean="0"/>
              <a:t>ionophore</a:t>
            </a:r>
            <a:r>
              <a:rPr lang="en-US" dirty="0" smtClean="0"/>
              <a:t> the ion of interest is unable to penetrate the membrane</a:t>
            </a:r>
            <a:r>
              <a:rPr lang="en-US" dirty="0"/>
              <a:t> (</a:t>
            </a:r>
            <a:r>
              <a:rPr lang="en-US" dirty="0" err="1"/>
              <a:t>Bogan</a:t>
            </a:r>
            <a:r>
              <a:rPr lang="en-US" dirty="0"/>
              <a:t> and Agnes, 2002</a:t>
            </a:r>
            <a:r>
              <a:rPr lang="en-US" dirty="0" smtClean="0"/>
              <a:t>).</a:t>
            </a:r>
          </a:p>
          <a:p>
            <a:endParaRPr lang="en-US" dirty="0"/>
          </a:p>
        </p:txBody>
      </p:sp>
    </p:spTree>
    <p:extLst>
      <p:ext uri="{BB962C8B-B14F-4D97-AF65-F5344CB8AC3E}">
        <p14:creationId xmlns:p14="http://schemas.microsoft.com/office/powerpoint/2010/main" val="2407642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049963"/>
          </a:xfrm>
        </p:spPr>
        <p:txBody>
          <a:bodyPr>
            <a:normAutofit/>
          </a:bodyPr>
          <a:lstStyle/>
          <a:p>
            <a:pPr marL="0" indent="0">
              <a:buNone/>
            </a:pPr>
            <a:r>
              <a:rPr lang="en-US" b="1" dirty="0" smtClean="0"/>
              <a:t>Polymer membrane electrodes</a:t>
            </a:r>
            <a:r>
              <a:rPr lang="en-US" dirty="0" smtClean="0"/>
              <a:t>: An alternative to wet liquid membrane electrodes is to use a polymeric membrane, which is composed of a polymer such as polyvinylchloride (PVC), a plasticizer, and the ion carrier or exchanger The response of these electrodes is highly selective and they have replaced many liquid membrane electrodes. Polymer electrodes have been used to determine ions such as K+, Ca2+, </a:t>
            </a:r>
            <a:r>
              <a:rPr lang="en-US" dirty="0" err="1" smtClean="0"/>
              <a:t>Cl</a:t>
            </a:r>
            <a:r>
              <a:rPr lang="en-US" dirty="0" smtClean="0"/>
              <a:t>- and NO3 (</a:t>
            </a:r>
            <a:r>
              <a:rPr lang="en-US" dirty="0" err="1" smtClean="0"/>
              <a:t>Bogan</a:t>
            </a:r>
            <a:r>
              <a:rPr lang="en-US" dirty="0" smtClean="0"/>
              <a:t> </a:t>
            </a:r>
            <a:r>
              <a:rPr lang="en-US" dirty="0"/>
              <a:t>and Agnes, 2002).</a:t>
            </a:r>
          </a:p>
          <a:p>
            <a:endParaRPr lang="en-US" dirty="0"/>
          </a:p>
        </p:txBody>
      </p:sp>
    </p:spTree>
    <p:extLst>
      <p:ext uri="{BB962C8B-B14F-4D97-AF65-F5344CB8AC3E}">
        <p14:creationId xmlns:p14="http://schemas.microsoft.com/office/powerpoint/2010/main" val="1662995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t>
            </a:r>
            <a:r>
              <a:rPr lang="en-US" dirty="0" smtClean="0"/>
              <a:t>2 </a:t>
            </a:r>
            <a:endParaRPr lang="en-US" dirty="0"/>
          </a:p>
        </p:txBody>
      </p:sp>
      <p:sp>
        <p:nvSpPr>
          <p:cNvPr id="3" name="Content Placeholder 2"/>
          <p:cNvSpPr>
            <a:spLocks noGrp="1"/>
          </p:cNvSpPr>
          <p:nvPr>
            <p:ph idx="1"/>
          </p:nvPr>
        </p:nvSpPr>
        <p:spPr/>
        <p:txBody>
          <a:bodyPr/>
          <a:lstStyle/>
          <a:p>
            <a:r>
              <a:rPr lang="en-US" dirty="0" err="1" smtClean="0"/>
              <a:t>Onokpe</a:t>
            </a:r>
            <a:r>
              <a:rPr lang="en-US" dirty="0" smtClean="0"/>
              <a:t> Frances </a:t>
            </a:r>
            <a:r>
              <a:rPr lang="en-US" dirty="0" err="1" smtClean="0"/>
              <a:t>OgheneFejiro</a:t>
            </a:r>
            <a:r>
              <a:rPr lang="en-US" dirty="0" smtClean="0"/>
              <a:t> -Presenter</a:t>
            </a:r>
            <a:r>
              <a:rPr lang="en-US" dirty="0" smtClean="0"/>
              <a:t>	15/Mhs06/051</a:t>
            </a:r>
          </a:p>
          <a:p>
            <a:endParaRPr lang="en-US" dirty="0" smtClean="0"/>
          </a:p>
          <a:p>
            <a:r>
              <a:rPr lang="en-US" dirty="0" err="1" smtClean="0"/>
              <a:t>Dandutse</a:t>
            </a:r>
            <a:r>
              <a:rPr lang="en-US" dirty="0" smtClean="0"/>
              <a:t> </a:t>
            </a:r>
            <a:r>
              <a:rPr lang="en-US" dirty="0" err="1"/>
              <a:t>T</a:t>
            </a:r>
            <a:r>
              <a:rPr lang="en-US" dirty="0" err="1" smtClean="0"/>
              <a:t>ijjani</a:t>
            </a:r>
            <a:r>
              <a:rPr lang="en-US" dirty="0" smtClean="0"/>
              <a:t> </a:t>
            </a:r>
            <a:r>
              <a:rPr lang="en-US" dirty="0" err="1"/>
              <a:t>H</a:t>
            </a:r>
            <a:r>
              <a:rPr lang="en-US" dirty="0" err="1" smtClean="0"/>
              <a:t>ajara</a:t>
            </a:r>
            <a:r>
              <a:rPr lang="en-US" dirty="0" smtClean="0"/>
              <a:t>              15/MHS06/023</a:t>
            </a:r>
          </a:p>
          <a:p>
            <a:r>
              <a:rPr lang="en-US" dirty="0" err="1" smtClean="0"/>
              <a:t>Ogunyemi</a:t>
            </a:r>
            <a:r>
              <a:rPr lang="en-US" dirty="0" smtClean="0"/>
              <a:t> </a:t>
            </a:r>
            <a:r>
              <a:rPr lang="en-US" dirty="0" err="1"/>
              <a:t>T</a:t>
            </a:r>
            <a:r>
              <a:rPr lang="en-US" dirty="0" err="1" smtClean="0"/>
              <a:t>osin</a:t>
            </a:r>
            <a:r>
              <a:rPr lang="en-US" dirty="0" smtClean="0"/>
              <a:t>		          15/MHS06/043</a:t>
            </a:r>
          </a:p>
          <a:p>
            <a:r>
              <a:rPr lang="en-US" dirty="0" err="1" smtClean="0"/>
              <a:t>Eshegbe</a:t>
            </a:r>
            <a:r>
              <a:rPr lang="en-US" dirty="0" smtClean="0"/>
              <a:t> </a:t>
            </a:r>
            <a:r>
              <a:rPr lang="en-US" dirty="0"/>
              <a:t>E</a:t>
            </a:r>
            <a:r>
              <a:rPr lang="en-US" dirty="0" smtClean="0"/>
              <a:t>zekiel		          14/MHS06/022</a:t>
            </a:r>
          </a:p>
          <a:p>
            <a:endParaRPr lang="en-US" dirty="0" smtClean="0"/>
          </a:p>
        </p:txBody>
      </p:sp>
    </p:spTree>
    <p:extLst>
      <p:ext uri="{BB962C8B-B14F-4D97-AF65-F5344CB8AC3E}">
        <p14:creationId xmlns:p14="http://schemas.microsoft.com/office/powerpoint/2010/main" val="3151683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MODE OF ACTION</a:t>
            </a: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algn="just"/>
            <a:r>
              <a:rPr lang="en-US" dirty="0"/>
              <a:t>I</a:t>
            </a:r>
            <a:r>
              <a:rPr lang="en-US" dirty="0" smtClean="0"/>
              <a:t>on-selective electrodes possess a high degree of selectivity. The selectivity of the ISE is determined by the composition of the membrane. Ideally the membrane allows the uptake of only one specific ion into it. The </a:t>
            </a:r>
            <a:r>
              <a:rPr lang="en-US" dirty="0" err="1" smtClean="0"/>
              <a:t>analyte</a:t>
            </a:r>
            <a:r>
              <a:rPr lang="en-US" dirty="0" smtClean="0"/>
              <a:t> ion may be a </a:t>
            </a:r>
            <a:r>
              <a:rPr lang="en-US" dirty="0" err="1" smtClean="0"/>
              <a:t>cation</a:t>
            </a:r>
            <a:r>
              <a:rPr lang="en-US" dirty="0" smtClean="0"/>
              <a:t> or an anion.  (</a:t>
            </a:r>
            <a:r>
              <a:rPr lang="en-US" dirty="0" err="1" smtClean="0"/>
              <a:t>Ceresa</a:t>
            </a:r>
            <a:r>
              <a:rPr lang="en-US" dirty="0" smtClean="0"/>
              <a:t>, 2001).</a:t>
            </a:r>
            <a:endParaRPr lang="en-US" dirty="0"/>
          </a:p>
        </p:txBody>
      </p:sp>
    </p:spTree>
    <p:extLst>
      <p:ext uri="{BB962C8B-B14F-4D97-AF65-F5344CB8AC3E}">
        <p14:creationId xmlns:p14="http://schemas.microsoft.com/office/powerpoint/2010/main" val="1835374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92500" lnSpcReduction="10000"/>
          </a:bodyPr>
          <a:lstStyle/>
          <a:p>
            <a:pPr algn="just"/>
            <a:r>
              <a:rPr lang="en-US" dirty="0" smtClean="0"/>
              <a:t>Within the ion selective electrode, there is an internal reference electrode, which is made of silver wire coated with solid silver chloride, embedded in concentrated potassium chloride solution (filling solution) saturated with silver chloride. This solution also contains the same ions as that to be measured. </a:t>
            </a:r>
          </a:p>
          <a:p>
            <a:pPr algn="just"/>
            <a:endParaRPr lang="en-US" dirty="0" smtClean="0"/>
          </a:p>
          <a:p>
            <a:pPr algn="just"/>
            <a:r>
              <a:rPr lang="en-US" dirty="0" smtClean="0"/>
              <a:t>The ion selective electrode and reference electrode are connected by a </a:t>
            </a:r>
            <a:r>
              <a:rPr lang="en-US" dirty="0" err="1" smtClean="0"/>
              <a:t>milli</a:t>
            </a:r>
            <a:r>
              <a:rPr lang="en-US" dirty="0" smtClean="0"/>
              <a:t>-voltmeter. Measurement is accomplished simply by immersing the two electrodes in the same test solution (</a:t>
            </a:r>
            <a:r>
              <a:rPr lang="en-US" dirty="0" err="1" smtClean="0"/>
              <a:t>Vigassy</a:t>
            </a:r>
            <a:r>
              <a:rPr lang="en-US" dirty="0" smtClean="0"/>
              <a:t>, 2003).</a:t>
            </a:r>
            <a:endParaRPr lang="en-US" dirty="0"/>
          </a:p>
        </p:txBody>
      </p:sp>
    </p:spTree>
    <p:extLst>
      <p:ext uri="{BB962C8B-B14F-4D97-AF65-F5344CB8AC3E}">
        <p14:creationId xmlns:p14="http://schemas.microsoft.com/office/powerpoint/2010/main" val="5732869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a:xfrm>
            <a:off x="457200" y="1447800"/>
            <a:ext cx="8229600" cy="4525963"/>
          </a:xfrm>
        </p:spPr>
        <p:txBody>
          <a:bodyPr/>
          <a:lstStyle/>
          <a:p>
            <a:r>
              <a:rPr lang="en-US" dirty="0" smtClean="0"/>
              <a:t>Analysis of environmental samples</a:t>
            </a:r>
          </a:p>
          <a:p>
            <a:r>
              <a:rPr lang="en-US" dirty="0" smtClean="0"/>
              <a:t>Groundwater monitoring</a:t>
            </a:r>
          </a:p>
          <a:p>
            <a:r>
              <a:rPr lang="en-US" dirty="0" smtClean="0"/>
              <a:t>Fluoride detection around aluminum mills</a:t>
            </a:r>
          </a:p>
          <a:p>
            <a:r>
              <a:rPr lang="en-US" dirty="0" smtClean="0"/>
              <a:t>Biomedical laboratories measuring the concentration of ions in bodily fluids (Lenik </a:t>
            </a:r>
            <a:r>
              <a:rPr lang="en-US" i="1" dirty="0" smtClean="0"/>
              <a:t>et al.,</a:t>
            </a:r>
            <a:r>
              <a:rPr lang="en-US" dirty="0" smtClean="0"/>
              <a:t> 2002).</a:t>
            </a:r>
            <a:endParaRPr lang="en-US" dirty="0"/>
          </a:p>
        </p:txBody>
      </p:sp>
    </p:spTree>
    <p:extLst>
      <p:ext uri="{BB962C8B-B14F-4D97-AF65-F5344CB8AC3E}">
        <p14:creationId xmlns:p14="http://schemas.microsoft.com/office/powerpoint/2010/main" val="1613066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CARE AND MAINTAINANCE</a:t>
            </a:r>
            <a:br>
              <a:rPr lang="en-US" dirty="0" smtClean="0"/>
            </a:br>
            <a:endParaRPr lang="en-US" dirty="0"/>
          </a:p>
        </p:txBody>
      </p:sp>
      <p:sp>
        <p:nvSpPr>
          <p:cNvPr id="3" name="Content Placeholder 2"/>
          <p:cNvSpPr>
            <a:spLocks noGrp="1"/>
          </p:cNvSpPr>
          <p:nvPr>
            <p:ph idx="1"/>
          </p:nvPr>
        </p:nvSpPr>
        <p:spPr>
          <a:xfrm>
            <a:off x="457200" y="914400"/>
            <a:ext cx="8229600" cy="5638800"/>
          </a:xfrm>
        </p:spPr>
        <p:txBody>
          <a:bodyPr>
            <a:normAutofit/>
          </a:bodyPr>
          <a:lstStyle/>
          <a:p>
            <a:r>
              <a:rPr lang="en-US" dirty="0" smtClean="0"/>
              <a:t>Dirt and contamination on the sensor and diaphragm lead to measurement inaccuracies.  They can be removed by diluted HCL, use of suitable solvents.</a:t>
            </a:r>
          </a:p>
          <a:p>
            <a:r>
              <a:rPr lang="en-US" dirty="0" smtClean="0"/>
              <a:t>After cleaning, rinse off the ISEs with distilled water, do not rub dry.</a:t>
            </a:r>
          </a:p>
          <a:p>
            <a:r>
              <a:rPr lang="en-US" dirty="0" smtClean="0"/>
              <a:t>Calibrate the ISE according to the operating manual of the ISE meter and the analysis specification.</a:t>
            </a:r>
          </a:p>
          <a:p>
            <a:r>
              <a:rPr lang="en-US" dirty="0" smtClean="0"/>
              <a:t>Store the electrode in a dry place.</a:t>
            </a:r>
            <a:endParaRPr lang="en-US" dirty="0"/>
          </a:p>
        </p:txBody>
      </p:sp>
    </p:spTree>
    <p:extLst>
      <p:ext uri="{BB962C8B-B14F-4D97-AF65-F5344CB8AC3E}">
        <p14:creationId xmlns:p14="http://schemas.microsoft.com/office/powerpoint/2010/main" val="28413381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533400"/>
          </a:xfrm>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381000" y="533400"/>
            <a:ext cx="8305800" cy="6096000"/>
          </a:xfrm>
        </p:spPr>
        <p:txBody>
          <a:bodyPr>
            <a:noAutofit/>
          </a:bodyPr>
          <a:lstStyle/>
          <a:p>
            <a:r>
              <a:rPr lang="en-US" sz="2000" dirty="0" err="1"/>
              <a:t>Carbonell</a:t>
            </a:r>
            <a:r>
              <a:rPr lang="en-US" sz="2000" dirty="0"/>
              <a:t>, V., </a:t>
            </a:r>
            <a:r>
              <a:rPr lang="en-US" sz="2000" dirty="0" err="1"/>
              <a:t>Sanz</a:t>
            </a:r>
            <a:r>
              <a:rPr lang="en-US" sz="2000" dirty="0"/>
              <a:t>, A., Salvador, A. and. </a:t>
            </a:r>
            <a:r>
              <a:rPr lang="en-US" sz="2000" dirty="0" err="1"/>
              <a:t>DelaGuardia</a:t>
            </a:r>
            <a:r>
              <a:rPr lang="en-US" sz="2000" dirty="0"/>
              <a:t>, M . (2014).“Flow injection ﬂame atomic spectrometric determination of </a:t>
            </a:r>
            <a:r>
              <a:rPr lang="en-US" sz="2000" dirty="0" err="1"/>
              <a:t>aluminium</a:t>
            </a:r>
            <a:r>
              <a:rPr lang="en-US" sz="2000" dirty="0"/>
              <a:t>, iron, calcium, magnesium, sodium and potassium in ceramic material by on-line dilution in a stirred chamber.” </a:t>
            </a:r>
            <a:r>
              <a:rPr lang="en-US" sz="2000" i="1" dirty="0"/>
              <a:t>Journal of Analytical Atomic Spectrometry</a:t>
            </a:r>
            <a:r>
              <a:rPr lang="en-US" sz="2000" dirty="0"/>
              <a:t>.</a:t>
            </a:r>
            <a:r>
              <a:rPr lang="en-US" sz="2000" b="1" dirty="0"/>
              <a:t>6</a:t>
            </a:r>
            <a:r>
              <a:rPr lang="en-US" sz="2000" dirty="0"/>
              <a:t> (3) :233–238.</a:t>
            </a:r>
          </a:p>
          <a:p>
            <a:r>
              <a:rPr lang="en-US" sz="2000" dirty="0"/>
              <a:t>Almeida, M. I. G. S., Segundo, M. A., Lima, J. L. F. C., and Rangel, A. O. S. S. “(2009). Interfacing </a:t>
            </a:r>
            <a:r>
              <a:rPr lang="en-US" sz="2000" dirty="0" err="1"/>
              <a:t>multisyringe</a:t>
            </a:r>
            <a:r>
              <a:rPr lang="en-US" sz="2000" dirty="0"/>
              <a:t> ﬂow injection analysis to ﬂame atomic emission spectrometry: an intelligent system for automatic sample dilution and determination of potassium,” </a:t>
            </a:r>
            <a:r>
              <a:rPr lang="en-US" sz="2000" i="1" dirty="0"/>
              <a:t>Journal of Analytical Atomic Spectrometry</a:t>
            </a:r>
            <a:r>
              <a:rPr lang="en-US" sz="2000" dirty="0"/>
              <a:t>. </a:t>
            </a:r>
            <a:r>
              <a:rPr lang="en-US" sz="2000" b="1" dirty="0"/>
              <a:t>24</a:t>
            </a:r>
            <a:r>
              <a:rPr lang="en-US" sz="2000" dirty="0"/>
              <a:t>(3):340–346.</a:t>
            </a:r>
          </a:p>
          <a:p>
            <a:r>
              <a:rPr lang="en-US" sz="2000" dirty="0"/>
              <a:t>Bakker, E., and  </a:t>
            </a:r>
            <a:r>
              <a:rPr lang="en-US" sz="2000" dirty="0" err="1"/>
              <a:t>Pretsch</a:t>
            </a:r>
            <a:r>
              <a:rPr lang="en-US" sz="2000" dirty="0"/>
              <a:t>, E. (2005). Potentiometric sensors for trace-level analysis. </a:t>
            </a:r>
            <a:r>
              <a:rPr lang="en-US" sz="2000" i="1" dirty="0"/>
              <a:t>Trend. Anal. Chem</a:t>
            </a:r>
            <a:r>
              <a:rPr lang="en-US" sz="2000" dirty="0"/>
              <a:t>.    </a:t>
            </a:r>
            <a:r>
              <a:rPr lang="en-US" sz="2000" b="1" dirty="0"/>
              <a:t>24</a:t>
            </a:r>
            <a:r>
              <a:rPr lang="en-US" sz="2000" dirty="0"/>
              <a:t> :199–207.</a:t>
            </a:r>
          </a:p>
          <a:p>
            <a:r>
              <a:rPr lang="en-US" sz="2000" dirty="0" err="1"/>
              <a:t>Bogan</a:t>
            </a:r>
            <a:r>
              <a:rPr lang="en-US" sz="2000" dirty="0"/>
              <a:t>, M. J., and. Agnes ,G. R. (2002) “Poly(ethylene glycol) doubly and singly </a:t>
            </a:r>
            <a:r>
              <a:rPr lang="en-US" sz="2000" dirty="0" err="1"/>
              <a:t>cationized</a:t>
            </a:r>
            <a:r>
              <a:rPr lang="en-US" sz="2000" dirty="0"/>
              <a:t> by different alkali metal ions: relative </a:t>
            </a:r>
            <a:r>
              <a:rPr lang="en-US" sz="2000" dirty="0" err="1"/>
              <a:t>cation</a:t>
            </a:r>
            <a:r>
              <a:rPr lang="en-US" sz="2000" dirty="0"/>
              <a:t> affinities and </a:t>
            </a:r>
            <a:r>
              <a:rPr lang="en-US" sz="2000" dirty="0" err="1"/>
              <a:t>cation</a:t>
            </a:r>
            <a:r>
              <a:rPr lang="en-US" sz="2000" dirty="0"/>
              <a:t>-dependent resolution in a </a:t>
            </a:r>
            <a:r>
              <a:rPr lang="en-US" sz="2000" dirty="0" err="1"/>
              <a:t>quadrupole</a:t>
            </a:r>
            <a:r>
              <a:rPr lang="en-US" sz="2000" dirty="0"/>
              <a:t> ion trap mass spectrometer”. </a:t>
            </a:r>
            <a:r>
              <a:rPr lang="en-US" sz="2000" i="1" dirty="0"/>
              <a:t>Journal of the American Society for Mass Spectrometry</a:t>
            </a:r>
            <a:r>
              <a:rPr lang="en-US" sz="2000" dirty="0"/>
              <a:t>. </a:t>
            </a:r>
            <a:r>
              <a:rPr lang="en-US" sz="2000" b="1" dirty="0"/>
              <a:t>13</a:t>
            </a:r>
            <a:r>
              <a:rPr lang="en-US" sz="2000" dirty="0"/>
              <a:t>(2): 177–186</a:t>
            </a:r>
            <a:r>
              <a:rPr lang="en-US" sz="2000" dirty="0" smtClean="0"/>
              <a:t>.</a:t>
            </a:r>
            <a:endParaRPr lang="en-US" sz="2000" dirty="0"/>
          </a:p>
        </p:txBody>
      </p:sp>
    </p:spTree>
    <p:extLst>
      <p:ext uri="{BB962C8B-B14F-4D97-AF65-F5344CB8AC3E}">
        <p14:creationId xmlns:p14="http://schemas.microsoft.com/office/powerpoint/2010/main" val="2344108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62500" lnSpcReduction="20000"/>
          </a:bodyPr>
          <a:lstStyle/>
          <a:p>
            <a:r>
              <a:rPr lang="en-US" dirty="0" err="1"/>
              <a:t>Ceresa</a:t>
            </a:r>
            <a:r>
              <a:rPr lang="en-US" dirty="0"/>
              <a:t>, A., </a:t>
            </a:r>
            <a:r>
              <a:rPr lang="en-US" dirty="0" err="1"/>
              <a:t>Sokalski</a:t>
            </a:r>
            <a:r>
              <a:rPr lang="en-US" dirty="0"/>
              <a:t>, T., and </a:t>
            </a:r>
            <a:r>
              <a:rPr lang="en-US" dirty="0" err="1"/>
              <a:t>Pretsch</a:t>
            </a:r>
            <a:r>
              <a:rPr lang="en-US" dirty="0"/>
              <a:t>, E.  (2001). “Influence of key parameters on the lower detection limit and response function of solvent polymeric membrane ion-selective electrodes,” </a:t>
            </a:r>
            <a:r>
              <a:rPr lang="en-US" i="1" dirty="0"/>
              <a:t>Journal of </a:t>
            </a:r>
            <a:r>
              <a:rPr lang="en-US" i="1" dirty="0" err="1"/>
              <a:t>Electroanalytical</a:t>
            </a:r>
            <a:r>
              <a:rPr lang="en-US" i="1" dirty="0"/>
              <a:t> Chemistry</a:t>
            </a:r>
            <a:r>
              <a:rPr lang="en-US" dirty="0"/>
              <a:t>. </a:t>
            </a:r>
            <a:r>
              <a:rPr lang="en-US" b="1" dirty="0"/>
              <a:t>501</a:t>
            </a:r>
            <a:r>
              <a:rPr lang="en-US" dirty="0"/>
              <a:t>: 70–76</a:t>
            </a:r>
          </a:p>
          <a:p>
            <a:r>
              <a:rPr lang="en-US" dirty="0" err="1"/>
              <a:t>Doku</a:t>
            </a:r>
            <a:r>
              <a:rPr lang="en-US" dirty="0"/>
              <a:t>, G. N.,  and </a:t>
            </a:r>
            <a:r>
              <a:rPr lang="en-US" dirty="0" err="1"/>
              <a:t>Gadzekpo</a:t>
            </a:r>
            <a:r>
              <a:rPr lang="en-US" dirty="0"/>
              <a:t>, V. P. Y.  (2009). “Simultaneous determination of lithium, sodium and potassium in blood serum by ﬂame photometric ﬂow-injection </a:t>
            </a:r>
            <a:r>
              <a:rPr lang="en-US" dirty="0" smtClean="0"/>
              <a:t>analysis” .</a:t>
            </a:r>
            <a:r>
              <a:rPr lang="en-US" i="1" dirty="0" err="1" smtClean="0"/>
              <a:t>Talanta</a:t>
            </a:r>
            <a:r>
              <a:rPr lang="en-US" i="1" dirty="0" smtClean="0"/>
              <a:t>. </a:t>
            </a:r>
            <a:r>
              <a:rPr lang="en-US" b="1" dirty="0" smtClean="0"/>
              <a:t>43</a:t>
            </a:r>
            <a:r>
              <a:rPr lang="en-US" dirty="0" smtClean="0"/>
              <a:t>(5</a:t>
            </a:r>
            <a:r>
              <a:rPr lang="en-US" dirty="0"/>
              <a:t>): 735–739.</a:t>
            </a:r>
          </a:p>
          <a:p>
            <a:r>
              <a:rPr lang="en-US" dirty="0" err="1"/>
              <a:t>Hamza</a:t>
            </a:r>
            <a:r>
              <a:rPr lang="en-US" dirty="0"/>
              <a:t>, A.O.M.,  Mohammed, R.A.A., </a:t>
            </a:r>
            <a:r>
              <a:rPr lang="en-US" dirty="0" err="1"/>
              <a:t>Elkhalifa</a:t>
            </a:r>
            <a:r>
              <a:rPr lang="en-US" dirty="0"/>
              <a:t>, I.O.E., and </a:t>
            </a:r>
            <a:r>
              <a:rPr lang="en-US" dirty="0" err="1"/>
              <a:t>Khider</a:t>
            </a:r>
            <a:r>
              <a:rPr lang="en-US" dirty="0"/>
              <a:t>, M.O. (2013). ‘Effectiveness of calibration on flame photometer performance’, Int. J. Biomedical Engineering and Technology. </a:t>
            </a:r>
            <a:r>
              <a:rPr lang="en-US" b="1" dirty="0"/>
              <a:t>12</a:t>
            </a:r>
            <a:r>
              <a:rPr lang="en-US" dirty="0"/>
              <a:t>(4): 334–345.</a:t>
            </a:r>
          </a:p>
          <a:p>
            <a:r>
              <a:rPr lang="en-US" dirty="0"/>
              <a:t>Lenik, J., </a:t>
            </a:r>
            <a:r>
              <a:rPr lang="en-US" dirty="0" err="1"/>
              <a:t>Dumkiewicz</a:t>
            </a:r>
            <a:r>
              <a:rPr lang="en-US" dirty="0"/>
              <a:t>, R., </a:t>
            </a:r>
            <a:r>
              <a:rPr lang="en-US" dirty="0" err="1"/>
              <a:t>Wardak</a:t>
            </a:r>
            <a:r>
              <a:rPr lang="en-US" dirty="0"/>
              <a:t>, C., </a:t>
            </a:r>
            <a:r>
              <a:rPr lang="en-US" dirty="0" err="1"/>
              <a:t>Marczewska</a:t>
            </a:r>
            <a:r>
              <a:rPr lang="en-US" dirty="0"/>
              <a:t>, B. (2002). Naproxen ion-selective electrode and its application to pharmaceutical analysis. </a:t>
            </a:r>
            <a:r>
              <a:rPr lang="en-US" i="1" dirty="0" err="1"/>
              <a:t>Acta</a:t>
            </a:r>
            <a:r>
              <a:rPr lang="en-US" i="1" dirty="0"/>
              <a:t> Pol. Pharm</a:t>
            </a:r>
            <a:r>
              <a:rPr lang="en-US" dirty="0"/>
              <a:t>. </a:t>
            </a:r>
            <a:r>
              <a:rPr lang="en-US" b="1" dirty="0"/>
              <a:t>59</a:t>
            </a:r>
            <a:r>
              <a:rPr lang="en-US" dirty="0"/>
              <a:t>: 171–176.</a:t>
            </a:r>
          </a:p>
          <a:p>
            <a:r>
              <a:rPr lang="en-US" dirty="0"/>
              <a:t>Segundo, M. A.,  Almeida, M. I. G. S., Lima, J. L. F. C., and </a:t>
            </a:r>
            <a:r>
              <a:rPr lang="en-US" dirty="0" err="1"/>
              <a:t>RangeI</a:t>
            </a:r>
            <a:r>
              <a:rPr lang="en-US" dirty="0"/>
              <a:t>, A. O. S. S.( 2006). “Potentiometric multi-syringe ﬂow injection system for determination of exchangeable potassium in soils with in-line extraction.” </a:t>
            </a:r>
            <a:r>
              <a:rPr lang="en-US" i="1" dirty="0" err="1"/>
              <a:t>Microchemical</a:t>
            </a:r>
            <a:r>
              <a:rPr lang="en-US" i="1" dirty="0"/>
              <a:t> Journal</a:t>
            </a:r>
            <a:r>
              <a:rPr lang="en-US" dirty="0"/>
              <a:t>. </a:t>
            </a:r>
            <a:r>
              <a:rPr lang="en-US" b="1" dirty="0"/>
              <a:t>83</a:t>
            </a:r>
            <a:r>
              <a:rPr lang="en-US" dirty="0"/>
              <a:t>(2):75–80. </a:t>
            </a:r>
          </a:p>
          <a:p>
            <a:r>
              <a:rPr lang="en-US" dirty="0" err="1"/>
              <a:t>Vigassy</a:t>
            </a:r>
            <a:r>
              <a:rPr lang="en-US" dirty="0"/>
              <a:t>, T., </a:t>
            </a:r>
            <a:r>
              <a:rPr lang="en-US" dirty="0" err="1"/>
              <a:t>Gyurcsányi</a:t>
            </a:r>
            <a:r>
              <a:rPr lang="en-US" dirty="0"/>
              <a:t>, R. E.,   and </a:t>
            </a:r>
            <a:r>
              <a:rPr lang="en-US" dirty="0" err="1"/>
              <a:t>Pretsch</a:t>
            </a:r>
            <a:r>
              <a:rPr lang="en-US" dirty="0"/>
              <a:t>, E. (2003 ).“Influence of incorporated lipophilic particles on ion fluxes through polymeric ion-selective membranes.” </a:t>
            </a:r>
            <a:r>
              <a:rPr lang="en-US" i="1" dirty="0" err="1"/>
              <a:t>Electroanalysis</a:t>
            </a:r>
            <a:r>
              <a:rPr lang="en-US" dirty="0"/>
              <a:t>. </a:t>
            </a:r>
            <a:r>
              <a:rPr lang="en-US" b="1" dirty="0"/>
              <a:t>15</a:t>
            </a:r>
            <a:r>
              <a:rPr lang="en-US" dirty="0"/>
              <a:t>: </a:t>
            </a:r>
            <a:r>
              <a:rPr lang="en-US" dirty="0" smtClean="0"/>
              <a:t>375–382.</a:t>
            </a:r>
            <a:endParaRPr lang="en-US" dirty="0"/>
          </a:p>
          <a:p>
            <a:r>
              <a:rPr lang="en-US" dirty="0" err="1"/>
              <a:t>Wardak</a:t>
            </a:r>
            <a:r>
              <a:rPr lang="en-US" dirty="0"/>
              <a:t>, C. A.  (2011). Highly selective lead-sensitive electrode with solid contact based on ionic liquid. </a:t>
            </a:r>
            <a:r>
              <a:rPr lang="en-US" i="1" dirty="0"/>
              <a:t>J. Hazard. Mater.</a:t>
            </a:r>
            <a:r>
              <a:rPr lang="en-US" b="1" dirty="0"/>
              <a:t>186</a:t>
            </a:r>
            <a:r>
              <a:rPr lang="en-US" dirty="0"/>
              <a:t>: 1131–1135.</a:t>
            </a:r>
          </a:p>
          <a:p>
            <a:endParaRPr lang="en-US" dirty="0"/>
          </a:p>
        </p:txBody>
      </p:sp>
    </p:spTree>
    <p:extLst>
      <p:ext uri="{BB962C8B-B14F-4D97-AF65-F5344CB8AC3E}">
        <p14:creationId xmlns:p14="http://schemas.microsoft.com/office/powerpoint/2010/main" val="841427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2018\Documents\CHEM PATH\images_q=tbn%3AANd9GcQTp8vdI6lbQ1lDKUdKX17NuDjzVByQm0ezz3mZ9PMgrjDZ4lCC.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066800"/>
            <a:ext cx="3581400" cy="29718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381000"/>
            <a:ext cx="35052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6649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INTRODUCTION</a:t>
            </a: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pPr algn="just"/>
            <a:r>
              <a:rPr lang="en-US" dirty="0" smtClean="0"/>
              <a:t> A photoelectric flame photometer is a device used in inorganic chemical analysis to determine the concentration of certain metal ions, which include sodium, potassium, lithium, barium and calcium. </a:t>
            </a:r>
          </a:p>
          <a:p>
            <a:pPr algn="just"/>
            <a:r>
              <a:rPr lang="en-US" dirty="0"/>
              <a:t>T</a:t>
            </a:r>
            <a:r>
              <a:rPr lang="en-US" dirty="0" smtClean="0"/>
              <a:t>here is no need for light source because the flame serves both as an as an atomizer and excitation source. </a:t>
            </a:r>
            <a:r>
              <a:rPr lang="en-US" dirty="0"/>
              <a:t>Flame Photometry works by measuring the intensity of light emitted (measured using a wavelength of a </a:t>
            </a:r>
            <a:r>
              <a:rPr lang="en-US" dirty="0" smtClean="0"/>
              <a:t>color</a:t>
            </a:r>
            <a:r>
              <a:rPr lang="en-US" dirty="0"/>
              <a:t>) when the element is exposed to a </a:t>
            </a:r>
            <a:r>
              <a:rPr lang="en-US" dirty="0" smtClean="0"/>
              <a:t>Flame (</a:t>
            </a:r>
            <a:r>
              <a:rPr lang="en-US" dirty="0" err="1" smtClean="0"/>
              <a:t>Hamza</a:t>
            </a:r>
            <a:r>
              <a:rPr lang="en-US" dirty="0" smtClean="0"/>
              <a:t> </a:t>
            </a:r>
            <a:r>
              <a:rPr lang="en-US" i="1" dirty="0" smtClean="0"/>
              <a:t>et al</a:t>
            </a:r>
            <a:r>
              <a:rPr lang="en-US" dirty="0" smtClean="0"/>
              <a:t>., 2013). </a:t>
            </a:r>
            <a:endParaRPr lang="en-US" dirty="0"/>
          </a:p>
        </p:txBody>
      </p:sp>
    </p:spTree>
    <p:extLst>
      <p:ext uri="{BB962C8B-B14F-4D97-AF65-F5344CB8AC3E}">
        <p14:creationId xmlns:p14="http://schemas.microsoft.com/office/powerpoint/2010/main" val="157372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2018\Documents\CHEM PATH\20200316_21192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304800"/>
            <a:ext cx="9220200" cy="5821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9198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a:t>
            </a:r>
            <a:endParaRPr lang="en-US" dirty="0"/>
          </a:p>
        </p:txBody>
      </p:sp>
      <p:sp>
        <p:nvSpPr>
          <p:cNvPr id="3" name="Content Placeholder 2"/>
          <p:cNvSpPr>
            <a:spLocks noGrp="1"/>
          </p:cNvSpPr>
          <p:nvPr>
            <p:ph idx="1"/>
          </p:nvPr>
        </p:nvSpPr>
        <p:spPr>
          <a:xfrm>
            <a:off x="457200" y="1143000"/>
            <a:ext cx="8229600" cy="4983163"/>
          </a:xfrm>
        </p:spPr>
        <p:txBody>
          <a:bodyPr/>
          <a:lstStyle/>
          <a:p>
            <a:pPr algn="just"/>
            <a:r>
              <a:rPr lang="en-US" dirty="0" smtClean="0"/>
              <a:t>It is a controlled  flame test  which the intensity of the flame color quantified by the photoelectric circuit. The intensity of the </a:t>
            </a:r>
            <a:r>
              <a:rPr lang="en-US" dirty="0" err="1" smtClean="0"/>
              <a:t>colour</a:t>
            </a:r>
            <a:r>
              <a:rPr lang="en-US" dirty="0" smtClean="0"/>
              <a:t> will depend on the energy that has been absorbed by the atoms that was sufficient to </a:t>
            </a:r>
            <a:r>
              <a:rPr lang="en-US" dirty="0" err="1" smtClean="0"/>
              <a:t>vaporise</a:t>
            </a:r>
            <a:r>
              <a:rPr lang="en-US" dirty="0" smtClean="0"/>
              <a:t> them. The sample is introduced into the flame, filters select the colors the photometer detects and exclude the influence of other </a:t>
            </a:r>
            <a:r>
              <a:rPr lang="en-US" dirty="0"/>
              <a:t>ions (</a:t>
            </a:r>
            <a:r>
              <a:rPr lang="en-US" dirty="0" err="1"/>
              <a:t>Hamza</a:t>
            </a:r>
            <a:r>
              <a:rPr lang="en-US" dirty="0"/>
              <a:t> </a:t>
            </a:r>
            <a:r>
              <a:rPr lang="en-US" i="1" dirty="0"/>
              <a:t>et al</a:t>
            </a:r>
            <a:r>
              <a:rPr lang="en-US" dirty="0"/>
              <a:t>., 2013). </a:t>
            </a:r>
          </a:p>
          <a:p>
            <a:pPr algn="just"/>
            <a:endParaRPr lang="en-US" dirty="0"/>
          </a:p>
        </p:txBody>
      </p:sp>
    </p:spTree>
    <p:extLst>
      <p:ext uri="{BB962C8B-B14F-4D97-AF65-F5344CB8AC3E}">
        <p14:creationId xmlns:p14="http://schemas.microsoft.com/office/powerpoint/2010/main" val="477065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MODE OF ACTION</a:t>
            </a:r>
            <a:endParaRPr lang="en-US" dirty="0"/>
          </a:p>
        </p:txBody>
      </p:sp>
      <p:sp>
        <p:nvSpPr>
          <p:cNvPr id="3" name="Content Placeholder 2"/>
          <p:cNvSpPr>
            <a:spLocks noGrp="1"/>
          </p:cNvSpPr>
          <p:nvPr>
            <p:ph idx="1"/>
          </p:nvPr>
        </p:nvSpPr>
        <p:spPr>
          <a:xfrm>
            <a:off x="457200" y="838200"/>
            <a:ext cx="8229600" cy="5715000"/>
          </a:xfrm>
        </p:spPr>
        <p:txBody>
          <a:bodyPr>
            <a:noAutofit/>
          </a:bodyPr>
          <a:lstStyle/>
          <a:p>
            <a:pPr algn="just"/>
            <a:r>
              <a:rPr lang="en-US" sz="2400" dirty="0" smtClean="0"/>
              <a:t>This instrument consist of four basic components: a flame or “burner,”  mixing chamber, color filters, and a photo detector. In a flame photometer, the solution is aspirated through a nebulizer (or aspirator) into the flame. </a:t>
            </a:r>
          </a:p>
          <a:p>
            <a:pPr algn="just"/>
            <a:r>
              <a:rPr lang="en-US" sz="2400" dirty="0" smtClean="0"/>
              <a:t>After the sample matrix evaporates, the sample is atomized. Atoms then reach an excited state by absorbing heat from the flame. When these excited atoms return to their lowest-energy state, they give off </a:t>
            </a:r>
            <a:r>
              <a:rPr lang="en-US" sz="2400" dirty="0" err="1" smtClean="0"/>
              <a:t>colours</a:t>
            </a:r>
            <a:r>
              <a:rPr lang="en-US" sz="2400" dirty="0" smtClean="0"/>
              <a:t> in certain wavelengths, leading to the creation of a line spectrum.</a:t>
            </a:r>
          </a:p>
          <a:p>
            <a:pPr algn="just"/>
            <a:r>
              <a:rPr lang="en-US" sz="2400" dirty="0" smtClean="0"/>
              <a:t> A filter pre-selected based on the atom being analyzed is used in flame photometry. The emission line’s intensity is then practically measured and is related to the solution’s original concentration</a:t>
            </a:r>
          </a:p>
          <a:p>
            <a:endParaRPr lang="en-US" sz="2400" dirty="0"/>
          </a:p>
        </p:txBody>
      </p:sp>
    </p:spTree>
    <p:extLst>
      <p:ext uri="{BB962C8B-B14F-4D97-AF65-F5344CB8AC3E}">
        <p14:creationId xmlns:p14="http://schemas.microsoft.com/office/powerpoint/2010/main" val="231033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2018\Documents\CHEM PATH\20200316_21190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533400"/>
            <a:ext cx="8458199" cy="5592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759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APPLICATIONS</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r>
              <a:rPr lang="en-US" dirty="0" smtClean="0"/>
              <a:t>Potash and fertilizer industry</a:t>
            </a:r>
          </a:p>
          <a:p>
            <a:pPr marL="0" indent="0">
              <a:buNone/>
            </a:pPr>
            <a:r>
              <a:rPr lang="en-US" dirty="0" smtClean="0"/>
              <a:t> Highly accurate determination of potassium and sodium concentrations</a:t>
            </a:r>
          </a:p>
          <a:p>
            <a:r>
              <a:rPr lang="en-US" dirty="0" smtClean="0"/>
              <a:t>Drinking water treatment</a:t>
            </a:r>
          </a:p>
          <a:p>
            <a:pPr marL="0" indent="0">
              <a:buNone/>
            </a:pPr>
            <a:r>
              <a:rPr lang="en-US" dirty="0" smtClean="0"/>
              <a:t> Measurement of calcium and sodium concentrations in drinking water </a:t>
            </a:r>
          </a:p>
          <a:p>
            <a:r>
              <a:rPr lang="en-US" dirty="0" smtClean="0"/>
              <a:t>Glass </a:t>
            </a:r>
            <a:r>
              <a:rPr lang="en-US" dirty="0"/>
              <a:t>industry</a:t>
            </a:r>
          </a:p>
          <a:p>
            <a:pPr marL="0" indent="0">
              <a:buNone/>
            </a:pPr>
            <a:r>
              <a:rPr lang="en-US" dirty="0" smtClean="0"/>
              <a:t>  </a:t>
            </a:r>
            <a:r>
              <a:rPr lang="en-US" dirty="0"/>
              <a:t>Measurement of sodium concentrations in </a:t>
            </a:r>
            <a:r>
              <a:rPr lang="en-US" dirty="0" smtClean="0"/>
              <a:t>     glass </a:t>
            </a:r>
            <a:r>
              <a:rPr lang="en-US" dirty="0"/>
              <a:t>(</a:t>
            </a:r>
            <a:r>
              <a:rPr lang="pl-PL" dirty="0" smtClean="0"/>
              <a:t>Doku and</a:t>
            </a:r>
            <a:r>
              <a:rPr lang="en-US" dirty="0" smtClean="0"/>
              <a:t> </a:t>
            </a:r>
            <a:r>
              <a:rPr lang="pl-PL" dirty="0" smtClean="0"/>
              <a:t>Gadzekpo</a:t>
            </a:r>
            <a:r>
              <a:rPr lang="pl-PL" dirty="0"/>
              <a:t>, </a:t>
            </a:r>
            <a:r>
              <a:rPr lang="en-US" dirty="0" smtClean="0"/>
              <a:t>2009).</a:t>
            </a:r>
          </a:p>
        </p:txBody>
      </p:sp>
    </p:spTree>
    <p:extLst>
      <p:ext uri="{BB962C8B-B14F-4D97-AF65-F5344CB8AC3E}">
        <p14:creationId xmlns:p14="http://schemas.microsoft.com/office/powerpoint/2010/main" val="2967349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TotalTime>
  <Words>1584</Words>
  <Application>Microsoft Office PowerPoint</Application>
  <PresentationFormat>On-screen Show (4:3)</PresentationFormat>
  <Paragraphs>82</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GROUP 2 MLS 516  FLAME PHOTOMETER  AND  ION SELECTIVE ELECTRODE </vt:lpstr>
      <vt:lpstr>GROUP 2 </vt:lpstr>
      <vt:lpstr>PowerPoint Presentation</vt:lpstr>
      <vt:lpstr>INTRODUCTION</vt:lpstr>
      <vt:lpstr>PowerPoint Presentation</vt:lpstr>
      <vt:lpstr>PRINCIPLE</vt:lpstr>
      <vt:lpstr>MODE OF ACTION</vt:lpstr>
      <vt:lpstr>PowerPoint Presentation</vt:lpstr>
      <vt:lpstr>APPLICATIONS</vt:lpstr>
      <vt:lpstr>PowerPoint Presentation</vt:lpstr>
      <vt:lpstr>ADVANTAGES</vt:lpstr>
      <vt:lpstr>PRECAUTION</vt:lpstr>
      <vt:lpstr>PowerPoint Presentation</vt:lpstr>
      <vt:lpstr>PowerPoint Presentation</vt:lpstr>
      <vt:lpstr>INTRODUCTION</vt:lpstr>
      <vt:lpstr>PRINCIPLE</vt:lpstr>
      <vt:lpstr>TYPES</vt:lpstr>
      <vt:lpstr>PowerPoint Presentation</vt:lpstr>
      <vt:lpstr>PowerPoint Presentation</vt:lpstr>
      <vt:lpstr>MODE OF ACTION</vt:lpstr>
      <vt:lpstr>PowerPoint Presentation</vt:lpstr>
      <vt:lpstr>APPLICATIONS</vt:lpstr>
      <vt:lpstr>CARE AND MAINTAINANCE </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FLAME PHOTOMETER  AND  ION SELECTIVE ELECTRODE</dc:title>
  <dc:creator>Windows User</dc:creator>
  <cp:lastModifiedBy>Windows User</cp:lastModifiedBy>
  <cp:revision>40</cp:revision>
  <dcterms:created xsi:type="dcterms:W3CDTF">2020-03-16T19:40:45Z</dcterms:created>
  <dcterms:modified xsi:type="dcterms:W3CDTF">2020-05-24T19:07:17Z</dcterms:modified>
</cp:coreProperties>
</file>