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5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4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0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1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1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6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3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90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5EFE-3F25-4B50-A887-6749C16CEFA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1977-2842-40E7-A93E-D189AE75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4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205" y="483327"/>
            <a:ext cx="10750731" cy="248194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ADRENAL MEDULLA, HORMONES ASSOCIATED AND ASSOCIATED DISORDERS.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3360"/>
            <a:ext cx="9144000" cy="224028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ONE</a:t>
            </a: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AMADI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VERA HOMA   (PRESENTER)                        15/MHS06/014</a:t>
            </a: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ALABADAN OYEBOLA                                                  15/MHS06/012</a:t>
            </a: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CHINKERE CHIAMAKA                                                 15/MHS06/020</a:t>
            </a: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FAKETE TAIWO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8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Abdominal CT scanning: Has accuracy of 85-95% for detecting adrenal masses with a spatial resolution of 1 cm or greater.</a:t>
            </a:r>
          </a:p>
          <a:p>
            <a:pPr lvl="0"/>
            <a:r>
              <a:rPr lang="en-GB" dirty="0" smtClean="0"/>
              <a:t>MRI: Preferred over CT scanning in children and pregnant or lactating women; has reported sensitivity of up to 100% in detecting adrenal </a:t>
            </a:r>
            <a:r>
              <a:rPr lang="en-GB" dirty="0" err="1" smtClean="0"/>
              <a:t>pheochromocytomas</a:t>
            </a:r>
            <a:r>
              <a:rPr lang="en-GB" dirty="0" smtClean="0"/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Scintigraphy: Reserved for biochemically confirmed cases in which CT scanning or MRI does not show 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 scanning: A promising technique for detection and localization of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err="1"/>
              <a:t>Yeterian</a:t>
            </a:r>
            <a:r>
              <a:rPr lang="en-GB" dirty="0"/>
              <a:t> </a:t>
            </a:r>
            <a:r>
              <a:rPr lang="en-GB" i="1" dirty="0"/>
              <a:t>et al</a:t>
            </a:r>
            <a:r>
              <a:rPr lang="en-GB" dirty="0"/>
              <a:t>., 1992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14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studies to rule out a familial syndrome in patients with confirmed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include the following:</a:t>
            </a: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intact parathyroid hormone level and a simultaneous serum calcium level to rule out primary hyperparathyroidism (which occurs in MEN 2A).</a:t>
            </a: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for mutations in the 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proto-oncogene (which give rise to MEN 2A and 2B).</a:t>
            </a: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testing for mutations causing the MEN 2A and 2B syndromes.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with an ophthalmologist to rule out retinal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angiomas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(VHL disease) </a:t>
            </a:r>
            <a:r>
              <a:rPr lang="en-GB" dirty="0"/>
              <a:t>(</a:t>
            </a:r>
            <a:r>
              <a:rPr lang="en-GB" dirty="0" err="1"/>
              <a:t>Elenkova</a:t>
            </a:r>
            <a:r>
              <a:rPr lang="en-GB" dirty="0"/>
              <a:t> </a:t>
            </a:r>
            <a:r>
              <a:rPr lang="en-GB" i="1" dirty="0"/>
              <a:t>et al</a:t>
            </a:r>
            <a:r>
              <a:rPr lang="en-GB" dirty="0"/>
              <a:t>., 2010</a:t>
            </a:r>
            <a:r>
              <a:rPr lang="en-GB" dirty="0" smtClean="0"/>
              <a:t>)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80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resection of the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treatment of choice and usually cures the hypertension. Careful preoperative treatment with alpha and beta blockers is required to control blood pressure and prevent intraoperative hypertensive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crises (</a:t>
            </a:r>
            <a:r>
              <a:rPr lang="en-GB" dirty="0" err="1"/>
              <a:t>Därr</a:t>
            </a:r>
            <a:r>
              <a:rPr lang="en-GB" dirty="0"/>
              <a:t> </a:t>
            </a:r>
            <a:r>
              <a:rPr lang="en-GB" i="1" dirty="0"/>
              <a:t>et al</a:t>
            </a:r>
            <a:r>
              <a:rPr lang="en-GB" dirty="0"/>
              <a:t>., 2012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GB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medical stabilization is provided as follows: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alpha blockade with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phenoxybenzamine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7-10 days preoperatively.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volume expansion with isotonic sodium chloride solution.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liberal salt intake.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a beta blocker only after adequate alpha blockade, to avoid precipitating a hypertensive crisis from unopposed alpha stimulation.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 the last doses of oral alpha and beta blockers on the morning of surgery </a:t>
            </a:r>
            <a:r>
              <a:rPr lang="en-GB" dirty="0"/>
              <a:t> (Thompson, 2012</a:t>
            </a:r>
            <a:r>
              <a:rPr lang="en-GB" dirty="0" smtClean="0"/>
              <a:t>)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415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/>
              <a:t>Därr</a:t>
            </a:r>
            <a:r>
              <a:rPr lang="en-GB" dirty="0"/>
              <a:t>, R., Lenders, J.W., </a:t>
            </a:r>
            <a:r>
              <a:rPr lang="en-GB" dirty="0" err="1"/>
              <a:t>Hofbauer</a:t>
            </a:r>
            <a:r>
              <a:rPr lang="en-GB" dirty="0"/>
              <a:t>, L.C., </a:t>
            </a:r>
            <a:r>
              <a:rPr lang="en-GB" dirty="0" err="1"/>
              <a:t>Naumann</a:t>
            </a:r>
            <a:r>
              <a:rPr lang="en-GB" dirty="0"/>
              <a:t>, B., Bornstein, S.R. and </a:t>
            </a:r>
            <a:r>
              <a:rPr lang="en-GB" dirty="0" err="1"/>
              <a:t>Eisenhofer</a:t>
            </a:r>
            <a:r>
              <a:rPr lang="en-GB" dirty="0"/>
              <a:t>, </a:t>
            </a:r>
            <a:r>
              <a:rPr lang="en-GB" dirty="0" smtClean="0"/>
              <a:t>	G</a:t>
            </a:r>
            <a:r>
              <a:rPr lang="en-GB" dirty="0"/>
              <a:t>. (2012). </a:t>
            </a:r>
            <a:r>
              <a:rPr lang="en-GB" dirty="0" err="1"/>
              <a:t>Pheochromocytoma</a:t>
            </a:r>
            <a:r>
              <a:rPr lang="en-GB" dirty="0"/>
              <a:t>: Update on Disease </a:t>
            </a:r>
            <a:r>
              <a:rPr lang="en-GB" dirty="0" err="1"/>
              <a:t>Management.</a:t>
            </a:r>
            <a:r>
              <a:rPr lang="en-GB" i="1" dirty="0" err="1"/>
              <a:t>Journal</a:t>
            </a:r>
            <a:r>
              <a:rPr lang="en-GB" i="1" dirty="0"/>
              <a:t> of </a:t>
            </a:r>
            <a:r>
              <a:rPr lang="en-GB" i="1" dirty="0" smtClean="0"/>
              <a:t>	Endocrinology </a:t>
            </a:r>
            <a:r>
              <a:rPr lang="en-GB" i="1" dirty="0"/>
              <a:t>and Metabolism</a:t>
            </a:r>
            <a:r>
              <a:rPr lang="en-GB" dirty="0"/>
              <a:t>. </a:t>
            </a:r>
            <a:r>
              <a:rPr lang="en-GB" b="1" dirty="0"/>
              <a:t>3</a:t>
            </a:r>
            <a:r>
              <a:rPr lang="en-GB" dirty="0"/>
              <a:t>(1):11-26. </a:t>
            </a:r>
          </a:p>
          <a:p>
            <a:pPr marL="0" indent="0">
              <a:buNone/>
            </a:pPr>
            <a:r>
              <a:rPr lang="en-GB" dirty="0"/>
              <a:t>Dum and Richard (2016</a:t>
            </a:r>
            <a:r>
              <a:rPr lang="en-GB" i="1" dirty="0"/>
              <a:t>). </a:t>
            </a:r>
            <a:r>
              <a:rPr lang="en-GB" dirty="0"/>
              <a:t>"Motor, cognitive, and affective areas of the </a:t>
            </a:r>
            <a:r>
              <a:rPr lang="en-GB" dirty="0" smtClean="0"/>
              <a:t>cerebral 	cortex </a:t>
            </a:r>
            <a:r>
              <a:rPr lang="en-GB" dirty="0"/>
              <a:t>influence the adrenal medulla"</a:t>
            </a:r>
            <a:r>
              <a:rPr lang="en-GB" i="1" dirty="0"/>
              <a:t>. Proceedings of </a:t>
            </a:r>
            <a:r>
              <a:rPr lang="en-GB" i="1" dirty="0" smtClean="0"/>
              <a:t>the </a:t>
            </a:r>
            <a:r>
              <a:rPr lang="en-GB" i="1" dirty="0"/>
              <a:t>National </a:t>
            </a:r>
            <a:r>
              <a:rPr lang="en-GB" i="1" dirty="0" smtClean="0"/>
              <a:t>	Academy </a:t>
            </a:r>
            <a:r>
              <a:rPr lang="en-GB" i="1" dirty="0"/>
              <a:t>of Sciences of the United States of America. </a:t>
            </a:r>
            <a:r>
              <a:rPr lang="en-GB" b="1" dirty="0"/>
              <a:t>113</a:t>
            </a:r>
            <a:r>
              <a:rPr lang="en-GB" dirty="0"/>
              <a:t>: 9922–9927.</a:t>
            </a:r>
          </a:p>
          <a:p>
            <a:pPr marL="0" indent="0">
              <a:buNone/>
            </a:pPr>
            <a:r>
              <a:rPr lang="en-GB" dirty="0" err="1"/>
              <a:t>Elenkova</a:t>
            </a:r>
            <a:r>
              <a:rPr lang="en-GB" dirty="0"/>
              <a:t>, A., </a:t>
            </a:r>
            <a:r>
              <a:rPr lang="en-GB" dirty="0" err="1"/>
              <a:t>Matrozova</a:t>
            </a:r>
            <a:r>
              <a:rPr lang="en-GB" dirty="0"/>
              <a:t>, J., </a:t>
            </a:r>
            <a:r>
              <a:rPr lang="en-GB" dirty="0" err="1"/>
              <a:t>Zacharieva</a:t>
            </a:r>
            <a:r>
              <a:rPr lang="en-GB" dirty="0"/>
              <a:t>, S., </a:t>
            </a:r>
            <a:r>
              <a:rPr lang="en-GB" dirty="0" err="1"/>
              <a:t>Kirilov</a:t>
            </a:r>
            <a:r>
              <a:rPr lang="en-GB" dirty="0"/>
              <a:t>, G. and </a:t>
            </a:r>
            <a:r>
              <a:rPr lang="en-GB" dirty="0" err="1"/>
              <a:t>Kalinov</a:t>
            </a:r>
            <a:r>
              <a:rPr lang="en-GB" dirty="0"/>
              <a:t>, K. (2010). </a:t>
            </a:r>
            <a:r>
              <a:rPr lang="en-GB" dirty="0" smtClean="0"/>
              <a:t>	Adiponectin </a:t>
            </a:r>
            <a:r>
              <a:rPr lang="en-GB" dirty="0"/>
              <a:t>- A possible factor in the pathogenesis of carbohydrate </a:t>
            </a:r>
            <a:r>
              <a:rPr lang="en-GB" dirty="0" smtClean="0"/>
              <a:t>	metabolism disturbances </a:t>
            </a:r>
            <a:r>
              <a:rPr lang="en-GB" dirty="0"/>
              <a:t>in patients with </a:t>
            </a:r>
            <a:r>
              <a:rPr lang="en-GB" dirty="0" err="1"/>
              <a:t>pheochromocytoma</a:t>
            </a:r>
            <a:r>
              <a:rPr lang="en-GB" dirty="0"/>
              <a:t>. </a:t>
            </a:r>
            <a:r>
              <a:rPr lang="en-GB" i="1" dirty="0"/>
              <a:t>Cytokine</a:t>
            </a:r>
            <a:r>
              <a:rPr lang="en-GB" dirty="0"/>
              <a:t>. </a:t>
            </a:r>
            <a:r>
              <a:rPr lang="en-GB" dirty="0" smtClean="0"/>
              <a:t>	</a:t>
            </a:r>
            <a:r>
              <a:rPr lang="en-GB" b="1" dirty="0" smtClean="0"/>
              <a:t>50</a:t>
            </a:r>
            <a:r>
              <a:rPr lang="en-GB" dirty="0" smtClean="0"/>
              <a:t>(3</a:t>
            </a:r>
            <a:r>
              <a:rPr lang="en-GB"/>
              <a:t>):</a:t>
            </a:r>
            <a:r>
              <a:rPr lang="en-GB" smtClean="0"/>
              <a:t>306-310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Fung, M. M., </a:t>
            </a:r>
            <a:r>
              <a:rPr lang="en-GB" dirty="0" err="1"/>
              <a:t>Viveros</a:t>
            </a:r>
            <a:r>
              <a:rPr lang="en-GB" dirty="0"/>
              <a:t>, O. </a:t>
            </a:r>
            <a:r>
              <a:rPr lang="en-GB" dirty="0" err="1"/>
              <a:t>H.and</a:t>
            </a:r>
            <a:r>
              <a:rPr lang="en-GB" dirty="0"/>
              <a:t> O’Connor, D. T. (2007). "Diseases of the </a:t>
            </a:r>
            <a:r>
              <a:rPr lang="en-GB" dirty="0" smtClean="0"/>
              <a:t>adrenal 	medulla</a:t>
            </a:r>
            <a:r>
              <a:rPr lang="en-GB" dirty="0"/>
              <a:t>". </a:t>
            </a:r>
            <a:r>
              <a:rPr lang="en-GB" i="1" dirty="0" err="1"/>
              <a:t>Acta</a:t>
            </a:r>
            <a:r>
              <a:rPr lang="en-GB" i="1" dirty="0"/>
              <a:t> </a:t>
            </a:r>
            <a:r>
              <a:rPr lang="en-GB" i="1" dirty="0" err="1"/>
              <a:t>Physiologica</a:t>
            </a:r>
            <a:r>
              <a:rPr lang="en-GB" dirty="0"/>
              <a:t>. </a:t>
            </a:r>
            <a:r>
              <a:rPr lang="en-GB" b="1" dirty="0"/>
              <a:t>192</a:t>
            </a:r>
            <a:r>
              <a:rPr lang="en-GB" dirty="0"/>
              <a:t> (2): 325–335.</a:t>
            </a:r>
          </a:p>
          <a:p>
            <a:pPr marL="0" indent="0">
              <a:buNone/>
            </a:pPr>
            <a:r>
              <a:rPr lang="en-US" dirty="0"/>
              <a:t>Maple M. F., </a:t>
            </a:r>
            <a:r>
              <a:rPr lang="en-US" dirty="0" err="1"/>
              <a:t>Viveros</a:t>
            </a:r>
            <a:r>
              <a:rPr lang="en-US" dirty="0"/>
              <a:t> O. H., O’Connor D.T. 2008. Diseases of the adrenal </a:t>
            </a:r>
            <a:r>
              <a:rPr lang="en-US" dirty="0" smtClean="0"/>
              <a:t>medulla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i="1" dirty="0" err="1" smtClean="0"/>
              <a:t>Acta</a:t>
            </a:r>
            <a:r>
              <a:rPr lang="en-US" i="1" dirty="0" smtClean="0"/>
              <a:t> </a:t>
            </a:r>
            <a:r>
              <a:rPr lang="en-US" i="1" dirty="0" err="1"/>
              <a:t>Physiologica</a:t>
            </a:r>
            <a:r>
              <a:rPr lang="en-US" dirty="0"/>
              <a:t> </a:t>
            </a:r>
            <a:r>
              <a:rPr lang="en-US" b="1" dirty="0"/>
              <a:t>192(2):</a:t>
            </a:r>
            <a:r>
              <a:rPr lang="en-US" dirty="0"/>
              <a:t>325-335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Robertson, D., Haile, V., Perry, S. E., Robertson, R. M., Phillips, J. A. and </a:t>
            </a:r>
            <a:r>
              <a:rPr lang="en-GB" dirty="0" err="1" smtClean="0"/>
              <a:t>Biaggioni</a:t>
            </a:r>
            <a:r>
              <a:rPr lang="en-GB" dirty="0"/>
              <a:t>, I. </a:t>
            </a:r>
            <a:r>
              <a:rPr lang="en-GB" dirty="0" smtClean="0"/>
              <a:t>	(</a:t>
            </a:r>
            <a:r>
              <a:rPr lang="en-GB" dirty="0"/>
              <a:t>2011). "Dopamine beta-hydroxylase deficiency. A genetic disorder of </a:t>
            </a:r>
            <a:r>
              <a:rPr lang="en-GB" dirty="0" smtClean="0"/>
              <a:t>	cardiovascular </a:t>
            </a:r>
            <a:r>
              <a:rPr lang="en-GB" dirty="0"/>
              <a:t>regulation". </a:t>
            </a:r>
            <a:r>
              <a:rPr lang="en-GB" i="1" dirty="0"/>
              <a:t>Hypertension</a:t>
            </a:r>
            <a:r>
              <a:rPr lang="en-GB" dirty="0"/>
              <a:t>. </a:t>
            </a:r>
            <a:r>
              <a:rPr lang="en-GB" b="1" dirty="0"/>
              <a:t>18</a:t>
            </a:r>
            <a:r>
              <a:rPr lang="en-GB" dirty="0"/>
              <a:t> (1): 1–8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63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7829" y="70221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/>
              <a:t>Sheps</a:t>
            </a:r>
            <a:r>
              <a:rPr lang="en-GB" dirty="0"/>
              <a:t>, S.G., Jiang, N.S., Klee, G.G. and van </a:t>
            </a:r>
            <a:r>
              <a:rPr lang="en-GB" dirty="0" err="1"/>
              <a:t>Heerden</a:t>
            </a:r>
            <a:r>
              <a:rPr lang="en-GB" dirty="0"/>
              <a:t>, J.A. (1990). Recent </a:t>
            </a:r>
            <a:r>
              <a:rPr lang="en-GB" dirty="0" smtClean="0"/>
              <a:t>	developments </a:t>
            </a:r>
            <a:r>
              <a:rPr lang="en-GB" dirty="0"/>
              <a:t>in the diagnosis and treatment of </a:t>
            </a:r>
            <a:r>
              <a:rPr lang="en-GB" dirty="0" smtClean="0"/>
              <a:t>	</a:t>
            </a:r>
            <a:r>
              <a:rPr lang="en-GB" dirty="0" err="1" smtClean="0"/>
              <a:t>pheochromocytoma</a:t>
            </a:r>
            <a:r>
              <a:rPr lang="en-GB" dirty="0"/>
              <a:t>. </a:t>
            </a:r>
            <a:r>
              <a:rPr lang="en-GB" i="1" dirty="0"/>
              <a:t>Mayo Clinic.</a:t>
            </a:r>
            <a:r>
              <a:rPr lang="en-GB" dirty="0"/>
              <a:t>	</a:t>
            </a:r>
            <a:r>
              <a:rPr lang="en-GB" b="1" dirty="0"/>
              <a:t>65</a:t>
            </a:r>
            <a:r>
              <a:rPr lang="en-GB" dirty="0"/>
              <a:t>(1):88-95. </a:t>
            </a:r>
          </a:p>
          <a:p>
            <a:pPr marL="0" indent="0">
              <a:buNone/>
            </a:pPr>
            <a:r>
              <a:rPr lang="en-GB" dirty="0"/>
              <a:t>Thompson, L.D. (2002). </a:t>
            </a:r>
            <a:r>
              <a:rPr lang="en-GB" dirty="0" err="1"/>
              <a:t>Pheochromocytoma</a:t>
            </a:r>
            <a:r>
              <a:rPr lang="en-GB" dirty="0"/>
              <a:t> of the Adrenal gland Scaled </a:t>
            </a:r>
            <a:r>
              <a:rPr lang="en-GB" dirty="0" smtClean="0"/>
              <a:t>	Score </a:t>
            </a:r>
            <a:r>
              <a:rPr lang="en-GB" dirty="0"/>
              <a:t>(PASS) to separate benign from malignant neoplasms: a </a:t>
            </a:r>
            <a:r>
              <a:rPr lang="en-GB" dirty="0" smtClean="0"/>
              <a:t>	</a:t>
            </a:r>
            <a:r>
              <a:rPr lang="en-GB" dirty="0" err="1" smtClean="0"/>
              <a:t>clinicopathologic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immunophenotypic</a:t>
            </a:r>
            <a:r>
              <a:rPr lang="en-GB" dirty="0"/>
              <a:t> study of 100 </a:t>
            </a:r>
            <a:r>
              <a:rPr lang="en-GB" dirty="0" smtClean="0"/>
              <a:t>	cases</a:t>
            </a:r>
            <a:r>
              <a:rPr lang="en-GB" dirty="0"/>
              <a:t>. </a:t>
            </a:r>
            <a:r>
              <a:rPr lang="en-GB" i="1" dirty="0"/>
              <a:t>American Journal Surgical </a:t>
            </a:r>
            <a:r>
              <a:rPr lang="en-GB" i="1" dirty="0" smtClean="0"/>
              <a:t>Pathology</a:t>
            </a:r>
            <a:r>
              <a:rPr lang="en-GB" dirty="0" smtClean="0"/>
              <a:t>. </a:t>
            </a:r>
            <a:r>
              <a:rPr lang="en-GB" b="1" i="1" dirty="0" smtClean="0"/>
              <a:t>26</a:t>
            </a:r>
            <a:r>
              <a:rPr lang="en-GB" dirty="0" smtClean="0"/>
              <a:t>(5</a:t>
            </a:r>
            <a:r>
              <a:rPr lang="en-GB" dirty="0"/>
              <a:t>):</a:t>
            </a:r>
            <a:r>
              <a:rPr lang="en-GB" dirty="0" smtClean="0"/>
              <a:t>551-566</a:t>
            </a:r>
            <a:r>
              <a:rPr lang="en-GB" dirty="0"/>
              <a:t>. </a:t>
            </a:r>
          </a:p>
          <a:p>
            <a:pPr marL="0" indent="0">
              <a:buNone/>
            </a:pPr>
            <a:r>
              <a:rPr lang="en-GB" dirty="0"/>
              <a:t>Waguespack, S.G., Rich, T., Grubbs, E., Ying, A.K., Perrier, N.D. and </a:t>
            </a:r>
            <a:r>
              <a:rPr lang="en-GB" dirty="0" smtClean="0"/>
              <a:t>Ayala-	Ramirez</a:t>
            </a:r>
            <a:r>
              <a:rPr lang="en-GB" dirty="0"/>
              <a:t>, M. (2010). A current review of the etiology, diagnosis, and </a:t>
            </a:r>
            <a:r>
              <a:rPr lang="en-GB" dirty="0" smtClean="0"/>
              <a:t>	treatment </a:t>
            </a:r>
            <a:r>
              <a:rPr lang="en-GB" dirty="0"/>
              <a:t>of </a:t>
            </a:r>
            <a:r>
              <a:rPr lang="en-GB" dirty="0" err="1"/>
              <a:t>pediatric</a:t>
            </a:r>
            <a:r>
              <a:rPr lang="en-GB" dirty="0"/>
              <a:t> </a:t>
            </a:r>
            <a:r>
              <a:rPr lang="en-GB" dirty="0" err="1"/>
              <a:t>pheochromocytoma</a:t>
            </a:r>
            <a:r>
              <a:rPr lang="en-GB" dirty="0"/>
              <a:t> </a:t>
            </a:r>
            <a:r>
              <a:rPr lang="en-GB" dirty="0" smtClean="0"/>
              <a:t>and 	</a:t>
            </a:r>
            <a:r>
              <a:rPr lang="en-GB" dirty="0" err="1" smtClean="0"/>
              <a:t>paraganglioma</a:t>
            </a:r>
            <a:r>
              <a:rPr lang="en-GB" dirty="0"/>
              <a:t>. </a:t>
            </a:r>
            <a:r>
              <a:rPr lang="en-GB" i="1" dirty="0"/>
              <a:t>Journal of Clinical </a:t>
            </a:r>
            <a:r>
              <a:rPr lang="en-GB" i="1" dirty="0" err="1"/>
              <a:t>Endocrinolology</a:t>
            </a:r>
            <a:r>
              <a:rPr lang="en-GB" i="1" dirty="0"/>
              <a:t> Metabolism</a:t>
            </a:r>
            <a:r>
              <a:rPr lang="en-GB" dirty="0"/>
              <a:t>.	</a:t>
            </a:r>
            <a:r>
              <a:rPr lang="en-GB" b="1" dirty="0"/>
              <a:t>95</a:t>
            </a:r>
            <a:r>
              <a:rPr lang="en-GB" dirty="0"/>
              <a:t>(5):2023-2037.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1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6834" y="6630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Yeterian</a:t>
            </a:r>
            <a:r>
              <a:rPr lang="en-GB" dirty="0"/>
              <a:t>, E.H. and Pandya, D.N. (1991) </a:t>
            </a:r>
            <a:r>
              <a:rPr lang="en-GB" dirty="0" err="1"/>
              <a:t>Corticothalamic</a:t>
            </a:r>
            <a:r>
              <a:rPr lang="en-GB" dirty="0"/>
              <a:t> connections of	the superior temporal sulcus in rhesus monkeys. </a:t>
            </a:r>
            <a:r>
              <a:rPr lang="en-GB" b="1" dirty="0"/>
              <a:t>83</a:t>
            </a:r>
            <a:r>
              <a:rPr lang="en-GB" dirty="0"/>
              <a:t>(2):268-284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6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46027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adrenal medulla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part of the adrenal gland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located at the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gland, being surrounded by the adrenal cortex. 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innermost part of the adrenal gland, consisting of cells that secrete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epinephrine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(adrenaline), norepinephrine (noradrenaline), and a small amount of dopamine in response to stimulation by sympathetic preganglionic neurons.</a:t>
            </a:r>
          </a:p>
          <a:p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4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0080" y="652463"/>
            <a:ext cx="10515600" cy="50673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cells of the adrenal medulla secrete hormones. </a:t>
            </a:r>
          </a:p>
          <a:p>
            <a:r>
              <a:rPr lang="en-GB" dirty="0"/>
              <a:t>The adrenal medulla is the principal site of the conversion of the amino acid tyrosine into the </a:t>
            </a:r>
            <a:r>
              <a:rPr lang="en-GB" dirty="0" err="1"/>
              <a:t>catecholamines</a:t>
            </a:r>
            <a:r>
              <a:rPr lang="en-GB" dirty="0"/>
              <a:t>; epinephrine, norepinephrine, and dopamine.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(Dum and Richard 2016).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40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HORMONESOF THE ADRENAL MEDULLA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While the adrenal cortex has about 90% of thee hormones of the adrenal gland, the adrenal medulla has 10%.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Cells </a:t>
            </a:r>
            <a:r>
              <a:rPr lang="en-GB" dirty="0"/>
              <a:t>in the adrenal medulla synthesize and secrete </a:t>
            </a:r>
            <a:r>
              <a:rPr lang="en-GB" dirty="0" err="1"/>
              <a:t>Catecholamines</a:t>
            </a:r>
            <a:r>
              <a:rPr lang="en-GB" dirty="0"/>
              <a:t>: </a:t>
            </a:r>
            <a:r>
              <a:rPr lang="en-GB" b="1" dirty="0"/>
              <a:t>epinephrine</a:t>
            </a:r>
            <a:r>
              <a:rPr lang="en-GB" dirty="0"/>
              <a:t> and </a:t>
            </a:r>
            <a:r>
              <a:rPr lang="en-GB" b="1" dirty="0"/>
              <a:t>norepinephrine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Common stimuli for secretion of </a:t>
            </a:r>
            <a:r>
              <a:rPr lang="en-GB" dirty="0" err="1"/>
              <a:t>adrenomedullary</a:t>
            </a:r>
            <a:r>
              <a:rPr lang="en-GB" dirty="0"/>
              <a:t> hormones include exercise, </a:t>
            </a:r>
            <a:r>
              <a:rPr lang="en-GB" dirty="0" err="1"/>
              <a:t>hypoglycemia</a:t>
            </a:r>
            <a:r>
              <a:rPr lang="en-GB" dirty="0"/>
              <a:t>, </a:t>
            </a:r>
            <a:r>
              <a:rPr lang="en-GB" dirty="0" err="1"/>
              <a:t>hemorrhage</a:t>
            </a:r>
            <a:r>
              <a:rPr lang="en-GB" dirty="0"/>
              <a:t> and emotional distress.</a:t>
            </a:r>
          </a:p>
          <a:p>
            <a:pPr marL="0" indent="0" algn="r">
              <a:buNone/>
            </a:pPr>
            <a:r>
              <a:rPr lang="en-GB" dirty="0" smtClean="0"/>
              <a:t>(Fung </a:t>
            </a:r>
            <a:r>
              <a:rPr lang="en-GB" i="1" dirty="0" smtClean="0"/>
              <a:t>et al.,</a:t>
            </a:r>
            <a:r>
              <a:rPr lang="en-GB" dirty="0" smtClean="0"/>
              <a:t>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38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en-GB" dirty="0" smtClean="0"/>
              <a:t>SYNTHESIS OF CATECHOLAMINES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Synthesis of </a:t>
            </a:r>
            <a:r>
              <a:rPr lang="en-GB" dirty="0" err="1"/>
              <a:t>catecholamines</a:t>
            </a:r>
            <a:r>
              <a:rPr lang="en-GB" dirty="0"/>
              <a:t> begins with the amino acid tyrosine, which is taken up by </a:t>
            </a:r>
            <a:r>
              <a:rPr lang="en-GB" dirty="0" err="1"/>
              <a:t>chromaffin</a:t>
            </a:r>
            <a:r>
              <a:rPr lang="en-GB" dirty="0"/>
              <a:t> cells in the medulla and converted to norepinephrine and epinephrine through the following steps: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(Robertson </a:t>
            </a:r>
            <a:r>
              <a:rPr lang="en-GB" i="1" dirty="0" smtClean="0"/>
              <a:t>et al., </a:t>
            </a:r>
            <a:r>
              <a:rPr lang="en-GB" dirty="0" smtClean="0"/>
              <a:t>2011)</a:t>
            </a:r>
            <a:endParaRPr lang="en-GB" dirty="0"/>
          </a:p>
        </p:txBody>
      </p:sp>
      <p:pic>
        <p:nvPicPr>
          <p:cNvPr id="4" name="Picture 3" descr="http://www.vivo.colostate.edu/hbooks/pathphys/endocrine/adrenal/episynthesi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663" y="2978331"/>
            <a:ext cx="9209314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59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071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PHYSIOLOGICAL EFFECTS OF MEDULLARY HORMONE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5105809"/>
          </a:xfrm>
        </p:spPr>
        <p:txBody>
          <a:bodyPr>
            <a:normAutofit/>
          </a:bodyPr>
          <a:lstStyle/>
          <a:p>
            <a:r>
              <a:rPr lang="en-GB" dirty="0"/>
              <a:t>In general, circulating epinephrine and norepinephrine released from the adrenal medulla have the same effects on target organs as direct stimulation by sympathetic nerves, although their effect is longer lasting.</a:t>
            </a:r>
          </a:p>
          <a:p>
            <a:pPr lvl="0"/>
            <a:r>
              <a:rPr lang="en-GB" i="1" dirty="0"/>
              <a:t>Increased rate and force of contraction of the heart muscle:</a:t>
            </a:r>
            <a:r>
              <a:rPr lang="en-GB" dirty="0"/>
              <a:t> this is predominantly an effect of epinephrine acting through beta receptors.</a:t>
            </a:r>
          </a:p>
          <a:p>
            <a:pPr lvl="0"/>
            <a:r>
              <a:rPr lang="en-GB" i="1" dirty="0"/>
              <a:t>Constriction of blood vessels:</a:t>
            </a:r>
            <a:r>
              <a:rPr lang="en-GB" dirty="0"/>
              <a:t> norepinephrine, in particular, causes widespread vasoconstriction, resulting in increased resistance and hence arterial blood pressure.</a:t>
            </a:r>
          </a:p>
          <a:p>
            <a:pPr lvl="0"/>
            <a:r>
              <a:rPr lang="en-GB" i="1" dirty="0"/>
              <a:t>Dilation of bronchioles:</a:t>
            </a:r>
            <a:r>
              <a:rPr lang="en-GB" dirty="0"/>
              <a:t> assists in pulmonary ventilation.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13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653596"/>
            <a:ext cx="10515600" cy="6805296"/>
          </a:xfrm>
        </p:spPr>
        <p:txBody>
          <a:bodyPr>
            <a:normAutofit/>
          </a:bodyPr>
          <a:lstStyle/>
          <a:p>
            <a:pPr lvl="0"/>
            <a:r>
              <a:rPr lang="en-GB" i="1" dirty="0" smtClean="0"/>
              <a:t>Stimulation of lipolysis in fat cells:</a:t>
            </a:r>
            <a:r>
              <a:rPr lang="en-GB" dirty="0" smtClean="0"/>
              <a:t> this provides fatty acids for energy production in many tissues and aids in conservation of dwindling reserves of blood glucose.</a:t>
            </a:r>
          </a:p>
          <a:p>
            <a:pPr lvl="0"/>
            <a:r>
              <a:rPr lang="en-GB" i="1" dirty="0" smtClean="0"/>
              <a:t>Increased metabolic rate:</a:t>
            </a:r>
            <a:r>
              <a:rPr lang="en-GB" dirty="0" smtClean="0"/>
              <a:t> oxygen consumption and heat production increase throughout the body in response to epinephrine. Medullary hormones also promote breakdown of glycogen in skeletal muscle to provide glucose for energy production.</a:t>
            </a:r>
          </a:p>
          <a:p>
            <a:pPr lvl="0"/>
            <a:r>
              <a:rPr lang="en-GB" i="1" dirty="0" smtClean="0"/>
              <a:t>Dilation of the pupils:</a:t>
            </a:r>
            <a:r>
              <a:rPr lang="en-GB" dirty="0" smtClean="0"/>
              <a:t> particularly important in situations where you are surrounded by velociraptors under conditions of low ambient light.</a:t>
            </a:r>
          </a:p>
          <a:p>
            <a:pPr lvl="0"/>
            <a:r>
              <a:rPr lang="en-GB" i="1" dirty="0" smtClean="0"/>
              <a:t>Inhibition of certain "non-essential" processes:</a:t>
            </a:r>
            <a:r>
              <a:rPr lang="en-GB" dirty="0" smtClean="0"/>
              <a:t> an example is inhibition of gastrointestinal secretion and motor activity.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6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pPr algn="ctr"/>
            <a:r>
              <a:rPr lang="en-GB" dirty="0" smtClean="0"/>
              <a:t>DISEASES ASSOCIATED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4949" y="1358537"/>
            <a:ext cx="11364685" cy="509451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/>
              <a:t>Pheochromocytoma</a:t>
            </a:r>
            <a:r>
              <a:rPr lang="en-US" dirty="0"/>
              <a:t>:</a:t>
            </a:r>
            <a:endParaRPr lang="en-GB" dirty="0"/>
          </a:p>
          <a:p>
            <a:r>
              <a:rPr lang="en-US" dirty="0"/>
              <a:t>A catecholamine producing tumor of the adrenal medulla, which may or may not be cancerous.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characterized by hypersecretion of </a:t>
            </a:r>
            <a:r>
              <a:rPr lang="en-US" dirty="0" err="1"/>
              <a:t>cathecholamine</a:t>
            </a:r>
            <a:r>
              <a:rPr lang="en-US" dirty="0"/>
              <a:t>, and </a:t>
            </a:r>
            <a:r>
              <a:rPr lang="en-US" dirty="0" err="1"/>
              <a:t>ganglioneuromas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originates from </a:t>
            </a:r>
            <a:r>
              <a:rPr lang="en-US" dirty="0" err="1"/>
              <a:t>chromaffin</a:t>
            </a:r>
            <a:r>
              <a:rPr lang="en-US" dirty="0"/>
              <a:t> cells and excretes </a:t>
            </a:r>
            <a:r>
              <a:rPr lang="en-US" dirty="0" err="1"/>
              <a:t>cathecholamines</a:t>
            </a:r>
            <a:r>
              <a:rPr lang="en-US" dirty="0"/>
              <a:t>, but may be referred to as secreting </a:t>
            </a:r>
            <a:r>
              <a:rPr lang="en-US" dirty="0" err="1"/>
              <a:t>paragangliomas</a:t>
            </a:r>
            <a:r>
              <a:rPr lang="en-US" dirty="0"/>
              <a:t> when found in extra-adrenal </a:t>
            </a:r>
            <a:r>
              <a:rPr lang="en-US" dirty="0" err="1"/>
              <a:t>chromaffin</a:t>
            </a:r>
            <a:r>
              <a:rPr lang="en-US" dirty="0"/>
              <a:t> cells. </a:t>
            </a:r>
            <a:endParaRPr lang="en-US" dirty="0" smtClean="0"/>
          </a:p>
          <a:p>
            <a:r>
              <a:rPr lang="en-US" dirty="0" smtClean="0"/>
              <a:t>Neoplasms </a:t>
            </a:r>
            <a:r>
              <a:rPr lang="en-US" dirty="0"/>
              <a:t>such as </a:t>
            </a:r>
            <a:r>
              <a:rPr lang="en-US" dirty="0" err="1"/>
              <a:t>neuroblastomas</a:t>
            </a:r>
            <a:r>
              <a:rPr lang="en-US" dirty="0"/>
              <a:t> and </a:t>
            </a:r>
            <a:r>
              <a:rPr lang="en-US" dirty="0" err="1"/>
              <a:t>ganglioneuromas</a:t>
            </a:r>
            <a:r>
              <a:rPr lang="en-US" dirty="0"/>
              <a:t>, may also be of neuronal lineage (Maple et al., 2008).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9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/>
          </a:bodyPr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Diagnostic tests for </a:t>
            </a:r>
            <a:r>
              <a:rPr lang="en-GB" dirty="0" err="1" smtClean="0"/>
              <a:t>pheochromocytoma</a:t>
            </a:r>
            <a:r>
              <a:rPr lang="en-GB" dirty="0" smtClean="0"/>
              <a:t> include the following:</a:t>
            </a:r>
          </a:p>
          <a:p>
            <a:r>
              <a:rPr lang="en-GB" dirty="0" smtClean="0"/>
              <a:t>Plasma </a:t>
            </a:r>
            <a:r>
              <a:rPr lang="en-GB" dirty="0" err="1" smtClean="0"/>
              <a:t>metanephrine</a:t>
            </a:r>
            <a:r>
              <a:rPr lang="en-GB" dirty="0" smtClean="0"/>
              <a:t> testing: 96% sensitivity, 85% specificity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(Waguespack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2010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 smtClean="0"/>
              <a:t>.</a:t>
            </a:r>
          </a:p>
          <a:p>
            <a:r>
              <a:rPr lang="en-GB" dirty="0" smtClean="0"/>
              <a:t>24-hour urinary collection for </a:t>
            </a:r>
            <a:r>
              <a:rPr lang="en-GB" dirty="0" err="1" smtClean="0"/>
              <a:t>catecholamines</a:t>
            </a:r>
            <a:r>
              <a:rPr lang="en-GB" dirty="0" smtClean="0"/>
              <a:t> and </a:t>
            </a:r>
            <a:r>
              <a:rPr lang="en-GB" dirty="0" err="1" smtClean="0"/>
              <a:t>metanephrines</a:t>
            </a:r>
            <a:r>
              <a:rPr lang="en-GB" dirty="0" smtClean="0"/>
              <a:t>: 87.5% sensitivity, 99.7% specificity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Sheps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1990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 smtClean="0"/>
              <a:t>.</a:t>
            </a:r>
          </a:p>
          <a:p>
            <a:r>
              <a:rPr lang="en-GB" dirty="0" smtClean="0"/>
              <a:t>Imaging studies should be performed only after biochemical studies have confirmed the diagnosis of </a:t>
            </a:r>
            <a:r>
              <a:rPr lang="en-GB" dirty="0" err="1" smtClean="0"/>
              <a:t>pheochromocytoma</a:t>
            </a:r>
            <a:r>
              <a:rPr lang="en-GB" dirty="0" smtClean="0"/>
              <a:t>. Some of which are:</a:t>
            </a:r>
          </a:p>
        </p:txBody>
      </p:sp>
    </p:spTree>
    <p:extLst>
      <p:ext uri="{BB962C8B-B14F-4D97-AF65-F5344CB8AC3E}">
        <p14:creationId xmlns:p14="http://schemas.microsoft.com/office/powerpoint/2010/main" val="282067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823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ADRENAL MEDULLA, HORMONES ASSOCIATED AND ASSOCIATED DISORDERS.</vt:lpstr>
      <vt:lpstr>INTRODUCTION</vt:lpstr>
      <vt:lpstr>PowerPoint Presentation</vt:lpstr>
      <vt:lpstr>HORMONESOF THE ADRENAL MEDULLA</vt:lpstr>
      <vt:lpstr>SYNTHESIS OF CATECHOLAMINES</vt:lpstr>
      <vt:lpstr>PHYSIOLOGICAL EFFECTS OF MEDULLARY HORMONE</vt:lpstr>
      <vt:lpstr>PowerPoint Presentation</vt:lpstr>
      <vt:lpstr>DISEASES ASSOCIATED</vt:lpstr>
      <vt:lpstr>INVESTIGATIONS</vt:lpstr>
      <vt:lpstr>INVESTIGATIONS</vt:lpstr>
      <vt:lpstr>INVESTIGATIONS</vt:lpstr>
      <vt:lpstr>MANAGEMENT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MEDULLA, HORMONES ASSOCIATED AND ASSOCIATED DISORDERS.</dc:title>
  <dc:creator>Amadi Vera</dc:creator>
  <cp:lastModifiedBy>Amadi Vera</cp:lastModifiedBy>
  <cp:revision>17</cp:revision>
  <dcterms:created xsi:type="dcterms:W3CDTF">2020-02-24T19:02:56Z</dcterms:created>
  <dcterms:modified xsi:type="dcterms:W3CDTF">2020-05-27T19:26:47Z</dcterms:modified>
</cp:coreProperties>
</file>