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58" r:id="rId5"/>
    <p:sldId id="259" r:id="rId6"/>
    <p:sldId id="260" r:id="rId7"/>
    <p:sldId id="285" r:id="rId8"/>
    <p:sldId id="261" r:id="rId9"/>
    <p:sldId id="262" r:id="rId10"/>
    <p:sldId id="263" r:id="rId11"/>
    <p:sldId id="289" r:id="rId12"/>
    <p:sldId id="264" r:id="rId13"/>
    <p:sldId id="288" r:id="rId14"/>
    <p:sldId id="265" r:id="rId15"/>
    <p:sldId id="266" r:id="rId16"/>
    <p:sldId id="267" r:id="rId17"/>
    <p:sldId id="275" r:id="rId18"/>
    <p:sldId id="291" r:id="rId19"/>
    <p:sldId id="273" r:id="rId20"/>
    <p:sldId id="272" r:id="rId21"/>
    <p:sldId id="271" r:id="rId22"/>
    <p:sldId id="276" r:id="rId23"/>
    <p:sldId id="290" r:id="rId24"/>
    <p:sldId id="274" r:id="rId25"/>
    <p:sldId id="270" r:id="rId26"/>
    <p:sldId id="282" r:id="rId27"/>
    <p:sldId id="277" r:id="rId28"/>
    <p:sldId id="278" r:id="rId29"/>
    <p:sldId id="279" r:id="rId30"/>
    <p:sldId id="284" r:id="rId31"/>
    <p:sldId id="293" r:id="rId32"/>
    <p:sldId id="294" r:id="rId33"/>
    <p:sldId id="280" r:id="rId34"/>
    <p:sldId id="281" r:id="rId35"/>
    <p:sldId id="292" r:id="rId36"/>
    <p:sldId id="269" r:id="rId37"/>
    <p:sldId id="28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E09A5-DF70-4313-B5BB-6C7939EBB87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83081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E09A5-DF70-4313-B5BB-6C7939EBB87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16126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E09A5-DF70-4313-B5BB-6C7939EBB87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212748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E09A5-DF70-4313-B5BB-6C7939EBB87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73837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E09A5-DF70-4313-B5BB-6C7939EBB87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20808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E09A5-DF70-4313-B5BB-6C7939EBB87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32634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E09A5-DF70-4313-B5BB-6C7939EBB874}"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06496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E09A5-DF70-4313-B5BB-6C7939EBB874}"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94198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E09A5-DF70-4313-B5BB-6C7939EBB874}"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126990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E09A5-DF70-4313-B5BB-6C7939EBB87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314077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E09A5-DF70-4313-B5BB-6C7939EBB87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EF7E7-0B50-474F-8225-0CE705B76577}" type="slidenum">
              <a:rPr lang="en-US" smtClean="0"/>
              <a:t>‹#›</a:t>
            </a:fld>
            <a:endParaRPr lang="en-US"/>
          </a:p>
        </p:txBody>
      </p:sp>
    </p:spTree>
    <p:extLst>
      <p:ext uri="{BB962C8B-B14F-4D97-AF65-F5344CB8AC3E}">
        <p14:creationId xmlns:p14="http://schemas.microsoft.com/office/powerpoint/2010/main" val="408398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E09A5-DF70-4313-B5BB-6C7939EBB874}" type="datetimeFigureOut">
              <a:rPr lang="en-US" smtClean="0"/>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EF7E7-0B50-474F-8225-0CE705B76577}" type="slidenum">
              <a:rPr lang="en-US" smtClean="0"/>
              <a:t>‹#›</a:t>
            </a:fld>
            <a:endParaRPr lang="en-US"/>
          </a:p>
        </p:txBody>
      </p:sp>
    </p:spTree>
    <p:extLst>
      <p:ext uri="{BB962C8B-B14F-4D97-AF65-F5344CB8AC3E}">
        <p14:creationId xmlns:p14="http://schemas.microsoft.com/office/powerpoint/2010/main" val="553527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n.wikipedia.org/wiki/Special:BookSources/9781107618763" TargetMode="External"/><Relationship Id="rId2" Type="http://schemas.openxmlformats.org/officeDocument/2006/relationships/hyperlink" Target="https://en.wikipedia.org/wiki/International_Standard_Book_Number"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oundles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itchFamily="18" charset="0"/>
                <a:cs typeface="Times New Roman" pitchFamily="18" charset="0"/>
              </a:rPr>
              <a:t>OXYGEN, CARBONDIOXIDE AND AMMONIA</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70000" lnSpcReduction="20000"/>
          </a:bodyPr>
          <a:lstStyle/>
          <a:p>
            <a:r>
              <a:rPr lang="en-US" dirty="0" smtClean="0"/>
              <a:t>GROUP MEMBERS</a:t>
            </a:r>
          </a:p>
          <a:p>
            <a:r>
              <a:rPr lang="en-US" dirty="0" smtClean="0"/>
              <a:t>SOJINUGA </a:t>
            </a:r>
            <a:r>
              <a:rPr lang="en-US" dirty="0" smtClean="0"/>
              <a:t>ELIZABETH (presenter)- </a:t>
            </a:r>
            <a:r>
              <a:rPr lang="en-US" dirty="0" smtClean="0"/>
              <a:t>15/MHS06/057</a:t>
            </a:r>
          </a:p>
          <a:p>
            <a:r>
              <a:rPr lang="en-US" dirty="0" smtClean="0"/>
              <a:t>ORIFE EMMANUELLA – 15/MHS06/052</a:t>
            </a:r>
          </a:p>
          <a:p>
            <a:r>
              <a:rPr lang="en-US" dirty="0" smtClean="0"/>
              <a:t>EZENWA WHITNEY- 15/MHS05/003</a:t>
            </a:r>
            <a:endParaRPr lang="en-US" dirty="0"/>
          </a:p>
        </p:txBody>
      </p:sp>
    </p:spTree>
    <p:extLst>
      <p:ext uri="{BB962C8B-B14F-4D97-AF65-F5344CB8AC3E}">
        <p14:creationId xmlns:p14="http://schemas.microsoft.com/office/powerpoint/2010/main" val="3206076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Lung diseases such as chronic obstructive pulmonary disease (</a:t>
            </a:r>
            <a:r>
              <a:rPr lang="en-US" dirty="0" smtClean="0"/>
              <a:t>COPD),</a:t>
            </a:r>
            <a:r>
              <a:rPr lang="en-US" dirty="0"/>
              <a:t> emphysema, bronchitis, pneumonia, and pulmonary edema (fluid in the lungs)</a:t>
            </a:r>
          </a:p>
          <a:p>
            <a:r>
              <a:rPr lang="en-US" dirty="0"/>
              <a:t>Strong pain medicines and other drugs that hold back breathing</a:t>
            </a:r>
          </a:p>
          <a:p>
            <a:r>
              <a:rPr lang="en-US" dirty="0"/>
              <a:t>Heart problems</a:t>
            </a:r>
          </a:p>
          <a:p>
            <a:r>
              <a:rPr lang="en-US" dirty="0"/>
              <a:t>Anemia (a low number of red blood cells, which carry oxygen)</a:t>
            </a:r>
          </a:p>
          <a:p>
            <a:r>
              <a:rPr lang="en-US" dirty="0"/>
              <a:t>Cyanide poisoning (Cyanide is a chemical used to make plastics and other </a:t>
            </a:r>
            <a:r>
              <a:rPr lang="en-US" dirty="0" smtClean="0"/>
              <a:t>products) (Carol </a:t>
            </a:r>
            <a:r>
              <a:rPr lang="en-US" i="1" dirty="0" smtClean="0"/>
              <a:t>et al</a:t>
            </a:r>
            <a:r>
              <a:rPr lang="en-US" dirty="0" smtClean="0"/>
              <a:t>, 2018).</a:t>
            </a:r>
            <a:r>
              <a:rPr lang="en-US" dirty="0"/>
              <a:t/>
            </a:r>
            <a:br>
              <a:rPr lang="en-US" dirty="0"/>
            </a:br>
            <a:endParaRPr lang="en-US" dirty="0"/>
          </a:p>
        </p:txBody>
      </p:sp>
    </p:spTree>
    <p:extLst>
      <p:ext uri="{BB962C8B-B14F-4D97-AF65-F5344CB8AC3E}">
        <p14:creationId xmlns:p14="http://schemas.microsoft.com/office/powerpoint/2010/main" val="4344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of oxygen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This can be done using any of these method;</a:t>
            </a:r>
          </a:p>
          <a:p>
            <a:r>
              <a:rPr lang="en-US" b="1" dirty="0"/>
              <a:t>An arterial blood gas </a:t>
            </a:r>
            <a:r>
              <a:rPr lang="en-US" dirty="0"/>
              <a:t>(ABG) test is a blood test. It measures </a:t>
            </a:r>
            <a:r>
              <a:rPr lang="en-US" dirty="0" smtClean="0"/>
              <a:t>the </a:t>
            </a:r>
            <a:r>
              <a:rPr lang="en-US" dirty="0"/>
              <a:t>blood’s oxygen level</a:t>
            </a:r>
            <a:r>
              <a:rPr lang="en-US" dirty="0" smtClean="0"/>
              <a:t>.</a:t>
            </a:r>
          </a:p>
          <a:p>
            <a:r>
              <a:rPr lang="en-US" b="1" dirty="0"/>
              <a:t>P</a:t>
            </a:r>
            <a:r>
              <a:rPr lang="en-US" b="1" dirty="0" smtClean="0"/>
              <a:t>ulse </a:t>
            </a:r>
            <a:r>
              <a:rPr lang="en-US" b="1" dirty="0" err="1" smtClean="0"/>
              <a:t>oximetry</a:t>
            </a:r>
            <a:r>
              <a:rPr lang="en-US" b="1" dirty="0" smtClean="0"/>
              <a:t>- </a:t>
            </a:r>
            <a:r>
              <a:rPr lang="en-US" dirty="0" smtClean="0"/>
              <a:t>pulse </a:t>
            </a:r>
            <a:r>
              <a:rPr lang="en-US" dirty="0" err="1" smtClean="0"/>
              <a:t>oxometer</a:t>
            </a:r>
            <a:r>
              <a:rPr lang="en-US" dirty="0"/>
              <a:t> </a:t>
            </a:r>
            <a:r>
              <a:rPr lang="en-US" dirty="0" smtClean="0"/>
              <a:t>is </a:t>
            </a:r>
            <a:r>
              <a:rPr lang="en-US" dirty="0"/>
              <a:t>a noninvasive device that estimates the amount of oxygen in </a:t>
            </a:r>
            <a:r>
              <a:rPr lang="en-US" dirty="0" smtClean="0"/>
              <a:t>the </a:t>
            </a:r>
            <a:r>
              <a:rPr lang="en-US" dirty="0"/>
              <a:t>blood. It does so by sending infrared light into capillaries in </a:t>
            </a:r>
            <a:r>
              <a:rPr lang="en-US" dirty="0" smtClean="0"/>
              <a:t>the </a:t>
            </a:r>
            <a:r>
              <a:rPr lang="en-US" dirty="0"/>
              <a:t>finger, toe, or earlobe. Then it measures how much light is reflected off the </a:t>
            </a:r>
            <a:r>
              <a:rPr lang="en-US" dirty="0" smtClean="0"/>
              <a:t>gases  (</a:t>
            </a:r>
            <a:r>
              <a:rPr lang="en-US" dirty="0" err="1" smtClean="0"/>
              <a:t>Gendraf</a:t>
            </a:r>
            <a:r>
              <a:rPr lang="en-US" dirty="0"/>
              <a:t> </a:t>
            </a:r>
            <a:r>
              <a:rPr lang="en-US" i="1" dirty="0" smtClean="0"/>
              <a:t>et al., </a:t>
            </a:r>
            <a:r>
              <a:rPr lang="en-US" dirty="0" smtClean="0"/>
              <a:t>2001).</a:t>
            </a:r>
            <a:endParaRPr lang="en-US" dirty="0"/>
          </a:p>
        </p:txBody>
      </p:sp>
    </p:spTree>
    <p:extLst>
      <p:ext uri="{BB962C8B-B14F-4D97-AF65-F5344CB8AC3E}">
        <p14:creationId xmlns:p14="http://schemas.microsoft.com/office/powerpoint/2010/main" val="12004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level</a:t>
            </a:r>
            <a:endParaRPr lang="en-US" dirty="0"/>
          </a:p>
        </p:txBody>
      </p:sp>
      <p:sp>
        <p:nvSpPr>
          <p:cNvPr id="3" name="Content Placeholder 2"/>
          <p:cNvSpPr>
            <a:spLocks noGrp="1"/>
          </p:cNvSpPr>
          <p:nvPr>
            <p:ph idx="1"/>
          </p:nvPr>
        </p:nvSpPr>
        <p:spPr/>
        <p:txBody>
          <a:bodyPr>
            <a:normAutofit/>
          </a:bodyPr>
          <a:lstStyle/>
          <a:p>
            <a:r>
              <a:rPr lang="en-US" dirty="0"/>
              <a:t>A normal blood oxygen level varies between 75 and 100 millimeters of mercury (mm Hg).</a:t>
            </a:r>
          </a:p>
          <a:p>
            <a:r>
              <a:rPr lang="en-US" dirty="0"/>
              <a:t>A blood oxygen level below 60 mm Hg is considered low and may require oxygen </a:t>
            </a:r>
            <a:r>
              <a:rPr lang="en-US" dirty="0" smtClean="0"/>
              <a:t>supplementation</a:t>
            </a:r>
            <a:r>
              <a:rPr lang="en-US" dirty="0"/>
              <a:t>.</a:t>
            </a:r>
            <a:endParaRPr lang="en-US" dirty="0"/>
          </a:p>
        </p:txBody>
      </p:sp>
    </p:spTree>
    <p:extLst>
      <p:ext uri="{BB962C8B-B14F-4D97-AF65-F5344CB8AC3E}">
        <p14:creationId xmlns:p14="http://schemas.microsoft.com/office/powerpoint/2010/main" val="4064721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dirty="0"/>
              <a:t>When blood oxygen level is too low compared to the average level of a healthy person, it can be a sign of a condition known as hypoxemia. This means that the body has difficulty delivering oxygen to all of its cells, tissues, and </a:t>
            </a:r>
            <a:r>
              <a:rPr lang="en-US" dirty="0" smtClean="0"/>
              <a:t>organs (</a:t>
            </a:r>
            <a:r>
              <a:rPr lang="en-US" dirty="0" err="1" smtClean="0"/>
              <a:t>Dauches</a:t>
            </a:r>
            <a:r>
              <a:rPr lang="en-US" dirty="0" smtClean="0"/>
              <a:t> </a:t>
            </a:r>
            <a:r>
              <a:rPr lang="en-US" i="1" dirty="0" smtClean="0"/>
              <a:t>et al., </a:t>
            </a:r>
            <a:r>
              <a:rPr lang="en-US" dirty="0" smtClean="0"/>
              <a:t>2016).</a:t>
            </a:r>
          </a:p>
          <a:p>
            <a:r>
              <a:rPr lang="en-US" dirty="0"/>
              <a:t>In most cases, high oxygen levels occur in people who use supplemental oxygen. </a:t>
            </a:r>
            <a:endParaRPr lang="en-US" dirty="0"/>
          </a:p>
        </p:txBody>
      </p:sp>
    </p:spTree>
    <p:extLst>
      <p:ext uri="{BB962C8B-B14F-4D97-AF65-F5344CB8AC3E}">
        <p14:creationId xmlns:p14="http://schemas.microsoft.com/office/powerpoint/2010/main" val="363199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reatment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Treatment for low blood oxygen levels includes receiving supplemental oxygen. </a:t>
            </a:r>
            <a:endParaRPr lang="en-US" dirty="0" smtClean="0"/>
          </a:p>
          <a:p>
            <a:r>
              <a:rPr lang="en-US" dirty="0"/>
              <a:t>Some self-care measures can be taken by people to reduce symptoms of shortness of breath and improve general health and quality of life. These include:</a:t>
            </a:r>
          </a:p>
          <a:p>
            <a:r>
              <a:rPr lang="en-US" dirty="0"/>
              <a:t>quitting smoking</a:t>
            </a:r>
          </a:p>
          <a:p>
            <a:r>
              <a:rPr lang="en-US" dirty="0"/>
              <a:t>avoiding passive smoking in places where others smoke</a:t>
            </a:r>
          </a:p>
          <a:p>
            <a:r>
              <a:rPr lang="en-US" dirty="0"/>
              <a:t>eating a healthful diet with plenty of fruits and vegetables</a:t>
            </a:r>
          </a:p>
          <a:p>
            <a:r>
              <a:rPr lang="en-US" dirty="0"/>
              <a:t>exercising </a:t>
            </a:r>
            <a:r>
              <a:rPr lang="en-US" dirty="0" smtClean="0"/>
              <a:t>regularly (Frat </a:t>
            </a:r>
            <a:r>
              <a:rPr lang="en-US" i="1" dirty="0" smtClean="0"/>
              <a:t>et al</a:t>
            </a:r>
            <a:r>
              <a:rPr lang="en-US" dirty="0" smtClean="0"/>
              <a:t>, 2019).</a:t>
            </a:r>
            <a:endParaRPr lang="en-US" dirty="0"/>
          </a:p>
          <a:p>
            <a:endParaRPr lang="en-US" dirty="0"/>
          </a:p>
        </p:txBody>
      </p:sp>
    </p:spTree>
    <p:extLst>
      <p:ext uri="{BB962C8B-B14F-4D97-AF65-F5344CB8AC3E}">
        <p14:creationId xmlns:p14="http://schemas.microsoft.com/office/powerpoint/2010/main" val="87139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CARBONDIOXIDE</a:t>
            </a:r>
            <a:endParaRPr lang="en-US" b="1" dirty="0"/>
          </a:p>
        </p:txBody>
      </p:sp>
      <p:sp>
        <p:nvSpPr>
          <p:cNvPr id="3" name="Content Placeholder 2"/>
          <p:cNvSpPr>
            <a:spLocks noGrp="1"/>
          </p:cNvSpPr>
          <p:nvPr>
            <p:ph idx="1"/>
          </p:nvPr>
        </p:nvSpPr>
        <p:spPr/>
        <p:txBody>
          <a:bodyPr/>
          <a:lstStyle/>
          <a:p>
            <a:r>
              <a:rPr lang="en-US" b="1" dirty="0"/>
              <a:t>Carbon dioxide</a:t>
            </a:r>
            <a:r>
              <a:rPr lang="en-US" dirty="0"/>
              <a:t> (chemical formula </a:t>
            </a:r>
            <a:r>
              <a:rPr lang="en-US" b="1" dirty="0"/>
              <a:t>CO</a:t>
            </a:r>
            <a:br>
              <a:rPr lang="en-US" b="1" dirty="0"/>
            </a:br>
            <a:r>
              <a:rPr lang="en-US" b="1" dirty="0"/>
              <a:t>2</a:t>
            </a:r>
            <a:r>
              <a:rPr lang="en-US" dirty="0"/>
              <a:t>) is a colorless gas with a density about 60% higher than that of dry air. Carbon dioxide consists of a carbon atom covalently double </a:t>
            </a:r>
            <a:r>
              <a:rPr lang="en-US" dirty="0" smtClean="0"/>
              <a:t>bonded</a:t>
            </a:r>
            <a:r>
              <a:rPr lang="en-US" dirty="0"/>
              <a:t> to two oxygen </a:t>
            </a:r>
            <a:r>
              <a:rPr lang="en-US" dirty="0" smtClean="0"/>
              <a:t>atoms</a:t>
            </a:r>
            <a:r>
              <a:rPr lang="en-US" dirty="0"/>
              <a:t> </a:t>
            </a:r>
            <a:r>
              <a:rPr lang="en-US" dirty="0" smtClean="0"/>
              <a:t>(</a:t>
            </a:r>
            <a:r>
              <a:rPr lang="en-US" dirty="0" err="1" smtClean="0"/>
              <a:t>Eggleton</a:t>
            </a:r>
            <a:r>
              <a:rPr lang="en-US" dirty="0" smtClean="0"/>
              <a:t> </a:t>
            </a:r>
            <a:r>
              <a:rPr lang="en-US" i="1" dirty="0" smtClean="0"/>
              <a:t>et al.</a:t>
            </a:r>
            <a:r>
              <a:rPr lang="en-US" dirty="0" smtClean="0"/>
              <a:t>, 2013).</a:t>
            </a:r>
            <a:endParaRPr lang="en-US" dirty="0"/>
          </a:p>
        </p:txBody>
      </p:sp>
    </p:spTree>
    <p:extLst>
      <p:ext uri="{BB962C8B-B14F-4D97-AF65-F5344CB8AC3E}">
        <p14:creationId xmlns:p14="http://schemas.microsoft.com/office/powerpoint/2010/main" val="166568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 the human body, carbon dioxide is formed from the metabolism of carbohydrates, fats, and amino acids, in a process known as cellular </a:t>
            </a:r>
            <a:r>
              <a:rPr lang="en-US" dirty="0" smtClean="0"/>
              <a:t>respiration</a:t>
            </a:r>
            <a:r>
              <a:rPr lang="en-US" dirty="0"/>
              <a:t> </a:t>
            </a:r>
            <a:r>
              <a:rPr lang="en-US" dirty="0" smtClean="0"/>
              <a:t>(</a:t>
            </a:r>
            <a:r>
              <a:rPr lang="en-US" dirty="0" err="1" smtClean="0"/>
              <a:t>Comellini</a:t>
            </a:r>
            <a:r>
              <a:rPr lang="en-US" dirty="0" smtClean="0"/>
              <a:t> </a:t>
            </a:r>
            <a:r>
              <a:rPr lang="en-US" i="1" dirty="0" smtClean="0"/>
              <a:t>et al.</a:t>
            </a:r>
            <a:r>
              <a:rPr lang="en-US" dirty="0" smtClean="0"/>
              <a:t>, 2019).</a:t>
            </a:r>
          </a:p>
          <a:p>
            <a:r>
              <a:rPr lang="en-US" dirty="0" smtClean="0"/>
              <a:t>While </a:t>
            </a:r>
            <a:r>
              <a:rPr lang="en-US" dirty="0"/>
              <a:t>cellular respiration is notable for being a source of ATP, it also generates the waste product, CO2. </a:t>
            </a:r>
            <a:endParaRPr lang="en-US" dirty="0" smtClean="0"/>
          </a:p>
          <a:p>
            <a:r>
              <a:rPr lang="en-US" dirty="0" smtClean="0"/>
              <a:t>The </a:t>
            </a:r>
            <a:r>
              <a:rPr lang="en-US" dirty="0"/>
              <a:t>body gets rid of excess CO2 by breathing it out</a:t>
            </a:r>
          </a:p>
        </p:txBody>
      </p:sp>
    </p:spTree>
    <p:extLst>
      <p:ext uri="{BB962C8B-B14F-4D97-AF65-F5344CB8AC3E}">
        <p14:creationId xmlns:p14="http://schemas.microsoft.com/office/powerpoint/2010/main" val="979646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CO2</a:t>
            </a:r>
            <a:endParaRPr lang="en-US" dirty="0"/>
          </a:p>
        </p:txBody>
      </p:sp>
      <p:sp>
        <p:nvSpPr>
          <p:cNvPr id="3" name="Content Placeholder 2"/>
          <p:cNvSpPr>
            <a:spLocks noGrp="1"/>
          </p:cNvSpPr>
          <p:nvPr>
            <p:ph idx="1"/>
          </p:nvPr>
        </p:nvSpPr>
        <p:spPr/>
        <p:txBody>
          <a:bodyPr/>
          <a:lstStyle/>
          <a:p>
            <a:r>
              <a:rPr lang="en-US" dirty="0"/>
              <a:t>Carbon dioxide is used by the food industry, the oil industry, and the chemical </a:t>
            </a:r>
            <a:r>
              <a:rPr lang="en-US" dirty="0" smtClean="0"/>
              <a:t>industry (</a:t>
            </a:r>
            <a:r>
              <a:rPr lang="en-US" dirty="0" err="1" smtClean="0"/>
              <a:t>Peirantozzi</a:t>
            </a:r>
            <a:r>
              <a:rPr lang="en-US" dirty="0" smtClean="0"/>
              <a:t> </a:t>
            </a:r>
            <a:r>
              <a:rPr lang="en-US" i="1" dirty="0" smtClean="0"/>
              <a:t>et al.</a:t>
            </a:r>
            <a:r>
              <a:rPr lang="en-US" dirty="0" smtClean="0"/>
              <a:t>, 2001).</a:t>
            </a:r>
          </a:p>
          <a:p>
            <a:r>
              <a:rPr lang="en-US" dirty="0"/>
              <a:t>Precursor to chemicals</a:t>
            </a:r>
          </a:p>
          <a:p>
            <a:r>
              <a:rPr lang="en-US" dirty="0" smtClean="0"/>
              <a:t>Food additives and beverages</a:t>
            </a:r>
          </a:p>
          <a:p>
            <a:r>
              <a:rPr lang="en-US" dirty="0" smtClean="0"/>
              <a:t>Used for winemaking</a:t>
            </a:r>
          </a:p>
          <a:p>
            <a:r>
              <a:rPr lang="en-US" dirty="0" smtClean="0"/>
              <a:t>Used for stunning animals</a:t>
            </a:r>
            <a:endParaRPr lang="en-US" dirty="0"/>
          </a:p>
        </p:txBody>
      </p:sp>
    </p:spTree>
    <p:extLst>
      <p:ext uri="{BB962C8B-B14F-4D97-AF65-F5344CB8AC3E}">
        <p14:creationId xmlns:p14="http://schemas.microsoft.com/office/powerpoint/2010/main" val="1571740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CO2</a:t>
            </a:r>
            <a:endParaRPr lang="en-US" dirty="0"/>
          </a:p>
        </p:txBody>
      </p:sp>
      <p:sp>
        <p:nvSpPr>
          <p:cNvPr id="3" name="Content Placeholder 2"/>
          <p:cNvSpPr>
            <a:spLocks noGrp="1"/>
          </p:cNvSpPr>
          <p:nvPr>
            <p:ph idx="1"/>
          </p:nvPr>
        </p:nvSpPr>
        <p:spPr/>
        <p:txBody>
          <a:bodyPr>
            <a:normAutofit fontScale="92500"/>
          </a:bodyPr>
          <a:lstStyle/>
          <a:p>
            <a:r>
              <a:rPr lang="en-US" dirty="0"/>
              <a:t>Hyperventilation (rapid breathing) can cause too little CO2 and result in alkalosis (pH blood becomes elevated</a:t>
            </a:r>
            <a:r>
              <a:rPr lang="en-US" dirty="0" smtClean="0"/>
              <a:t>) (</a:t>
            </a:r>
            <a:r>
              <a:rPr lang="en-US" dirty="0" err="1" smtClean="0"/>
              <a:t>Chowdhuri</a:t>
            </a:r>
            <a:r>
              <a:rPr lang="en-US" dirty="0" smtClean="0"/>
              <a:t> and </a:t>
            </a:r>
            <a:r>
              <a:rPr lang="en-US" dirty="0" err="1" smtClean="0"/>
              <a:t>Badr</a:t>
            </a:r>
            <a:r>
              <a:rPr lang="en-US" dirty="0" smtClean="0"/>
              <a:t>, 2017).</a:t>
            </a:r>
            <a:endParaRPr lang="en-US" dirty="0"/>
          </a:p>
          <a:p>
            <a:r>
              <a:rPr lang="en-US" dirty="0" err="1"/>
              <a:t>Hypercapnia</a:t>
            </a:r>
            <a:r>
              <a:rPr lang="en-US" dirty="0"/>
              <a:t>, </a:t>
            </a:r>
            <a:r>
              <a:rPr lang="en-US" dirty="0" err="1"/>
              <a:t>hypercarbia</a:t>
            </a:r>
            <a:r>
              <a:rPr lang="en-US" dirty="0"/>
              <a:t>, or </a:t>
            </a:r>
            <a:r>
              <a:rPr lang="en-US" dirty="0" err="1"/>
              <a:t>hypercapnea</a:t>
            </a:r>
            <a:r>
              <a:rPr lang="en-US" dirty="0"/>
              <a:t>, is the physiological term for the condition of, and the body’s response to, excessive carbon </a:t>
            </a:r>
            <a:r>
              <a:rPr lang="en-US" dirty="0" smtClean="0"/>
              <a:t>dioxide</a:t>
            </a:r>
            <a:r>
              <a:rPr lang="en-US" dirty="0"/>
              <a:t> </a:t>
            </a:r>
            <a:r>
              <a:rPr lang="en-US" dirty="0" smtClean="0"/>
              <a:t>(</a:t>
            </a:r>
            <a:r>
              <a:rPr lang="en-US" dirty="0" err="1" smtClean="0"/>
              <a:t>Athayde</a:t>
            </a:r>
            <a:r>
              <a:rPr lang="en-US" dirty="0" smtClean="0"/>
              <a:t> </a:t>
            </a:r>
            <a:r>
              <a:rPr lang="en-US" i="1" dirty="0" smtClean="0"/>
              <a:t>et al</a:t>
            </a:r>
            <a:r>
              <a:rPr lang="en-US" dirty="0" smtClean="0"/>
              <a:t>., 2018).</a:t>
            </a:r>
          </a:p>
          <a:p>
            <a:r>
              <a:rPr lang="en-US" dirty="0"/>
              <a:t>When CO2 levels become excessive, a condition known as acidosis occurs.</a:t>
            </a:r>
          </a:p>
        </p:txBody>
      </p:sp>
    </p:spTree>
    <p:extLst>
      <p:ext uri="{BB962C8B-B14F-4D97-AF65-F5344CB8AC3E}">
        <p14:creationId xmlns:p14="http://schemas.microsoft.com/office/powerpoint/2010/main" val="2510478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HYPERCAPNIA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Hypercapnia</a:t>
            </a:r>
            <a:r>
              <a:rPr lang="en-US" dirty="0"/>
              <a:t> is defined as the PaCO2 being greater than 42 mm Hg. If the PaCO2 is greater than 45 mm Hg, and the PaO2 is less than 60 mm Hg, a patient is in </a:t>
            </a:r>
            <a:r>
              <a:rPr lang="en-US" dirty="0" err="1"/>
              <a:t>hypercapnic</a:t>
            </a:r>
            <a:r>
              <a:rPr lang="en-US" dirty="0"/>
              <a:t> respiratory failure</a:t>
            </a:r>
            <a:r>
              <a:rPr lang="en-US" dirty="0" smtClean="0"/>
              <a:t>.</a:t>
            </a:r>
          </a:p>
          <a:p>
            <a:r>
              <a:rPr lang="en-US" dirty="0" smtClean="0"/>
              <a:t>This</a:t>
            </a:r>
            <a:r>
              <a:rPr lang="en-US" dirty="0"/>
              <a:t> is usually due to hypoventilation or increased dead space in which the alveoli are ventilated but not </a:t>
            </a:r>
            <a:r>
              <a:rPr lang="en-US" dirty="0" smtClean="0"/>
              <a:t>perfused</a:t>
            </a:r>
            <a:r>
              <a:rPr lang="en-US" dirty="0"/>
              <a:t> </a:t>
            </a:r>
            <a:r>
              <a:rPr lang="en-US" dirty="0" smtClean="0"/>
              <a:t>(</a:t>
            </a:r>
            <a:r>
              <a:rPr lang="en-US" dirty="0" err="1" smtClean="0"/>
              <a:t>Chowdhuri</a:t>
            </a:r>
            <a:r>
              <a:rPr lang="en-US" dirty="0" smtClean="0"/>
              <a:t> </a:t>
            </a:r>
            <a:r>
              <a:rPr lang="en-US" dirty="0" smtClean="0"/>
              <a:t>and </a:t>
            </a:r>
            <a:r>
              <a:rPr lang="en-US" dirty="0" err="1" smtClean="0"/>
              <a:t>Badr</a:t>
            </a:r>
            <a:r>
              <a:rPr lang="en-US" dirty="0" smtClean="0"/>
              <a:t> </a:t>
            </a:r>
            <a:r>
              <a:rPr lang="en-US" dirty="0" smtClean="0"/>
              <a:t>2017).</a:t>
            </a:r>
          </a:p>
          <a:p>
            <a:r>
              <a:rPr lang="en-US" dirty="0" smtClean="0"/>
              <a:t>In </a:t>
            </a:r>
            <a:r>
              <a:rPr lang="en-US" dirty="0"/>
              <a:t>a state of </a:t>
            </a:r>
            <a:r>
              <a:rPr lang="en-US" dirty="0" err="1" smtClean="0"/>
              <a:t>hypercapnia</a:t>
            </a:r>
            <a:r>
              <a:rPr lang="en-US" dirty="0" smtClean="0"/>
              <a:t>, </a:t>
            </a:r>
            <a:r>
              <a:rPr lang="en-US" dirty="0"/>
              <a:t>there is an accumulation of </a:t>
            </a:r>
            <a:r>
              <a:rPr lang="en-US" dirty="0" smtClean="0"/>
              <a:t>CO2, which causes </a:t>
            </a:r>
            <a:r>
              <a:rPr lang="en-US" dirty="0"/>
              <a:t>a drop in pH, leading to a state of respiratory acidosis. </a:t>
            </a:r>
          </a:p>
        </p:txBody>
      </p:sp>
    </p:spTree>
    <p:extLst>
      <p:ext uri="{BB962C8B-B14F-4D97-AF65-F5344CB8AC3E}">
        <p14:creationId xmlns:p14="http://schemas.microsoft.com/office/powerpoint/2010/main" val="268097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OXYGEN</a:t>
            </a:r>
            <a:endParaRPr lang="en-US" b="1" dirty="0"/>
          </a:p>
        </p:txBody>
      </p:sp>
      <p:sp>
        <p:nvSpPr>
          <p:cNvPr id="3" name="Content Placeholder 2"/>
          <p:cNvSpPr>
            <a:spLocks noGrp="1"/>
          </p:cNvSpPr>
          <p:nvPr>
            <p:ph idx="1"/>
          </p:nvPr>
        </p:nvSpPr>
        <p:spPr/>
        <p:txBody>
          <a:bodyPr>
            <a:normAutofit/>
          </a:bodyPr>
          <a:lstStyle/>
          <a:p>
            <a:r>
              <a:rPr lang="en-US" b="1" dirty="0"/>
              <a:t>O</a:t>
            </a:r>
            <a:r>
              <a:rPr lang="en-US" b="1" dirty="0" smtClean="0"/>
              <a:t>xygen </a:t>
            </a:r>
            <a:r>
              <a:rPr lang="en-US" b="1" dirty="0"/>
              <a:t>(</a:t>
            </a:r>
            <a:r>
              <a:rPr lang="en-US" b="1" dirty="0" smtClean="0"/>
              <a:t>O)</a:t>
            </a:r>
            <a:r>
              <a:rPr lang="en-US" dirty="0"/>
              <a:t> </a:t>
            </a:r>
            <a:r>
              <a:rPr lang="en-US" dirty="0" smtClean="0"/>
              <a:t>is a nonmetallic</a:t>
            </a:r>
            <a:r>
              <a:rPr lang="en-US" dirty="0"/>
              <a:t> chemical </a:t>
            </a:r>
            <a:r>
              <a:rPr lang="en-US" dirty="0" smtClean="0"/>
              <a:t>element</a:t>
            </a:r>
            <a:r>
              <a:rPr lang="en-US" dirty="0"/>
              <a:t> of Group </a:t>
            </a:r>
            <a:r>
              <a:rPr lang="en-US" dirty="0" smtClean="0"/>
              <a:t>16, period 2, atomic number 8, of </a:t>
            </a:r>
            <a:r>
              <a:rPr lang="en-US" dirty="0"/>
              <a:t>the periodic </a:t>
            </a:r>
            <a:r>
              <a:rPr lang="en-US" dirty="0" smtClean="0"/>
              <a:t>table. </a:t>
            </a:r>
          </a:p>
          <a:p>
            <a:r>
              <a:rPr lang="en-US" dirty="0" smtClean="0"/>
              <a:t>Two </a:t>
            </a:r>
            <a:r>
              <a:rPr lang="en-US" dirty="0"/>
              <a:t>oxygen atoms join to form a single oxygen molecule, hence the term </a:t>
            </a:r>
            <a:r>
              <a:rPr lang="en-US" dirty="0" smtClean="0"/>
              <a:t>O2</a:t>
            </a:r>
            <a:r>
              <a:rPr lang="en-US" dirty="0"/>
              <a:t> </a:t>
            </a:r>
            <a:r>
              <a:rPr lang="en-US" dirty="0" smtClean="0"/>
              <a:t>(Joana </a:t>
            </a:r>
            <a:r>
              <a:rPr lang="en-US" i="1" dirty="0" smtClean="0"/>
              <a:t>et al.,</a:t>
            </a:r>
            <a:r>
              <a:rPr lang="en-US" dirty="0" smtClean="0"/>
              <a:t> 2020</a:t>
            </a:r>
            <a:r>
              <a:rPr lang="en-US" dirty="0" smtClean="0"/>
              <a:t>).</a:t>
            </a:r>
          </a:p>
          <a:p>
            <a:r>
              <a:rPr lang="en-US" dirty="0"/>
              <a:t>Oxygen is a </a:t>
            </a:r>
            <a:r>
              <a:rPr lang="en-US" dirty="0" err="1"/>
              <a:t>colourless</a:t>
            </a:r>
            <a:r>
              <a:rPr lang="en-US" dirty="0"/>
              <a:t>, </a:t>
            </a:r>
            <a:r>
              <a:rPr lang="en-US" dirty="0" err="1"/>
              <a:t>odourless</a:t>
            </a:r>
            <a:r>
              <a:rPr lang="en-US" dirty="0"/>
              <a:t>, tasteless gas  essential to living organisms.</a:t>
            </a:r>
            <a:endParaRPr lang="en-US" dirty="0"/>
          </a:p>
        </p:txBody>
      </p:sp>
    </p:spTree>
    <p:extLst>
      <p:ext uri="{BB962C8B-B14F-4D97-AF65-F5344CB8AC3E}">
        <p14:creationId xmlns:p14="http://schemas.microsoft.com/office/powerpoint/2010/main" val="3914164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a:t>
            </a:r>
            <a:endParaRPr lang="en-US" dirty="0"/>
          </a:p>
        </p:txBody>
      </p:sp>
      <p:sp>
        <p:nvSpPr>
          <p:cNvPr id="3" name="Content Placeholder 2"/>
          <p:cNvSpPr>
            <a:spLocks noGrp="1"/>
          </p:cNvSpPr>
          <p:nvPr>
            <p:ph idx="1"/>
          </p:nvPr>
        </p:nvSpPr>
        <p:spPr/>
        <p:txBody>
          <a:bodyPr/>
          <a:lstStyle/>
          <a:p>
            <a:r>
              <a:rPr lang="en-US" dirty="0" smtClean="0"/>
              <a:t>Suffocation by displacement of air</a:t>
            </a:r>
          </a:p>
          <a:p>
            <a:r>
              <a:rPr lang="en-US" dirty="0" smtClean="0"/>
              <a:t>Incapacitation and unconsciousness</a:t>
            </a:r>
          </a:p>
          <a:p>
            <a:r>
              <a:rPr lang="en-US" dirty="0" smtClean="0"/>
              <a:t>Headaches</a:t>
            </a:r>
          </a:p>
          <a:p>
            <a:r>
              <a:rPr lang="en-US" dirty="0" smtClean="0"/>
              <a:t>Vertigo and double vision</a:t>
            </a:r>
          </a:p>
          <a:p>
            <a:r>
              <a:rPr lang="en-US" dirty="0" smtClean="0"/>
              <a:t>Inability to concentrate</a:t>
            </a:r>
          </a:p>
          <a:p>
            <a:r>
              <a:rPr lang="en-US" dirty="0" smtClean="0"/>
              <a:t>Tinnitus</a:t>
            </a:r>
          </a:p>
          <a:p>
            <a:r>
              <a:rPr lang="en-US" dirty="0" smtClean="0"/>
              <a:t>Seizures (</a:t>
            </a:r>
            <a:r>
              <a:rPr lang="en-US" dirty="0" err="1" smtClean="0"/>
              <a:t>Comellini</a:t>
            </a:r>
            <a:r>
              <a:rPr lang="en-US" dirty="0" smtClean="0"/>
              <a:t> </a:t>
            </a:r>
            <a:r>
              <a:rPr lang="en-US" i="1" dirty="0" smtClean="0"/>
              <a:t>et al</a:t>
            </a:r>
            <a:r>
              <a:rPr lang="en-US" dirty="0" smtClean="0"/>
              <a:t>., 2019).</a:t>
            </a:r>
            <a:endParaRPr lang="en-US" dirty="0" smtClean="0"/>
          </a:p>
          <a:p>
            <a:endParaRPr lang="en-US" dirty="0"/>
          </a:p>
        </p:txBody>
      </p:sp>
    </p:spTree>
    <p:extLst>
      <p:ext uri="{BB962C8B-B14F-4D97-AF65-F5344CB8AC3E}">
        <p14:creationId xmlns:p14="http://schemas.microsoft.com/office/powerpoint/2010/main" val="3843339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lstStyle/>
          <a:p>
            <a:r>
              <a:rPr lang="en-US" dirty="0" smtClean="0"/>
              <a:t>C</a:t>
            </a:r>
            <a:r>
              <a:rPr lang="en-US" dirty="0"/>
              <a:t>hronic obstructive pulmonary disease or COPD</a:t>
            </a:r>
          </a:p>
          <a:p>
            <a:r>
              <a:rPr lang="en-US" dirty="0" smtClean="0"/>
              <a:t>Sleep apnea (</a:t>
            </a:r>
            <a:r>
              <a:rPr lang="en-US" dirty="0" err="1" smtClean="0"/>
              <a:t>Baillieu</a:t>
            </a:r>
            <a:r>
              <a:rPr lang="en-US" dirty="0" smtClean="0"/>
              <a:t>, 2019).</a:t>
            </a:r>
          </a:p>
          <a:p>
            <a:r>
              <a:rPr lang="en-US" dirty="0" smtClean="0"/>
              <a:t>Genetics</a:t>
            </a:r>
            <a:endParaRPr lang="en-US" dirty="0" smtClean="0"/>
          </a:p>
          <a:p>
            <a:r>
              <a:rPr lang="en-US" dirty="0"/>
              <a:t>Nerve disorders and muscular problems</a:t>
            </a:r>
          </a:p>
          <a:p>
            <a:r>
              <a:rPr lang="en-US" dirty="0" smtClean="0"/>
              <a:t>Obesity (</a:t>
            </a:r>
            <a:r>
              <a:rPr lang="en-US" dirty="0" err="1" smtClean="0"/>
              <a:t>Athayde</a:t>
            </a:r>
            <a:r>
              <a:rPr lang="en-US" dirty="0" smtClean="0"/>
              <a:t>, 2018).</a:t>
            </a:r>
          </a:p>
          <a:p>
            <a:r>
              <a:rPr lang="en-US" dirty="0" smtClean="0"/>
              <a:t>Hypothermia </a:t>
            </a:r>
            <a:endParaRPr lang="en-US" dirty="0"/>
          </a:p>
          <a:p>
            <a:endParaRPr lang="en-US" dirty="0" smtClean="0"/>
          </a:p>
          <a:p>
            <a:endParaRPr lang="en-US" dirty="0"/>
          </a:p>
        </p:txBody>
      </p:sp>
    </p:spTree>
    <p:extLst>
      <p:ext uri="{BB962C8B-B14F-4D97-AF65-F5344CB8AC3E}">
        <p14:creationId xmlns:p14="http://schemas.microsoft.com/office/powerpoint/2010/main" val="1185579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of CO2</a:t>
            </a:r>
            <a:endParaRPr lang="en-US" dirty="0"/>
          </a:p>
        </p:txBody>
      </p:sp>
      <p:sp>
        <p:nvSpPr>
          <p:cNvPr id="3" name="Content Placeholder 2"/>
          <p:cNvSpPr>
            <a:spLocks noGrp="1"/>
          </p:cNvSpPr>
          <p:nvPr>
            <p:ph idx="1"/>
          </p:nvPr>
        </p:nvSpPr>
        <p:spPr/>
        <p:txBody>
          <a:bodyPr>
            <a:normAutofit fontScale="92500"/>
          </a:bodyPr>
          <a:lstStyle/>
          <a:p>
            <a:r>
              <a:rPr lang="en-US" dirty="0"/>
              <a:t>Some tests used to diagnose </a:t>
            </a:r>
            <a:r>
              <a:rPr lang="en-US" dirty="0" err="1"/>
              <a:t>hypercapnia</a:t>
            </a:r>
            <a:r>
              <a:rPr lang="en-US" dirty="0"/>
              <a:t> include:</a:t>
            </a:r>
          </a:p>
          <a:p>
            <a:r>
              <a:rPr lang="en-US" b="1" dirty="0"/>
              <a:t>Arterial blood gas test</a:t>
            </a:r>
            <a:r>
              <a:rPr lang="en-US" dirty="0"/>
              <a:t>: This checks for blood levels of carbon dioxide and oxygen.</a:t>
            </a:r>
          </a:p>
          <a:p>
            <a:r>
              <a:rPr lang="en-US" b="1" dirty="0"/>
              <a:t>Spirometer test</a:t>
            </a:r>
            <a:r>
              <a:rPr lang="en-US" dirty="0"/>
              <a:t>: This test involves blowing into a tube to assess how much air a person can move out of their lungs, and how fast they can do this.</a:t>
            </a:r>
          </a:p>
          <a:p>
            <a:r>
              <a:rPr lang="en-US" b="1" dirty="0"/>
              <a:t>X-ray or CT scan</a:t>
            </a:r>
            <a:r>
              <a:rPr lang="en-US" dirty="0"/>
              <a:t>: These imaging tests can check for the presence of lung damage and lung </a:t>
            </a:r>
            <a:r>
              <a:rPr lang="en-US" dirty="0" smtClean="0"/>
              <a:t>conditions (</a:t>
            </a:r>
            <a:r>
              <a:rPr lang="en-US" dirty="0" err="1" smtClean="0"/>
              <a:t>Eggleton</a:t>
            </a:r>
            <a:r>
              <a:rPr lang="en-US" dirty="0" smtClean="0"/>
              <a:t> and Tony, 2013).</a:t>
            </a:r>
            <a:endParaRPr lang="en-US" dirty="0"/>
          </a:p>
          <a:p>
            <a:endParaRPr lang="en-US" dirty="0"/>
          </a:p>
        </p:txBody>
      </p:sp>
    </p:spTree>
    <p:extLst>
      <p:ext uri="{BB962C8B-B14F-4D97-AF65-F5344CB8AC3E}">
        <p14:creationId xmlns:p14="http://schemas.microsoft.com/office/powerpoint/2010/main" val="958832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Carbondioxide</a:t>
            </a:r>
            <a:r>
              <a:rPr lang="en-US" dirty="0" smtClean="0"/>
              <a:t> level</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CO2 in its normal range from 38 to 42 mm Hg plays various roles in the human body. It regulates the pH of blood, stimulates breathing, and influences the affinity hemoglobin has for oxygen (O2</a:t>
            </a:r>
            <a:r>
              <a:rPr lang="en-US" dirty="0" smtClean="0"/>
              <a:t>) </a:t>
            </a:r>
            <a:r>
              <a:rPr lang="en-US" dirty="0"/>
              <a:t>(</a:t>
            </a:r>
            <a:r>
              <a:rPr lang="en-US" dirty="0" err="1"/>
              <a:t>Baillieu</a:t>
            </a:r>
            <a:r>
              <a:rPr lang="en-US" dirty="0"/>
              <a:t>, 2019</a:t>
            </a:r>
            <a:r>
              <a:rPr lang="en-US" dirty="0" smtClean="0"/>
              <a:t>).</a:t>
            </a:r>
          </a:p>
          <a:p>
            <a:r>
              <a:rPr lang="en-US" dirty="0" err="1" smtClean="0"/>
              <a:t>Hypercapnia</a:t>
            </a:r>
            <a:r>
              <a:rPr lang="en-US" dirty="0" smtClean="0"/>
              <a:t> </a:t>
            </a:r>
            <a:r>
              <a:rPr lang="en-US" dirty="0"/>
              <a:t>is defined as the PaCO2 </a:t>
            </a:r>
            <a:r>
              <a:rPr lang="en-US" dirty="0" smtClean="0"/>
              <a:t>being &gt;42 </a:t>
            </a:r>
            <a:r>
              <a:rPr lang="en-US" dirty="0"/>
              <a:t>mm Hg. </a:t>
            </a:r>
            <a:endParaRPr lang="en-US" dirty="0" smtClean="0"/>
          </a:p>
          <a:p>
            <a:r>
              <a:rPr lang="en-US" dirty="0" smtClean="0"/>
              <a:t>If </a:t>
            </a:r>
            <a:r>
              <a:rPr lang="en-US" dirty="0"/>
              <a:t>the PaCO2 is </a:t>
            </a:r>
            <a:r>
              <a:rPr lang="en-US" dirty="0"/>
              <a:t>&gt;</a:t>
            </a:r>
            <a:r>
              <a:rPr lang="en-US" dirty="0" smtClean="0"/>
              <a:t>45 </a:t>
            </a:r>
            <a:r>
              <a:rPr lang="en-US" dirty="0"/>
              <a:t>mm Hg, and the PaO2 is </a:t>
            </a:r>
            <a:r>
              <a:rPr lang="en-US" dirty="0"/>
              <a:t>&lt;</a:t>
            </a:r>
            <a:r>
              <a:rPr lang="en-US" dirty="0" smtClean="0"/>
              <a:t>60 </a:t>
            </a:r>
            <a:r>
              <a:rPr lang="en-US" dirty="0"/>
              <a:t>mm Hg, a patient is in </a:t>
            </a:r>
            <a:r>
              <a:rPr lang="en-US" dirty="0" err="1"/>
              <a:t>hypercapnic</a:t>
            </a:r>
            <a:r>
              <a:rPr lang="en-US" dirty="0"/>
              <a:t> respiratory failure.</a:t>
            </a:r>
            <a:endParaRPr lang="en-US" dirty="0"/>
          </a:p>
        </p:txBody>
      </p:sp>
    </p:spTree>
    <p:extLst>
      <p:ext uri="{BB962C8B-B14F-4D97-AF65-F5344CB8AC3E}">
        <p14:creationId xmlns:p14="http://schemas.microsoft.com/office/powerpoint/2010/main" val="4073059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CO2 level Cont’d</a:t>
            </a:r>
            <a:endParaRPr lang="en-US" dirty="0"/>
          </a:p>
        </p:txBody>
      </p:sp>
      <p:sp>
        <p:nvSpPr>
          <p:cNvPr id="3" name="Content Placeholder 2"/>
          <p:cNvSpPr>
            <a:spLocks noGrp="1"/>
          </p:cNvSpPr>
          <p:nvPr>
            <p:ph idx="1"/>
          </p:nvPr>
        </p:nvSpPr>
        <p:spPr/>
        <p:txBody>
          <a:bodyPr>
            <a:normAutofit/>
          </a:bodyPr>
          <a:lstStyle/>
          <a:p>
            <a:r>
              <a:rPr lang="en-US" dirty="0" smtClean="0"/>
              <a:t>When </a:t>
            </a:r>
            <a:r>
              <a:rPr lang="en-US" dirty="0"/>
              <a:t>there is exposure to very high levels of CO2, in excess of 5% (50,000 ppm), the body’s compensatory mechanisms can become overwhelmed, and the central nervous system (brain and spinal cord) functions are depressed, then fail. Death soon </a:t>
            </a:r>
            <a:r>
              <a:rPr lang="en-US" dirty="0" smtClean="0"/>
              <a:t>follows (</a:t>
            </a:r>
            <a:r>
              <a:rPr lang="en-US" dirty="0" err="1" smtClean="0"/>
              <a:t>Chowdhuri</a:t>
            </a:r>
            <a:r>
              <a:rPr lang="en-US" dirty="0" smtClean="0"/>
              <a:t> and </a:t>
            </a:r>
            <a:r>
              <a:rPr lang="en-US" dirty="0" err="1" smtClean="0"/>
              <a:t>Badr</a:t>
            </a:r>
            <a:r>
              <a:rPr lang="en-US" dirty="0" smtClean="0"/>
              <a:t>, 2017).</a:t>
            </a:r>
            <a:endParaRPr lang="en-US" dirty="0" smtClean="0"/>
          </a:p>
        </p:txBody>
      </p:sp>
    </p:spTree>
    <p:extLst>
      <p:ext uri="{BB962C8B-B14F-4D97-AF65-F5344CB8AC3E}">
        <p14:creationId xmlns:p14="http://schemas.microsoft.com/office/powerpoint/2010/main" val="4082411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AMMONIA</a:t>
            </a:r>
            <a:endParaRPr lang="en-US" b="1" dirty="0"/>
          </a:p>
        </p:txBody>
      </p:sp>
      <p:sp>
        <p:nvSpPr>
          <p:cNvPr id="3" name="Content Placeholder 2"/>
          <p:cNvSpPr>
            <a:spLocks noGrp="1"/>
          </p:cNvSpPr>
          <p:nvPr>
            <p:ph idx="1"/>
          </p:nvPr>
        </p:nvSpPr>
        <p:spPr/>
        <p:txBody>
          <a:bodyPr>
            <a:normAutofit fontScale="85000" lnSpcReduction="10000"/>
          </a:bodyPr>
          <a:lstStyle/>
          <a:p>
            <a:pPr fontAlgn="base"/>
            <a:r>
              <a:rPr lang="en-US" b="1" dirty="0" smtClean="0"/>
              <a:t>Ammonia </a:t>
            </a:r>
            <a:r>
              <a:rPr lang="en-US" b="1" dirty="0"/>
              <a:t>(NH</a:t>
            </a:r>
            <a:r>
              <a:rPr lang="en-US" b="1" baseline="-25000" dirty="0"/>
              <a:t>3</a:t>
            </a:r>
            <a:r>
              <a:rPr lang="en-US" b="1" dirty="0"/>
              <a:t>)</a:t>
            </a:r>
            <a:r>
              <a:rPr lang="en-US" dirty="0"/>
              <a:t>, </a:t>
            </a:r>
            <a:r>
              <a:rPr lang="en-US" dirty="0" err="1"/>
              <a:t>colourless</a:t>
            </a:r>
            <a:r>
              <a:rPr lang="en-US" dirty="0"/>
              <a:t>, pungent gas composed of nitrogen and hydrogen. It is the simplest stable </a:t>
            </a:r>
            <a:r>
              <a:rPr lang="en-US" dirty="0" smtClean="0"/>
              <a:t>compound of </a:t>
            </a:r>
            <a:r>
              <a:rPr lang="en-US" dirty="0"/>
              <a:t>these elements and serves as a starting material for the production of many commercially important nitrogen </a:t>
            </a:r>
            <a:r>
              <a:rPr lang="en-US" dirty="0" smtClean="0"/>
              <a:t>compounds (Steven </a:t>
            </a:r>
            <a:r>
              <a:rPr lang="en-US" i="1" dirty="0" smtClean="0"/>
              <a:t>et al.</a:t>
            </a:r>
            <a:r>
              <a:rPr lang="en-US" dirty="0" smtClean="0"/>
              <a:t>,2013).</a:t>
            </a:r>
            <a:endParaRPr lang="en-US" dirty="0"/>
          </a:p>
          <a:p>
            <a:r>
              <a:rPr lang="en-US" dirty="0" smtClean="0"/>
              <a:t>It </a:t>
            </a:r>
            <a:r>
              <a:rPr lang="en-US" dirty="0"/>
              <a:t>is lighter than </a:t>
            </a:r>
            <a:r>
              <a:rPr lang="en-US" dirty="0" smtClean="0"/>
              <a:t>air,</a:t>
            </a:r>
            <a:r>
              <a:rPr lang="en-US" dirty="0"/>
              <a:t> its density being 0.589 times that of air. </a:t>
            </a:r>
            <a:endParaRPr lang="en-US" dirty="0" smtClean="0"/>
          </a:p>
          <a:p>
            <a:r>
              <a:rPr lang="en-US" dirty="0" smtClean="0"/>
              <a:t>In </a:t>
            </a:r>
            <a:r>
              <a:rPr lang="en-US" dirty="0"/>
              <a:t>certain organisms, ammonia is produced from atmospheric nitrogen by enzymes called </a:t>
            </a:r>
            <a:r>
              <a:rPr lang="en-US" dirty="0" err="1"/>
              <a:t>nitrogenases</a:t>
            </a:r>
            <a:r>
              <a:rPr lang="en-US" dirty="0"/>
              <a:t>.  </a:t>
            </a:r>
          </a:p>
        </p:txBody>
      </p:sp>
    </p:spTree>
    <p:extLst>
      <p:ext uri="{BB962C8B-B14F-4D97-AF65-F5344CB8AC3E}">
        <p14:creationId xmlns:p14="http://schemas.microsoft.com/office/powerpoint/2010/main" val="3229514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Ammonia (NH3) is produced as a byproduct of amino acid catabolism. Bacteria in the small intestines produce ammonia from glutamine, and urease-containing bacteria in the colon produce ammonia from breakdown of proteins and urea. </a:t>
            </a:r>
            <a:endParaRPr lang="en-US" dirty="0" smtClean="0"/>
          </a:p>
          <a:p>
            <a:r>
              <a:rPr lang="en-US" dirty="0" smtClean="0"/>
              <a:t>Ammonia </a:t>
            </a:r>
            <a:r>
              <a:rPr lang="en-US" dirty="0"/>
              <a:t>is taken up from portal blood by hepatocytes and converted to urea through the Krebs-</a:t>
            </a:r>
            <a:r>
              <a:rPr lang="en-US" dirty="0" err="1"/>
              <a:t>Henseleit</a:t>
            </a:r>
            <a:r>
              <a:rPr lang="en-US" dirty="0"/>
              <a:t> cycle (which is also less formally but more aptly known as the “urea cycle</a:t>
            </a:r>
            <a:r>
              <a:rPr lang="en-US" dirty="0" smtClean="0"/>
              <a:t>”) (Hinkle </a:t>
            </a:r>
            <a:r>
              <a:rPr lang="en-US" i="1" dirty="0" smtClean="0"/>
              <a:t>et al</a:t>
            </a:r>
            <a:r>
              <a:rPr lang="en-US" dirty="0" smtClean="0"/>
              <a:t>., 2014).</a:t>
            </a:r>
            <a:endParaRPr lang="en-US" dirty="0"/>
          </a:p>
        </p:txBody>
      </p:sp>
    </p:spTree>
    <p:extLst>
      <p:ext uri="{BB962C8B-B14F-4D97-AF65-F5344CB8AC3E}">
        <p14:creationId xmlns:p14="http://schemas.microsoft.com/office/powerpoint/2010/main" val="1655469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NH3</a:t>
            </a:r>
            <a:endParaRPr lang="en-US" dirty="0"/>
          </a:p>
        </p:txBody>
      </p:sp>
      <p:sp>
        <p:nvSpPr>
          <p:cNvPr id="3" name="Content Placeholder 2"/>
          <p:cNvSpPr>
            <a:spLocks noGrp="1"/>
          </p:cNvSpPr>
          <p:nvPr>
            <p:ph idx="1"/>
          </p:nvPr>
        </p:nvSpPr>
        <p:spPr/>
        <p:txBody>
          <a:bodyPr/>
          <a:lstStyle/>
          <a:p>
            <a:r>
              <a:rPr lang="en-US" dirty="0"/>
              <a:t>Ammonia in Industries</a:t>
            </a:r>
          </a:p>
          <a:p>
            <a:r>
              <a:rPr lang="en-US" dirty="0"/>
              <a:t>Agriculture</a:t>
            </a:r>
          </a:p>
          <a:p>
            <a:r>
              <a:rPr lang="en-US" dirty="0"/>
              <a:t>Household Products</a:t>
            </a:r>
          </a:p>
          <a:p>
            <a:r>
              <a:rPr lang="en-US" dirty="0"/>
              <a:t>For Manufacturing Various Compounds</a:t>
            </a:r>
          </a:p>
          <a:p>
            <a:r>
              <a:rPr lang="en-US" dirty="0"/>
              <a:t>Metal Treating</a:t>
            </a:r>
          </a:p>
          <a:p>
            <a:r>
              <a:rPr lang="en-US" dirty="0"/>
              <a:t>Petroleum</a:t>
            </a:r>
          </a:p>
          <a:p>
            <a:endParaRPr lang="en-US" dirty="0"/>
          </a:p>
        </p:txBody>
      </p:sp>
    </p:spTree>
    <p:extLst>
      <p:ext uri="{BB962C8B-B14F-4D97-AF65-F5344CB8AC3E}">
        <p14:creationId xmlns:p14="http://schemas.microsoft.com/office/powerpoint/2010/main" val="4200850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NH3</a:t>
            </a:r>
            <a:endParaRPr lang="en-US" dirty="0"/>
          </a:p>
        </p:txBody>
      </p:sp>
      <p:sp>
        <p:nvSpPr>
          <p:cNvPr id="3" name="Content Placeholder 2"/>
          <p:cNvSpPr>
            <a:spLocks noGrp="1"/>
          </p:cNvSpPr>
          <p:nvPr>
            <p:ph idx="1"/>
          </p:nvPr>
        </p:nvSpPr>
        <p:spPr/>
        <p:txBody>
          <a:bodyPr>
            <a:normAutofit/>
          </a:bodyPr>
          <a:lstStyle/>
          <a:p>
            <a:r>
              <a:rPr lang="en-US" dirty="0" smtClean="0"/>
              <a:t>Ammonia  </a:t>
            </a:r>
            <a:r>
              <a:rPr lang="en-US" dirty="0"/>
              <a:t>is essential in the body as a building block for making proteins and other complex </a:t>
            </a:r>
            <a:r>
              <a:rPr lang="en-US" dirty="0" smtClean="0"/>
              <a:t>molecules.</a:t>
            </a:r>
          </a:p>
          <a:p>
            <a:r>
              <a:rPr lang="en-US" dirty="0" smtClean="0"/>
              <a:t>When </a:t>
            </a:r>
            <a:r>
              <a:rPr lang="en-US" dirty="0"/>
              <a:t>ammonia enters the body as a result of breathing, swallowing or skin contact, it reacts with water to produce ammonium hydroxide. This chemical is very corrosive and damages cells in the body on contact.</a:t>
            </a:r>
            <a:endParaRPr lang="en-US" dirty="0"/>
          </a:p>
        </p:txBody>
      </p:sp>
    </p:spTree>
    <p:extLst>
      <p:ext uri="{BB962C8B-B14F-4D97-AF65-F5344CB8AC3E}">
        <p14:creationId xmlns:p14="http://schemas.microsoft.com/office/powerpoint/2010/main" val="1996285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Hyperammonemia</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err="1"/>
              <a:t>Hyperammonemia</a:t>
            </a:r>
            <a:r>
              <a:rPr lang="en-US" dirty="0"/>
              <a:t> is a metabolic condition characterized by elevated levels of ammonia in the blood. </a:t>
            </a:r>
            <a:endParaRPr lang="en-US" dirty="0" smtClean="0"/>
          </a:p>
          <a:p>
            <a:r>
              <a:rPr lang="en-US" dirty="0" smtClean="0"/>
              <a:t>Increased </a:t>
            </a:r>
            <a:r>
              <a:rPr lang="en-US" dirty="0"/>
              <a:t>entry of ammonia to the brain is a primary cause of neurologic disorders, such as congenital deficiencies of urea cycle enzymes, hepatic </a:t>
            </a:r>
            <a:r>
              <a:rPr lang="en-US" dirty="0" err="1"/>
              <a:t>encephalopathies</a:t>
            </a:r>
            <a:r>
              <a:rPr lang="en-US" dirty="0"/>
              <a:t>, Reye syndrome, several other metabolic disorders, and some toxic </a:t>
            </a:r>
            <a:r>
              <a:rPr lang="en-US" dirty="0" err="1" smtClean="0"/>
              <a:t>encephalopathies</a:t>
            </a:r>
            <a:r>
              <a:rPr lang="en-US" dirty="0" smtClean="0"/>
              <a:t> (</a:t>
            </a:r>
            <a:r>
              <a:rPr lang="en-US" dirty="0" err="1" smtClean="0"/>
              <a:t>Pegg</a:t>
            </a:r>
            <a:r>
              <a:rPr lang="en-US" dirty="0" smtClean="0"/>
              <a:t> and </a:t>
            </a:r>
            <a:r>
              <a:rPr lang="en-US" dirty="0" err="1" smtClean="0"/>
              <a:t>Zaman</a:t>
            </a:r>
            <a:r>
              <a:rPr lang="en-US" dirty="0" smtClean="0"/>
              <a:t>, 2014).</a:t>
            </a:r>
            <a:endParaRPr lang="en-US" b="1" dirty="0"/>
          </a:p>
        </p:txBody>
      </p:sp>
    </p:spTree>
    <p:extLst>
      <p:ext uri="{BB962C8B-B14F-4D97-AF65-F5344CB8AC3E}">
        <p14:creationId xmlns:p14="http://schemas.microsoft.com/office/powerpoint/2010/main" val="155156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a:t>
            </a:r>
            <a:r>
              <a:rPr lang="en-US" dirty="0"/>
              <a:t>is taken up by animals, which convert it to carbon dioxide; plants, in turn, utilize carbon dioxide as a source of carbon and return the oxygen to the atmosphere (Adam </a:t>
            </a:r>
            <a:r>
              <a:rPr lang="en-US" i="1" dirty="0"/>
              <a:t>et al.</a:t>
            </a:r>
            <a:r>
              <a:rPr lang="en-US" dirty="0"/>
              <a:t>, 2018</a:t>
            </a:r>
            <a:r>
              <a:rPr lang="en-US" dirty="0" smtClean="0"/>
              <a:t>).</a:t>
            </a:r>
          </a:p>
          <a:p>
            <a:r>
              <a:rPr lang="en-US" dirty="0"/>
              <a:t>Oxygen is carried around in the red blood cells by a molecule called </a:t>
            </a:r>
            <a:r>
              <a:rPr lang="en-US" dirty="0" err="1" smtClean="0"/>
              <a:t>haemoglobin</a:t>
            </a:r>
            <a:r>
              <a:rPr lang="en-US" dirty="0" smtClean="0"/>
              <a:t>.</a:t>
            </a:r>
            <a:endParaRPr lang="en-US" dirty="0"/>
          </a:p>
          <a:p>
            <a:endParaRPr lang="en-US" dirty="0"/>
          </a:p>
        </p:txBody>
      </p:sp>
    </p:spTree>
    <p:extLst>
      <p:ext uri="{BB962C8B-B14F-4D97-AF65-F5344CB8AC3E}">
        <p14:creationId xmlns:p14="http://schemas.microsoft.com/office/powerpoint/2010/main" val="1417677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r>
              <a:rPr lang="en-US" dirty="0" smtClean="0"/>
              <a:t>Cont’d</a:t>
            </a:r>
            <a:endParaRPr lang="en-US" dirty="0"/>
          </a:p>
        </p:txBody>
      </p:sp>
      <p:sp>
        <p:nvSpPr>
          <p:cNvPr id="3" name="Content Placeholder 2"/>
          <p:cNvSpPr>
            <a:spLocks noGrp="1"/>
          </p:cNvSpPr>
          <p:nvPr>
            <p:ph idx="1"/>
          </p:nvPr>
        </p:nvSpPr>
        <p:spPr>
          <a:xfrm>
            <a:off x="457200" y="838200"/>
            <a:ext cx="8229600" cy="5211763"/>
          </a:xfrm>
        </p:spPr>
        <p:txBody>
          <a:bodyPr>
            <a:normAutofit/>
          </a:bodyPr>
          <a:lstStyle/>
          <a:p>
            <a:pPr marL="0" indent="0" fontAlgn="base">
              <a:buNone/>
            </a:pPr>
            <a:endParaRPr lang="en-US" dirty="0"/>
          </a:p>
          <a:p>
            <a:pPr fontAlgn="base"/>
            <a:r>
              <a:rPr lang="en-US" b="1" dirty="0"/>
              <a:t>Hepatic encephalopathy</a:t>
            </a:r>
            <a:r>
              <a:rPr lang="en-US" dirty="0"/>
              <a:t>, a condition that happens when the liver is too diseased or damaged to properly process ammonia. In this disorder, ammonia builds up in the blood and travels to the brain. It can cause confusion, disorientation, coma, and even </a:t>
            </a:r>
            <a:r>
              <a:rPr lang="en-US" dirty="0" smtClean="0"/>
              <a:t>death (</a:t>
            </a:r>
            <a:r>
              <a:rPr lang="en-US" dirty="0" err="1" smtClean="0"/>
              <a:t>Pegg</a:t>
            </a:r>
            <a:r>
              <a:rPr lang="en-US" dirty="0" smtClean="0"/>
              <a:t> </a:t>
            </a:r>
            <a:r>
              <a:rPr lang="en-US" i="1" dirty="0" smtClean="0"/>
              <a:t>et al.</a:t>
            </a:r>
            <a:r>
              <a:rPr lang="en-US" dirty="0" smtClean="0"/>
              <a:t>, 2014</a:t>
            </a:r>
            <a:r>
              <a:rPr lang="en-US" dirty="0" smtClean="0"/>
              <a:t>).</a:t>
            </a:r>
          </a:p>
        </p:txBody>
      </p:sp>
    </p:spTree>
    <p:extLst>
      <p:ext uri="{BB962C8B-B14F-4D97-AF65-F5344CB8AC3E}">
        <p14:creationId xmlns:p14="http://schemas.microsoft.com/office/powerpoint/2010/main" val="1364411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fontAlgn="base"/>
            <a:r>
              <a:rPr lang="en-US" b="1" dirty="0"/>
              <a:t>Reye syndrome</a:t>
            </a:r>
            <a:r>
              <a:rPr lang="en-US" dirty="0"/>
              <a:t>, a serious and sometimes fatal condition that causes damage to the liver and brain. It mostly affects children and teenagers who are recovering from viral infections such as chicken pox or the flu and have taken aspirin to treat their illnesses. The cause of Reye syndrome is unknown. But because of the risk, children and teens should not take aspirin unless specifically recommended by your health care provider</a:t>
            </a:r>
            <a:r>
              <a:rPr lang="en-US" dirty="0" smtClean="0"/>
              <a:t>.</a:t>
            </a:r>
            <a:endParaRPr lang="en-US" dirty="0"/>
          </a:p>
        </p:txBody>
      </p:sp>
    </p:spTree>
    <p:extLst>
      <p:ext uri="{BB962C8B-B14F-4D97-AF65-F5344CB8AC3E}">
        <p14:creationId xmlns:p14="http://schemas.microsoft.com/office/powerpoint/2010/main" val="350978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fontAlgn="base"/>
            <a:r>
              <a:rPr lang="en-US" b="1" dirty="0"/>
              <a:t>Urea cycle disorders</a:t>
            </a:r>
            <a:r>
              <a:rPr lang="en-US" dirty="0"/>
              <a:t>, rare genetic defects that affect the body's ability to change ammonia into urea.</a:t>
            </a:r>
          </a:p>
          <a:p>
            <a:pPr fontAlgn="base"/>
            <a:r>
              <a:rPr lang="en-US" dirty="0"/>
              <a:t>The test may also be used to monitor the effectiveness of treatment for liver disease or kidney failure (Hinkle </a:t>
            </a:r>
            <a:r>
              <a:rPr lang="en-US" i="1" dirty="0"/>
              <a:t>et al.</a:t>
            </a:r>
            <a:r>
              <a:rPr lang="en-US" dirty="0"/>
              <a:t>, 2014).</a:t>
            </a:r>
            <a:endParaRPr lang="en-US" dirty="0"/>
          </a:p>
        </p:txBody>
      </p:sp>
    </p:spTree>
    <p:extLst>
      <p:ext uri="{BB962C8B-B14F-4D97-AF65-F5344CB8AC3E}">
        <p14:creationId xmlns:p14="http://schemas.microsoft.com/office/powerpoint/2010/main" val="3088141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a:t>
            </a:r>
            <a:endParaRPr lang="en-US" dirty="0"/>
          </a:p>
        </p:txBody>
      </p:sp>
      <p:sp>
        <p:nvSpPr>
          <p:cNvPr id="3" name="Content Placeholder 2"/>
          <p:cNvSpPr>
            <a:spLocks noGrp="1"/>
          </p:cNvSpPr>
          <p:nvPr>
            <p:ph idx="1"/>
          </p:nvPr>
        </p:nvSpPr>
        <p:spPr/>
        <p:txBody>
          <a:bodyPr/>
          <a:lstStyle/>
          <a:p>
            <a:pPr fontAlgn="base"/>
            <a:r>
              <a:rPr lang="en-US" dirty="0"/>
              <a:t>Confusion</a:t>
            </a:r>
          </a:p>
          <a:p>
            <a:pPr fontAlgn="base"/>
            <a:r>
              <a:rPr lang="en-US" dirty="0"/>
              <a:t>Fatigue</a:t>
            </a:r>
          </a:p>
          <a:p>
            <a:pPr fontAlgn="base"/>
            <a:r>
              <a:rPr lang="en-US" dirty="0"/>
              <a:t>Loss of appetite</a:t>
            </a:r>
          </a:p>
          <a:p>
            <a:pPr fontAlgn="base"/>
            <a:r>
              <a:rPr lang="en-US" dirty="0"/>
              <a:t>Nausea with or without vomiting</a:t>
            </a:r>
          </a:p>
          <a:p>
            <a:pPr fontAlgn="base"/>
            <a:r>
              <a:rPr lang="en-US" dirty="0"/>
              <a:t>Pain in the back, sides or abdomen</a:t>
            </a:r>
          </a:p>
          <a:p>
            <a:pPr fontAlgn="base"/>
            <a:r>
              <a:rPr lang="en-US" dirty="0"/>
              <a:t>Weakness (loss of strength)</a:t>
            </a:r>
          </a:p>
          <a:p>
            <a:endParaRPr lang="en-US" dirty="0"/>
          </a:p>
        </p:txBody>
      </p:sp>
    </p:spTree>
    <p:extLst>
      <p:ext uri="{BB962C8B-B14F-4D97-AF65-F5344CB8AC3E}">
        <p14:creationId xmlns:p14="http://schemas.microsoft.com/office/powerpoint/2010/main" val="1155586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a:t>Alcohol abuse</a:t>
            </a:r>
          </a:p>
          <a:p>
            <a:pPr fontAlgn="base"/>
            <a:r>
              <a:rPr lang="en-US" dirty="0"/>
              <a:t>Certain medications such as diuretics and narcotics</a:t>
            </a:r>
          </a:p>
          <a:p>
            <a:pPr fontAlgn="base"/>
            <a:r>
              <a:rPr lang="en-US" dirty="0"/>
              <a:t>Drug </a:t>
            </a:r>
            <a:r>
              <a:rPr lang="en-US" dirty="0" smtClean="0"/>
              <a:t>abuse</a:t>
            </a:r>
            <a:endParaRPr lang="en-US" dirty="0"/>
          </a:p>
          <a:p>
            <a:pPr fontAlgn="base"/>
            <a:r>
              <a:rPr lang="en-US" dirty="0"/>
              <a:t>Gastrointestinal bleeding</a:t>
            </a:r>
          </a:p>
          <a:p>
            <a:pPr fontAlgn="base"/>
            <a:r>
              <a:rPr lang="en-US" dirty="0"/>
              <a:t>Heart failure</a:t>
            </a:r>
          </a:p>
          <a:p>
            <a:pPr fontAlgn="base"/>
            <a:r>
              <a:rPr lang="en-US" dirty="0"/>
              <a:t>Hepatic encephalopathy (damage to the brain due to liver failure)</a:t>
            </a:r>
          </a:p>
          <a:p>
            <a:pPr fontAlgn="base"/>
            <a:r>
              <a:rPr lang="en-US" dirty="0"/>
              <a:t>Kidney disease </a:t>
            </a:r>
            <a:endParaRPr lang="en-US" dirty="0" smtClean="0"/>
          </a:p>
          <a:p>
            <a:pPr fontAlgn="base"/>
            <a:r>
              <a:rPr lang="en-US" dirty="0" smtClean="0"/>
              <a:t>Liver </a:t>
            </a:r>
            <a:r>
              <a:rPr lang="en-US" dirty="0"/>
              <a:t>disease or damage, such as cirrhosis or severe </a:t>
            </a:r>
            <a:r>
              <a:rPr lang="en-US" dirty="0" smtClean="0"/>
              <a:t>hepatitis (</a:t>
            </a:r>
            <a:r>
              <a:rPr lang="en-US" dirty="0" err="1" smtClean="0"/>
              <a:t>Jalan</a:t>
            </a:r>
            <a:r>
              <a:rPr lang="en-US" dirty="0" smtClean="0"/>
              <a:t>, 2003).</a:t>
            </a:r>
          </a:p>
        </p:txBody>
      </p:sp>
    </p:spTree>
    <p:extLst>
      <p:ext uri="{BB962C8B-B14F-4D97-AF65-F5344CB8AC3E}">
        <p14:creationId xmlns:p14="http://schemas.microsoft.com/office/powerpoint/2010/main" val="1014074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Ammonia leve</a:t>
            </a:r>
            <a:r>
              <a:rPr lang="en-US" dirty="0"/>
              <a:t>l</a:t>
            </a:r>
          </a:p>
        </p:txBody>
      </p:sp>
      <p:sp>
        <p:nvSpPr>
          <p:cNvPr id="3" name="Content Placeholder 2"/>
          <p:cNvSpPr>
            <a:spLocks noGrp="1"/>
          </p:cNvSpPr>
          <p:nvPr>
            <p:ph idx="1"/>
          </p:nvPr>
        </p:nvSpPr>
        <p:spPr/>
        <p:txBody>
          <a:bodyPr>
            <a:normAutofit/>
          </a:bodyPr>
          <a:lstStyle/>
          <a:p>
            <a:r>
              <a:rPr lang="en-US" dirty="0"/>
              <a:t>The normal range for Adult: 10-80 mcg/</a:t>
            </a:r>
            <a:r>
              <a:rPr lang="en-US" dirty="0" err="1"/>
              <a:t>dL</a:t>
            </a:r>
            <a:r>
              <a:rPr lang="en-US" dirty="0"/>
              <a:t> or 6-47 </a:t>
            </a:r>
            <a:r>
              <a:rPr lang="el-GR" dirty="0"/>
              <a:t>μ</a:t>
            </a:r>
            <a:r>
              <a:rPr lang="en-US" dirty="0" err="1"/>
              <a:t>mol</a:t>
            </a:r>
            <a:r>
              <a:rPr lang="en-US" dirty="0"/>
              <a:t>/L (SI units)</a:t>
            </a:r>
          </a:p>
          <a:p>
            <a:r>
              <a:rPr lang="en-US" dirty="0"/>
              <a:t>An elevated ammonia level in blood (100 </a:t>
            </a:r>
            <a:r>
              <a:rPr lang="en-US" dirty="0" err="1"/>
              <a:t>μmol</a:t>
            </a:r>
            <a:r>
              <a:rPr lang="en-US" dirty="0"/>
              <a:t>/L or higher) is an indicator of an abnormality in nitrogen homeostasis(</a:t>
            </a:r>
            <a:r>
              <a:rPr lang="en-US" dirty="0" err="1"/>
              <a:t>Pediatr</a:t>
            </a:r>
            <a:r>
              <a:rPr lang="en-US" dirty="0"/>
              <a:t>, 2001).</a:t>
            </a:r>
            <a:endParaRPr lang="en-US" dirty="0"/>
          </a:p>
        </p:txBody>
      </p:sp>
    </p:spTree>
    <p:extLst>
      <p:ext uri="{BB962C8B-B14F-4D97-AF65-F5344CB8AC3E}">
        <p14:creationId xmlns:p14="http://schemas.microsoft.com/office/powerpoint/2010/main" val="2215759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Reference </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Athayde</a:t>
            </a:r>
            <a:r>
              <a:rPr lang="en-US" dirty="0"/>
              <a:t> </a:t>
            </a:r>
            <a:r>
              <a:rPr lang="en-US" dirty="0" smtClean="0"/>
              <a:t>R.A.B., Oliveira J.R.B., </a:t>
            </a:r>
            <a:r>
              <a:rPr lang="en-US" dirty="0" err="1"/>
              <a:t>Lorenzi</a:t>
            </a:r>
            <a:r>
              <a:rPr lang="en-US" dirty="0"/>
              <a:t> </a:t>
            </a:r>
            <a:r>
              <a:rPr lang="en-US" dirty="0" smtClean="0"/>
              <a:t>F.G. and </a:t>
            </a:r>
            <a:r>
              <a:rPr lang="en-US" dirty="0" err="1"/>
              <a:t>Genta</a:t>
            </a:r>
            <a:r>
              <a:rPr lang="en-US" dirty="0"/>
              <a:t> </a:t>
            </a:r>
            <a:r>
              <a:rPr lang="en-US" dirty="0" smtClean="0"/>
              <a:t>P.R. (2018). </a:t>
            </a:r>
            <a:r>
              <a:rPr lang="en-US" dirty="0"/>
              <a:t>Obesity hypoventilation syndrome: a current review. </a:t>
            </a:r>
            <a:r>
              <a:rPr lang="en-US" i="1" dirty="0"/>
              <a:t>J Bras </a:t>
            </a:r>
            <a:r>
              <a:rPr lang="en-US" i="1" dirty="0" err="1"/>
              <a:t>Pneumol</a:t>
            </a:r>
            <a:r>
              <a:rPr lang="en-US" dirty="0"/>
              <a:t>. </a:t>
            </a:r>
            <a:r>
              <a:rPr lang="en-US" dirty="0" smtClean="0"/>
              <a:t>44(</a:t>
            </a:r>
            <a:r>
              <a:rPr lang="en-US" b="1" dirty="0" smtClean="0"/>
              <a:t>6</a:t>
            </a:r>
            <a:r>
              <a:rPr lang="en-US" dirty="0"/>
              <a:t>):510-518.</a:t>
            </a:r>
            <a:endParaRPr lang="en-US" dirty="0" smtClean="0"/>
          </a:p>
          <a:p>
            <a:r>
              <a:rPr lang="en-US" dirty="0" err="1" smtClean="0"/>
              <a:t>Baillieul</a:t>
            </a:r>
            <a:r>
              <a:rPr lang="en-US" dirty="0" smtClean="0"/>
              <a:t> </a:t>
            </a:r>
            <a:r>
              <a:rPr lang="en-US" dirty="0" smtClean="0"/>
              <a:t>S., </a:t>
            </a:r>
            <a:r>
              <a:rPr lang="en-US" dirty="0" err="1"/>
              <a:t>Revol</a:t>
            </a:r>
            <a:r>
              <a:rPr lang="en-US" dirty="0"/>
              <a:t> </a:t>
            </a:r>
            <a:r>
              <a:rPr lang="en-US" dirty="0" smtClean="0"/>
              <a:t>B., </a:t>
            </a:r>
            <a:r>
              <a:rPr lang="en-US" dirty="0" err="1"/>
              <a:t>Jullian-Desayes</a:t>
            </a:r>
            <a:r>
              <a:rPr lang="en-US" dirty="0"/>
              <a:t> </a:t>
            </a:r>
            <a:r>
              <a:rPr lang="en-US" dirty="0" smtClean="0"/>
              <a:t>I., </a:t>
            </a:r>
            <a:r>
              <a:rPr lang="en-US" dirty="0" err="1"/>
              <a:t>Joyeux</a:t>
            </a:r>
            <a:r>
              <a:rPr lang="en-US" dirty="0"/>
              <a:t>-Faure </a:t>
            </a:r>
            <a:r>
              <a:rPr lang="en-US" dirty="0" smtClean="0"/>
              <a:t>M., </a:t>
            </a:r>
            <a:r>
              <a:rPr lang="en-US" dirty="0" err="1"/>
              <a:t>Tamisier</a:t>
            </a:r>
            <a:r>
              <a:rPr lang="en-US" dirty="0"/>
              <a:t> </a:t>
            </a:r>
            <a:r>
              <a:rPr lang="en-US" dirty="0" smtClean="0"/>
              <a:t>R. and  </a:t>
            </a:r>
            <a:r>
              <a:rPr lang="en-US" dirty="0" err="1"/>
              <a:t>Pépin</a:t>
            </a:r>
            <a:r>
              <a:rPr lang="en-US" dirty="0"/>
              <a:t> </a:t>
            </a:r>
            <a:r>
              <a:rPr lang="en-US" dirty="0" smtClean="0"/>
              <a:t>J.L. (2019). </a:t>
            </a:r>
            <a:r>
              <a:rPr lang="en-US" dirty="0"/>
              <a:t>Diagnosis and management of central sleep apnea syndrome. </a:t>
            </a:r>
            <a:r>
              <a:rPr lang="en-US" i="1" dirty="0"/>
              <a:t>Expert Rev </a:t>
            </a:r>
            <a:r>
              <a:rPr lang="en-US" i="1" dirty="0" err="1"/>
              <a:t>Respir</a:t>
            </a:r>
            <a:r>
              <a:rPr lang="en-US" i="1" dirty="0"/>
              <a:t> Med</a:t>
            </a:r>
            <a:r>
              <a:rPr lang="en-US" dirty="0"/>
              <a:t>. </a:t>
            </a:r>
            <a:r>
              <a:rPr lang="en-US" dirty="0" smtClean="0"/>
              <a:t>13(</a:t>
            </a:r>
            <a:r>
              <a:rPr lang="en-US" b="1" dirty="0" smtClean="0"/>
              <a:t>6</a:t>
            </a:r>
            <a:r>
              <a:rPr lang="en-US" dirty="0"/>
              <a:t>):545-557. </a:t>
            </a:r>
            <a:endParaRPr lang="en-US" dirty="0" smtClean="0"/>
          </a:p>
          <a:p>
            <a:r>
              <a:rPr lang="en-US" dirty="0" err="1" smtClean="0"/>
              <a:t>Chowdhuri</a:t>
            </a:r>
            <a:r>
              <a:rPr lang="en-US" dirty="0" smtClean="0"/>
              <a:t> S</a:t>
            </a:r>
            <a:r>
              <a:rPr lang="en-US" dirty="0"/>
              <a:t>.</a:t>
            </a:r>
            <a:r>
              <a:rPr lang="en-US" dirty="0" smtClean="0"/>
              <a:t> </a:t>
            </a:r>
            <a:r>
              <a:rPr lang="en-US" dirty="0" smtClean="0"/>
              <a:t>and </a:t>
            </a:r>
            <a:r>
              <a:rPr lang="en-US" dirty="0" err="1" smtClean="0"/>
              <a:t>Badr</a:t>
            </a:r>
            <a:r>
              <a:rPr lang="en-US" dirty="0" smtClean="0"/>
              <a:t> M.S. </a:t>
            </a:r>
            <a:r>
              <a:rPr lang="en-US" dirty="0"/>
              <a:t>(</a:t>
            </a:r>
            <a:r>
              <a:rPr lang="en-US" dirty="0" smtClean="0"/>
              <a:t>2017). </a:t>
            </a:r>
            <a:r>
              <a:rPr lang="en-US" dirty="0"/>
              <a:t>Control of ventilation in health and disease. </a:t>
            </a:r>
            <a:r>
              <a:rPr lang="en-US" i="1" dirty="0" smtClean="0"/>
              <a:t>CHEST</a:t>
            </a:r>
            <a:r>
              <a:rPr lang="en-US" dirty="0"/>
              <a:t>.</a:t>
            </a:r>
            <a:r>
              <a:rPr lang="en-US" dirty="0"/>
              <a:t> 151(</a:t>
            </a:r>
            <a:r>
              <a:rPr lang="en-US" b="1" dirty="0"/>
              <a:t>4</a:t>
            </a:r>
            <a:r>
              <a:rPr lang="en-US" dirty="0"/>
              <a:t>), </a:t>
            </a:r>
            <a:r>
              <a:rPr lang="en-US" dirty="0" smtClean="0"/>
              <a:t>917–929</a:t>
            </a:r>
            <a:r>
              <a:rPr lang="en-US" dirty="0" smtClean="0"/>
              <a:t>.</a:t>
            </a:r>
          </a:p>
          <a:p>
            <a:r>
              <a:rPr lang="en-US" dirty="0" err="1" smtClean="0"/>
              <a:t>Comellini</a:t>
            </a:r>
            <a:r>
              <a:rPr lang="en-US" dirty="0" smtClean="0"/>
              <a:t> V., </a:t>
            </a:r>
            <a:r>
              <a:rPr lang="en-US" dirty="0" err="1"/>
              <a:t>Pacilli</a:t>
            </a:r>
            <a:r>
              <a:rPr lang="en-US" dirty="0"/>
              <a:t> </a:t>
            </a:r>
            <a:r>
              <a:rPr lang="en-US" dirty="0" smtClean="0"/>
              <a:t>A.M.G. and </a:t>
            </a:r>
            <a:r>
              <a:rPr lang="en-US" dirty="0"/>
              <a:t>Nava S</a:t>
            </a:r>
            <a:r>
              <a:rPr lang="en-US" dirty="0" smtClean="0"/>
              <a:t>. (2019). </a:t>
            </a:r>
            <a:r>
              <a:rPr lang="en-US" dirty="0"/>
              <a:t>Benefits of non-invasive ventilation in acute </a:t>
            </a:r>
            <a:r>
              <a:rPr lang="en-US" dirty="0" err="1"/>
              <a:t>hypercapnic</a:t>
            </a:r>
            <a:r>
              <a:rPr lang="en-US" dirty="0"/>
              <a:t> respiratory failure. </a:t>
            </a:r>
            <a:r>
              <a:rPr lang="en-US" i="1" dirty="0" err="1"/>
              <a:t>Respirology</a:t>
            </a:r>
            <a:r>
              <a:rPr lang="en-US" i="1" dirty="0" smtClean="0"/>
              <a:t>.</a:t>
            </a:r>
            <a:r>
              <a:rPr lang="en-US" dirty="0" smtClean="0"/>
              <a:t> 24(</a:t>
            </a:r>
            <a:r>
              <a:rPr lang="en-US" b="1" dirty="0" smtClean="0"/>
              <a:t>4</a:t>
            </a:r>
            <a:r>
              <a:rPr lang="en-US" dirty="0"/>
              <a:t>):308-317</a:t>
            </a:r>
            <a:endParaRPr lang="en-US" dirty="0" smtClean="0"/>
          </a:p>
          <a:p>
            <a:r>
              <a:rPr lang="en-US" dirty="0" err="1" smtClean="0"/>
              <a:t>Eggleton</a:t>
            </a:r>
            <a:r>
              <a:rPr lang="en-US" dirty="0" smtClean="0"/>
              <a:t> and Tony </a:t>
            </a:r>
            <a:r>
              <a:rPr lang="en-US" dirty="0"/>
              <a:t>(2013). A Short Introduction to Climate Change. </a:t>
            </a:r>
            <a:r>
              <a:rPr lang="en-US" i="1" dirty="0"/>
              <a:t>Cambridge University Press</a:t>
            </a:r>
            <a:r>
              <a:rPr lang="en-US" dirty="0"/>
              <a:t>. p. 52. </a:t>
            </a:r>
            <a:r>
              <a:rPr lang="en-US" dirty="0">
                <a:hlinkClick r:id="rId2" tooltip="International Standard Book Number"/>
              </a:rPr>
              <a:t>ISBN</a:t>
            </a:r>
            <a:r>
              <a:rPr lang="en-US" dirty="0"/>
              <a:t> </a:t>
            </a:r>
            <a:r>
              <a:rPr lang="en-US" dirty="0">
                <a:hlinkClick r:id="rId3" tooltip="Special:BookSources/9781107618763"/>
              </a:rPr>
              <a:t>9781107618763</a:t>
            </a:r>
            <a:r>
              <a:rPr lang="en-US" dirty="0" smtClean="0"/>
              <a:t>.</a:t>
            </a:r>
            <a:endParaRPr lang="en-US" dirty="0"/>
          </a:p>
          <a:p>
            <a:pPr fontAlgn="base"/>
            <a:endParaRPr lang="en-US" dirty="0"/>
          </a:p>
        </p:txBody>
      </p:sp>
    </p:spTree>
    <p:extLst>
      <p:ext uri="{BB962C8B-B14F-4D97-AF65-F5344CB8AC3E}">
        <p14:creationId xmlns:p14="http://schemas.microsoft.com/office/powerpoint/2010/main" val="3479190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r>
              <a:rPr lang="en-US" dirty="0"/>
              <a:t>Frat J.P., </a:t>
            </a:r>
            <a:r>
              <a:rPr lang="en-US" dirty="0" err="1"/>
              <a:t>Coudroy</a:t>
            </a:r>
            <a:r>
              <a:rPr lang="en-US" dirty="0"/>
              <a:t> R. and </a:t>
            </a:r>
            <a:r>
              <a:rPr lang="en-US" dirty="0" err="1"/>
              <a:t>Thille</a:t>
            </a:r>
            <a:r>
              <a:rPr lang="en-US" dirty="0"/>
              <a:t> A.W. (2019). Non-invasive ventilation or high-flow oxygen therapy: When to choose one over the other? </a:t>
            </a:r>
            <a:r>
              <a:rPr lang="en-US" i="1" dirty="0" err="1"/>
              <a:t>Respirology</a:t>
            </a:r>
            <a:r>
              <a:rPr lang="en-US" dirty="0"/>
              <a:t>. 24(</a:t>
            </a:r>
            <a:r>
              <a:rPr lang="en-US" b="1" dirty="0"/>
              <a:t>8</a:t>
            </a:r>
            <a:r>
              <a:rPr lang="en-US" dirty="0"/>
              <a:t>):724-731.</a:t>
            </a:r>
          </a:p>
          <a:p>
            <a:pPr fontAlgn="base"/>
            <a:r>
              <a:rPr lang="en-US" dirty="0" smtClean="0"/>
              <a:t>Hinkle J., </a:t>
            </a:r>
            <a:r>
              <a:rPr lang="en-US" dirty="0" smtClean="0"/>
              <a:t>Cheever K</a:t>
            </a:r>
            <a:r>
              <a:rPr lang="en-US" dirty="0" smtClean="0"/>
              <a:t>., </a:t>
            </a:r>
            <a:r>
              <a:rPr lang="en-US" dirty="0" smtClean="0"/>
              <a:t>Brunner  and </a:t>
            </a:r>
            <a:r>
              <a:rPr lang="en-US" dirty="0" err="1" smtClean="0"/>
              <a:t>Suddarth</a:t>
            </a:r>
            <a:r>
              <a:rPr lang="en-US" dirty="0" smtClean="0"/>
              <a:t>. (2014). Handbook of Laboratory and Diagnostic Tests. </a:t>
            </a:r>
            <a:r>
              <a:rPr lang="en-US" i="1" dirty="0" smtClean="0"/>
              <a:t>2nd Ed, Kindle. Philadelphia: </a:t>
            </a:r>
            <a:r>
              <a:rPr lang="en-US" dirty="0" err="1" smtClean="0"/>
              <a:t>Wolters</a:t>
            </a:r>
            <a:r>
              <a:rPr lang="en-US" dirty="0" smtClean="0"/>
              <a:t> Kluwer Health, Lippincott Williams and Wilkins. Ammonia, Plasma; pg. 40.</a:t>
            </a:r>
          </a:p>
          <a:p>
            <a:pPr fontAlgn="base"/>
            <a:r>
              <a:rPr lang="en-US" dirty="0" err="1" smtClean="0"/>
              <a:t>Jalan</a:t>
            </a:r>
            <a:r>
              <a:rPr lang="en-US" dirty="0" smtClean="0"/>
              <a:t> R. (2003). Intracranial Hypertension in Acute Liver Failure: Pathophysiological Basis of Rational Management. </a:t>
            </a:r>
            <a:r>
              <a:rPr lang="en-US" i="1" dirty="0" err="1" smtClean="0"/>
              <a:t>Semin</a:t>
            </a:r>
            <a:r>
              <a:rPr lang="en-US" i="1" dirty="0" smtClean="0"/>
              <a:t> Liver Dis</a:t>
            </a:r>
            <a:r>
              <a:rPr lang="en-US" dirty="0" smtClean="0"/>
              <a:t>.;23(</a:t>
            </a:r>
            <a:r>
              <a:rPr lang="en-US" b="1" dirty="0" smtClean="0"/>
              <a:t>3</a:t>
            </a:r>
            <a:r>
              <a:rPr lang="en-US" dirty="0" smtClean="0"/>
              <a:t>):271-282. </a:t>
            </a:r>
            <a:endParaRPr lang="en-US" dirty="0" smtClean="0"/>
          </a:p>
          <a:p>
            <a:pPr fontAlgn="base"/>
            <a:r>
              <a:rPr lang="en-US" dirty="0" err="1" smtClean="0"/>
              <a:t>Pegg</a:t>
            </a:r>
            <a:r>
              <a:rPr lang="en-US" dirty="0" smtClean="0"/>
              <a:t> E.J. and </a:t>
            </a:r>
            <a:r>
              <a:rPr lang="en-US" dirty="0" err="1" smtClean="0"/>
              <a:t>Zaman</a:t>
            </a:r>
            <a:r>
              <a:rPr lang="en-US" dirty="0" smtClean="0"/>
              <a:t> F. (2014). Sodium valproate-related </a:t>
            </a:r>
            <a:r>
              <a:rPr lang="en-US" dirty="0" err="1" smtClean="0"/>
              <a:t>hyperammonaemic</a:t>
            </a:r>
            <a:r>
              <a:rPr lang="en-US" dirty="0" smtClean="0"/>
              <a:t> encephalopathy. </a:t>
            </a:r>
            <a:r>
              <a:rPr lang="en-US" i="1" dirty="0" smtClean="0"/>
              <a:t>Case Reports</a:t>
            </a:r>
            <a:r>
              <a:rPr lang="en-US" dirty="0" smtClean="0"/>
              <a:t>. (Feb 21):bcr2014203899-bcr2014203899. doi:10.1136/bcr-2014-203899.</a:t>
            </a:r>
          </a:p>
          <a:p>
            <a:endParaRPr lang="en-US" dirty="0"/>
          </a:p>
        </p:txBody>
      </p:sp>
    </p:spTree>
    <p:extLst>
      <p:ext uri="{BB962C8B-B14F-4D97-AF65-F5344CB8AC3E}">
        <p14:creationId xmlns:p14="http://schemas.microsoft.com/office/powerpoint/2010/main" val="3138453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r>
            <a:br>
              <a:rPr lang="en-US" dirty="0"/>
            </a:br>
            <a:r>
              <a:rPr lang="en-US" dirty="0"/>
              <a:t>In the human body, the oxygen is absorbed by the blood stream in the lungs, being then transported to the cells where an elaborated change process takes place.</a:t>
            </a:r>
          </a:p>
          <a:p>
            <a:r>
              <a:rPr lang="en-US" dirty="0"/>
              <a:t>Oxygen plays a vital role in the breathing processes and in the metabolism of the living </a:t>
            </a:r>
            <a:r>
              <a:rPr lang="en-US" dirty="0" smtClean="0"/>
              <a:t>organisms (Roberts </a:t>
            </a:r>
            <a:r>
              <a:rPr lang="en-US" i="1" dirty="0" smtClean="0"/>
              <a:t>et al.</a:t>
            </a:r>
            <a:r>
              <a:rPr lang="en-US" dirty="0" smtClean="0"/>
              <a:t>, 2000).</a:t>
            </a:r>
            <a:endParaRPr lang="en-US" dirty="0"/>
          </a:p>
          <a:p>
            <a:endParaRPr lang="en-US" dirty="0"/>
          </a:p>
        </p:txBody>
      </p:sp>
    </p:spTree>
    <p:extLst>
      <p:ext uri="{BB962C8B-B14F-4D97-AF65-F5344CB8AC3E}">
        <p14:creationId xmlns:p14="http://schemas.microsoft.com/office/powerpoint/2010/main" val="244965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oxygen </a:t>
            </a:r>
            <a:endParaRPr lang="en-US" dirty="0"/>
          </a:p>
        </p:txBody>
      </p:sp>
      <p:sp>
        <p:nvSpPr>
          <p:cNvPr id="3" name="Content Placeholder 2"/>
          <p:cNvSpPr>
            <a:spLocks noGrp="1"/>
          </p:cNvSpPr>
          <p:nvPr>
            <p:ph idx="1"/>
          </p:nvPr>
        </p:nvSpPr>
        <p:spPr/>
        <p:txBody>
          <a:bodyPr>
            <a:normAutofit lnSpcReduction="10000"/>
          </a:bodyPr>
          <a:lstStyle/>
          <a:p>
            <a:r>
              <a:rPr lang="en-US" dirty="0" smtClean="0"/>
              <a:t>Oxygen </a:t>
            </a:r>
            <a:r>
              <a:rPr lang="en-US" dirty="0"/>
              <a:t>is used in mitochondria to help generate adenosine triphosphate (ATP) during oxidative phosphorylation</a:t>
            </a:r>
            <a:r>
              <a:rPr lang="en-US" dirty="0" smtClean="0"/>
              <a:t>.</a:t>
            </a:r>
          </a:p>
          <a:p>
            <a:r>
              <a:rPr lang="en-US" dirty="0"/>
              <a:t>One of the medical uses of oxygen is oxygen </a:t>
            </a:r>
            <a:r>
              <a:rPr lang="en-US" dirty="0" smtClean="0"/>
              <a:t>therapy</a:t>
            </a:r>
          </a:p>
          <a:p>
            <a:r>
              <a:rPr lang="en-US" dirty="0" smtClean="0"/>
              <a:t>It is used in hyperbaric medicine</a:t>
            </a:r>
          </a:p>
          <a:p>
            <a:r>
              <a:rPr lang="en-US" dirty="0" smtClean="0"/>
              <a:t>It is used in space and scuba diving suits (</a:t>
            </a:r>
            <a:r>
              <a:rPr lang="en-US" b="1" u="sng" dirty="0">
                <a:hlinkClick r:id="rId2"/>
              </a:rPr>
              <a:t>http://www.boundless.com</a:t>
            </a:r>
            <a:r>
              <a:rPr lang="en-US" b="1" u="sng" dirty="0" smtClean="0">
                <a:hlinkClick r:id="rId2"/>
              </a:rPr>
              <a:t>/</a:t>
            </a:r>
            <a:r>
              <a:rPr lang="en-US" b="1" u="sng" dirty="0"/>
              <a:t> </a:t>
            </a:r>
            <a:r>
              <a:rPr lang="en-US" dirty="0" smtClean="0"/>
              <a:t>, accessed February 2020).</a:t>
            </a:r>
          </a:p>
        </p:txBody>
      </p:sp>
    </p:spTree>
    <p:extLst>
      <p:ext uri="{BB962C8B-B14F-4D97-AF65-F5344CB8AC3E}">
        <p14:creationId xmlns:p14="http://schemas.microsoft.com/office/powerpoint/2010/main" val="128841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oxygen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Digest </a:t>
            </a:r>
            <a:r>
              <a:rPr lang="en-US" dirty="0" smtClean="0"/>
              <a:t>food</a:t>
            </a:r>
            <a:endParaRPr lang="en-US" dirty="0"/>
          </a:p>
          <a:p>
            <a:pPr marL="0" indent="0">
              <a:buNone/>
            </a:pPr>
            <a:r>
              <a:rPr lang="en-US" dirty="0"/>
              <a:t>• Eliminate toxins from the body</a:t>
            </a:r>
          </a:p>
          <a:p>
            <a:pPr marL="0" indent="0">
              <a:buNone/>
            </a:pPr>
            <a:r>
              <a:rPr lang="en-US" dirty="0"/>
              <a:t>• Fuel the body muscles</a:t>
            </a:r>
          </a:p>
          <a:p>
            <a:pPr marL="0" indent="0">
              <a:buNone/>
            </a:pPr>
            <a:r>
              <a:rPr lang="en-US" dirty="0"/>
              <a:t>• Metabolize fat and carbohydrates</a:t>
            </a:r>
          </a:p>
          <a:p>
            <a:pPr marL="0" indent="0">
              <a:buNone/>
            </a:pPr>
            <a:r>
              <a:rPr lang="en-US" dirty="0"/>
              <a:t>• </a:t>
            </a:r>
            <a:r>
              <a:rPr lang="en-US" dirty="0" smtClean="0"/>
              <a:t> Create energy</a:t>
            </a:r>
          </a:p>
          <a:p>
            <a:pPr marL="0" indent="0">
              <a:buNone/>
            </a:pPr>
            <a:r>
              <a:rPr lang="en-US" dirty="0" smtClean="0"/>
              <a:t>• </a:t>
            </a:r>
            <a:r>
              <a:rPr lang="en-US" dirty="0"/>
              <a:t>Transport gases across cell </a:t>
            </a:r>
            <a:r>
              <a:rPr lang="en-US" dirty="0" smtClean="0"/>
              <a:t>membranes (</a:t>
            </a:r>
            <a:r>
              <a:rPr lang="en-US" dirty="0" err="1" smtClean="0"/>
              <a:t>Lian</a:t>
            </a:r>
            <a:r>
              <a:rPr lang="en-US" dirty="0" smtClean="0"/>
              <a:t> </a:t>
            </a:r>
            <a:r>
              <a:rPr lang="en-US" i="1" dirty="0" smtClean="0"/>
              <a:t>et al.</a:t>
            </a:r>
            <a:r>
              <a:rPr lang="en-US" dirty="0" smtClean="0"/>
              <a:t>, 2009).</a:t>
            </a:r>
            <a:endParaRPr lang="en-US" dirty="0"/>
          </a:p>
        </p:txBody>
      </p:sp>
    </p:spTree>
    <p:extLst>
      <p:ext uri="{BB962C8B-B14F-4D97-AF65-F5344CB8AC3E}">
        <p14:creationId xmlns:p14="http://schemas.microsoft.com/office/powerpoint/2010/main" val="155313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Strengthen the immune system</a:t>
            </a:r>
          </a:p>
          <a:p>
            <a:pPr marL="0" indent="0">
              <a:buNone/>
            </a:pPr>
            <a:r>
              <a:rPr lang="en-US" dirty="0" smtClean="0"/>
              <a:t>• Manufacture hormones and proteins</a:t>
            </a:r>
          </a:p>
          <a:p>
            <a:pPr marL="0" indent="0">
              <a:buNone/>
            </a:pPr>
            <a:r>
              <a:rPr lang="en-US" dirty="0" smtClean="0"/>
              <a:t>• Keeps the heart pumping and healthy</a:t>
            </a:r>
          </a:p>
          <a:p>
            <a:pPr marL="0" indent="0">
              <a:buNone/>
            </a:pPr>
            <a:r>
              <a:rPr lang="en-US" dirty="0" smtClean="0"/>
              <a:t>• Incites the lungs to breathe</a:t>
            </a:r>
          </a:p>
          <a:p>
            <a:pPr marL="0" indent="0">
              <a:buNone/>
            </a:pPr>
            <a:r>
              <a:rPr lang="en-US" dirty="0" smtClean="0"/>
              <a:t>• Allow the nerve system, and all other body tissues to function normally (</a:t>
            </a:r>
            <a:r>
              <a:rPr lang="en-US" dirty="0" err="1" smtClean="0"/>
              <a:t>Papiris</a:t>
            </a:r>
            <a:r>
              <a:rPr lang="en-US" dirty="0" smtClean="0"/>
              <a:t> </a:t>
            </a:r>
            <a:r>
              <a:rPr lang="en-US" i="1" dirty="0" smtClean="0"/>
              <a:t>et al</a:t>
            </a:r>
            <a:r>
              <a:rPr lang="en-US" dirty="0" smtClean="0"/>
              <a:t>, 2002).</a:t>
            </a:r>
          </a:p>
          <a:p>
            <a:endParaRPr lang="en-US" dirty="0"/>
          </a:p>
        </p:txBody>
      </p:sp>
    </p:spTree>
    <p:extLst>
      <p:ext uri="{BB962C8B-B14F-4D97-AF65-F5344CB8AC3E}">
        <p14:creationId xmlns:p14="http://schemas.microsoft.com/office/powerpoint/2010/main" val="422154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HYPOXIA</a:t>
            </a:r>
            <a:endParaRPr lang="en-US" dirty="0"/>
          </a:p>
        </p:txBody>
      </p:sp>
      <p:sp>
        <p:nvSpPr>
          <p:cNvPr id="3" name="Content Placeholder 2"/>
          <p:cNvSpPr>
            <a:spLocks noGrp="1"/>
          </p:cNvSpPr>
          <p:nvPr>
            <p:ph idx="1"/>
          </p:nvPr>
        </p:nvSpPr>
        <p:spPr/>
        <p:txBody>
          <a:bodyPr/>
          <a:lstStyle/>
          <a:p>
            <a:r>
              <a:rPr lang="en-US" dirty="0"/>
              <a:t>When </a:t>
            </a:r>
            <a:r>
              <a:rPr lang="en-US" dirty="0" smtClean="0"/>
              <a:t>the </a:t>
            </a:r>
            <a:r>
              <a:rPr lang="en-US" dirty="0"/>
              <a:t>body </a:t>
            </a:r>
            <a:r>
              <a:rPr lang="en-US" dirty="0" smtClean="0"/>
              <a:t>does not </a:t>
            </a:r>
            <a:r>
              <a:rPr lang="en-US" dirty="0"/>
              <a:t>have enough oxygen, </a:t>
            </a:r>
            <a:r>
              <a:rPr lang="en-US" dirty="0" smtClean="0"/>
              <a:t>this </a:t>
            </a:r>
            <a:r>
              <a:rPr lang="en-US" dirty="0"/>
              <a:t>could </a:t>
            </a:r>
            <a:r>
              <a:rPr lang="en-US" dirty="0" smtClean="0"/>
              <a:t>result to</a:t>
            </a:r>
            <a:r>
              <a:rPr lang="en-US" dirty="0"/>
              <a:t> hypoxemia or </a:t>
            </a:r>
            <a:r>
              <a:rPr lang="en-US" dirty="0" smtClean="0"/>
              <a:t>hypoxia.</a:t>
            </a:r>
          </a:p>
          <a:p>
            <a:r>
              <a:rPr lang="en-US" dirty="0"/>
              <a:t>when </a:t>
            </a:r>
            <a:r>
              <a:rPr lang="en-US" dirty="0" smtClean="0"/>
              <a:t>the</a:t>
            </a:r>
            <a:r>
              <a:rPr lang="en-US" dirty="0"/>
              <a:t> blood </a:t>
            </a:r>
            <a:r>
              <a:rPr lang="en-US" dirty="0" smtClean="0"/>
              <a:t>does not </a:t>
            </a:r>
            <a:r>
              <a:rPr lang="en-US" dirty="0"/>
              <a:t>carry enough oxygen to </a:t>
            </a:r>
            <a:r>
              <a:rPr lang="en-US" dirty="0" smtClean="0"/>
              <a:t>the </a:t>
            </a:r>
            <a:r>
              <a:rPr lang="en-US" dirty="0"/>
              <a:t>tissues to meet </a:t>
            </a:r>
            <a:r>
              <a:rPr lang="en-US" dirty="0" smtClean="0"/>
              <a:t>the </a:t>
            </a:r>
            <a:r>
              <a:rPr lang="en-US" dirty="0"/>
              <a:t>body's </a:t>
            </a:r>
            <a:r>
              <a:rPr lang="en-US" dirty="0" smtClean="0"/>
              <a:t>needs, hypoxia is suspected (</a:t>
            </a:r>
            <a:r>
              <a:rPr lang="en-US" dirty="0" err="1" smtClean="0"/>
              <a:t>Lian</a:t>
            </a:r>
            <a:r>
              <a:rPr lang="en-US" i="1" dirty="0" smtClean="0"/>
              <a:t> et al.</a:t>
            </a:r>
            <a:r>
              <a:rPr lang="en-US" dirty="0" smtClean="0"/>
              <a:t>, 2014).</a:t>
            </a:r>
            <a:endParaRPr lang="en-US" dirty="0"/>
          </a:p>
        </p:txBody>
      </p:sp>
    </p:spTree>
    <p:extLst>
      <p:ext uri="{BB962C8B-B14F-4D97-AF65-F5344CB8AC3E}">
        <p14:creationId xmlns:p14="http://schemas.microsoft.com/office/powerpoint/2010/main" val="253472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Changes in the color </a:t>
            </a:r>
            <a:r>
              <a:rPr lang="en-US" dirty="0" smtClean="0"/>
              <a:t>of</a:t>
            </a:r>
            <a:r>
              <a:rPr lang="en-US" dirty="0"/>
              <a:t> skin, ranging from blue to cherry red</a:t>
            </a:r>
          </a:p>
          <a:p>
            <a:r>
              <a:rPr lang="en-US" dirty="0"/>
              <a:t>Confusion</a:t>
            </a:r>
          </a:p>
          <a:p>
            <a:r>
              <a:rPr lang="en-US" dirty="0"/>
              <a:t>Cough</a:t>
            </a:r>
          </a:p>
          <a:p>
            <a:r>
              <a:rPr lang="en-US" dirty="0"/>
              <a:t>Fast heart rate</a:t>
            </a:r>
          </a:p>
          <a:p>
            <a:r>
              <a:rPr lang="en-US" dirty="0"/>
              <a:t>Rapid breathing</a:t>
            </a:r>
          </a:p>
          <a:p>
            <a:r>
              <a:rPr lang="en-US" dirty="0"/>
              <a:t>Shortness of breath</a:t>
            </a:r>
          </a:p>
          <a:p>
            <a:r>
              <a:rPr lang="en-US" dirty="0"/>
              <a:t>Slow heart rate</a:t>
            </a:r>
          </a:p>
          <a:p>
            <a:r>
              <a:rPr lang="en-US" dirty="0" smtClean="0"/>
              <a:t>Sweating </a:t>
            </a:r>
            <a:r>
              <a:rPr lang="en-US" dirty="0" smtClean="0"/>
              <a:t> (Pascal </a:t>
            </a:r>
            <a:r>
              <a:rPr lang="en-US" i="1" dirty="0" smtClean="0"/>
              <a:t>et al</a:t>
            </a:r>
            <a:r>
              <a:rPr lang="en-US" dirty="0" smtClean="0"/>
              <a:t>., 2009).</a:t>
            </a:r>
            <a:endParaRPr lang="en-US" dirty="0"/>
          </a:p>
          <a:p>
            <a:endParaRPr lang="en-US" dirty="0"/>
          </a:p>
        </p:txBody>
      </p:sp>
    </p:spTree>
    <p:extLst>
      <p:ext uri="{BB962C8B-B14F-4D97-AF65-F5344CB8AC3E}">
        <p14:creationId xmlns:p14="http://schemas.microsoft.com/office/powerpoint/2010/main" val="430528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1287</Words>
  <Application>Microsoft Office PowerPoint</Application>
  <PresentationFormat>On-screen Show (4:3)</PresentationFormat>
  <Paragraphs>166</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Times New Roman</vt:lpstr>
      <vt:lpstr>Office Theme</vt:lpstr>
      <vt:lpstr>OXYGEN, CARBONDIOXIDE AND AMMONIA</vt:lpstr>
      <vt:lpstr>OXYGEN</vt:lpstr>
      <vt:lpstr>PowerPoint Presentation</vt:lpstr>
      <vt:lpstr>PowerPoint Presentation</vt:lpstr>
      <vt:lpstr>Uses of oxygen </vt:lpstr>
      <vt:lpstr>Effects of oxygen</vt:lpstr>
      <vt:lpstr>PowerPoint Presentation</vt:lpstr>
      <vt:lpstr>HYPOXIA</vt:lpstr>
      <vt:lpstr>Symptoms</vt:lpstr>
      <vt:lpstr>Causes</vt:lpstr>
      <vt:lpstr>Estimation of oxygen</vt:lpstr>
      <vt:lpstr>Oxygen level</vt:lpstr>
      <vt:lpstr>Cont’d</vt:lpstr>
      <vt:lpstr>Treatment</vt:lpstr>
      <vt:lpstr>CARBONDIOXIDE</vt:lpstr>
      <vt:lpstr>PowerPoint Presentation</vt:lpstr>
      <vt:lpstr>Uses of CO2</vt:lpstr>
      <vt:lpstr>Effects of CO2</vt:lpstr>
      <vt:lpstr>HYPERCAPNIA</vt:lpstr>
      <vt:lpstr>Symptoms </vt:lpstr>
      <vt:lpstr>Causes </vt:lpstr>
      <vt:lpstr>Estimation of CO2</vt:lpstr>
      <vt:lpstr>Carbondioxide level</vt:lpstr>
      <vt:lpstr>CO2 level Cont’d</vt:lpstr>
      <vt:lpstr>AMMONIA</vt:lpstr>
      <vt:lpstr>PowerPoint Presentation</vt:lpstr>
      <vt:lpstr>Uses of NH3</vt:lpstr>
      <vt:lpstr>Effects of NH3</vt:lpstr>
      <vt:lpstr>Hyperammonemia </vt:lpstr>
      <vt:lpstr>Cont’d</vt:lpstr>
      <vt:lpstr>Cont’d</vt:lpstr>
      <vt:lpstr>Cont’d</vt:lpstr>
      <vt:lpstr>Symptoms </vt:lpstr>
      <vt:lpstr>Causes </vt:lpstr>
      <vt:lpstr>Ammonia level</vt:lpstr>
      <vt:lpstr>Selected Reference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Funmike</cp:lastModifiedBy>
  <cp:revision>47</cp:revision>
  <dcterms:created xsi:type="dcterms:W3CDTF">2020-02-25T20:14:26Z</dcterms:created>
  <dcterms:modified xsi:type="dcterms:W3CDTF">2020-05-28T00:06:39Z</dcterms:modified>
</cp:coreProperties>
</file>