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9" r:id="rId3"/>
    <p:sldId id="257" r:id="rId4"/>
    <p:sldId id="272" r:id="rId5"/>
    <p:sldId id="258" r:id="rId6"/>
    <p:sldId id="259" r:id="rId7"/>
    <p:sldId id="273" r:id="rId8"/>
    <p:sldId id="274" r:id="rId9"/>
    <p:sldId id="261" r:id="rId10"/>
    <p:sldId id="262" r:id="rId11"/>
    <p:sldId id="275" r:id="rId12"/>
    <p:sldId id="266" r:id="rId13"/>
    <p:sldId id="267" r:id="rId14"/>
    <p:sldId id="276" r:id="rId15"/>
    <p:sldId id="268" r:id="rId16"/>
    <p:sldId id="269" r:id="rId17"/>
    <p:sldId id="270" r:id="rId18"/>
    <p:sldId id="271"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4" d="100"/>
          <a:sy n="74"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6DFE47-609A-4A77-BD32-D166642031C8}" type="datetimeFigureOut">
              <a:rPr lang="en-US" smtClean="0"/>
              <a:t>5/29/2020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BBF8F-9227-4C07-A884-A35AE048D083}" type="slidenum">
              <a:rPr lang="en-US" smtClean="0"/>
              <a:t>‹#›</a:t>
            </a:fld>
            <a:endParaRPr lang="en-US"/>
          </a:p>
        </p:txBody>
      </p:sp>
    </p:spTree>
    <p:extLst>
      <p:ext uri="{BB962C8B-B14F-4D97-AF65-F5344CB8AC3E}">
        <p14:creationId xmlns:p14="http://schemas.microsoft.com/office/powerpoint/2010/main" val="48973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4BBF8F-9227-4C07-A884-A35AE048D083}" type="slidenum">
              <a:rPr lang="en-US" smtClean="0"/>
              <a:t>19</a:t>
            </a:fld>
            <a:endParaRPr lang="en-US"/>
          </a:p>
        </p:txBody>
      </p:sp>
    </p:spTree>
    <p:extLst>
      <p:ext uri="{BB962C8B-B14F-4D97-AF65-F5344CB8AC3E}">
        <p14:creationId xmlns:p14="http://schemas.microsoft.com/office/powerpoint/2010/main" val="90845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662F7-41E5-4287-B38C-C1C8B307C0CF}"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22211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2EA82-7C1F-4FBA-9B7D-ED4E664C5709}"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2950207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F011DC-0FF4-4200-9505-EADAE9BD3AB2}"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284429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098666-B383-4573-AE55-7AC64E2930E3}"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957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38E9F-2912-4F57-8D57-8658F7F63525}" type="datetime1">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361914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A96D8B-B4E8-4B90-A40E-6C6129C96856}" type="datetime1">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2170585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1FFBAB-393C-438E-A538-FC88561F559E}" type="datetime1">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2952233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0D313E-705B-4060-A2EE-74CE362DA5E8}" type="datetime1">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239878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490F1-53AD-46E7-B368-0C879D2E532D}" type="datetime1">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316523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4AC1C-23AC-4C6C-AAF2-47096D35C29D}" type="datetime1">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186856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955750-439B-475A-95DD-DFB205FAF056}" type="datetime1">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3800C-0AC8-40D2-9661-ABB2D88191C1}" type="slidenum">
              <a:rPr lang="en-US" smtClean="0"/>
              <a:t>‹#›</a:t>
            </a:fld>
            <a:endParaRPr lang="en-US"/>
          </a:p>
        </p:txBody>
      </p:sp>
    </p:spTree>
    <p:extLst>
      <p:ext uri="{BB962C8B-B14F-4D97-AF65-F5344CB8AC3E}">
        <p14:creationId xmlns:p14="http://schemas.microsoft.com/office/powerpoint/2010/main" val="374378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7837D-CF7F-46CC-B70A-91DE2EFAF26B}" type="datetime1">
              <a:rPr lang="en-US" smtClean="0"/>
              <a:t>5/29/2020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3800C-0AC8-40D2-9661-ABB2D88191C1}" type="slidenum">
              <a:rPr lang="en-US" smtClean="0"/>
              <a:t>‹#›</a:t>
            </a:fld>
            <a:endParaRPr lang="en-US"/>
          </a:p>
        </p:txBody>
      </p:sp>
    </p:spTree>
    <p:extLst>
      <p:ext uri="{BB962C8B-B14F-4D97-AF65-F5344CB8AC3E}">
        <p14:creationId xmlns:p14="http://schemas.microsoft.com/office/powerpoint/2010/main" val="3750229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SULFONAMIDE AND CYANIDE</a:t>
            </a:r>
            <a:endParaRPr lang="en-US" dirty="0"/>
          </a:p>
        </p:txBody>
      </p:sp>
      <p:sp>
        <p:nvSpPr>
          <p:cNvPr id="3" name="Subtitle 2"/>
          <p:cNvSpPr>
            <a:spLocks noGrp="1"/>
          </p:cNvSpPr>
          <p:nvPr>
            <p:ph type="subTitle" idx="1"/>
          </p:nvPr>
        </p:nvSpPr>
        <p:spPr/>
        <p:txBody>
          <a:bodyPr/>
          <a:lstStyle/>
          <a:p>
            <a:r>
              <a:rPr lang="en-US" dirty="0" smtClean="0"/>
              <a:t>GROUP 2 </a:t>
            </a:r>
          </a:p>
          <a:p>
            <a:r>
              <a:rPr lang="en-US" dirty="0" smtClean="0"/>
              <a:t>MLS512 PRESENTATION</a:t>
            </a:r>
          </a:p>
          <a:p>
            <a:endParaRPr lang="en-US" dirty="0"/>
          </a:p>
        </p:txBody>
      </p:sp>
      <p:sp>
        <p:nvSpPr>
          <p:cNvPr id="4" name="Slide Number Placeholder 3"/>
          <p:cNvSpPr>
            <a:spLocks noGrp="1"/>
          </p:cNvSpPr>
          <p:nvPr>
            <p:ph type="sldNum" sz="quarter" idx="12"/>
          </p:nvPr>
        </p:nvSpPr>
        <p:spPr/>
        <p:txBody>
          <a:bodyPr/>
          <a:lstStyle/>
          <a:p>
            <a:fld id="{47B3800C-0AC8-40D2-9661-ABB2D88191C1}" type="slidenum">
              <a:rPr lang="en-US" smtClean="0"/>
              <a:t>1</a:t>
            </a:fld>
            <a:endParaRPr lang="en-US"/>
          </a:p>
        </p:txBody>
      </p:sp>
    </p:spTree>
    <p:extLst>
      <p:ext uri="{BB962C8B-B14F-4D97-AF65-F5344CB8AC3E}">
        <p14:creationId xmlns:p14="http://schemas.microsoft.com/office/powerpoint/2010/main" val="2089445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756" y="144967"/>
            <a:ext cx="11207044" cy="712989"/>
          </a:xfrm>
        </p:spPr>
        <p:txBody>
          <a:bodyPr/>
          <a:lstStyle/>
          <a:p>
            <a:r>
              <a:rPr lang="en-US" dirty="0" smtClean="0"/>
              <a:t>CYANIDE</a:t>
            </a:r>
            <a:endParaRPr lang="en-US" dirty="0"/>
          </a:p>
        </p:txBody>
      </p:sp>
      <p:sp>
        <p:nvSpPr>
          <p:cNvPr id="3" name="Content Placeholder 2"/>
          <p:cNvSpPr>
            <a:spLocks noGrp="1"/>
          </p:cNvSpPr>
          <p:nvPr>
            <p:ph idx="1"/>
          </p:nvPr>
        </p:nvSpPr>
        <p:spPr>
          <a:xfrm>
            <a:off x="146756" y="857956"/>
            <a:ext cx="11207044" cy="5863519"/>
          </a:xfrm>
        </p:spPr>
        <p:txBody>
          <a:bodyPr>
            <a:normAutofit fontScale="92500" lnSpcReduction="10000"/>
          </a:bodyPr>
          <a:lstStyle/>
          <a:p>
            <a:r>
              <a:rPr lang="en-US" sz="3600" dirty="0">
                <a:latin typeface="+mj-lt"/>
              </a:rPr>
              <a:t>Cyanide </a:t>
            </a:r>
            <a:r>
              <a:rPr lang="en-US" sz="3600" dirty="0" smtClean="0">
                <a:latin typeface="+mj-lt"/>
              </a:rPr>
              <a:t> is </a:t>
            </a:r>
            <a:r>
              <a:rPr lang="en-US" sz="3600" dirty="0">
                <a:latin typeface="+mj-lt"/>
              </a:rPr>
              <a:t>any chemical that contains a carbon-nitrogen (CN) </a:t>
            </a:r>
            <a:r>
              <a:rPr lang="en-US" sz="3600" dirty="0" smtClean="0">
                <a:latin typeface="+mj-lt"/>
              </a:rPr>
              <a:t>bond. </a:t>
            </a:r>
            <a:r>
              <a:rPr lang="en-US" sz="3600" dirty="0">
                <a:latin typeface="+mj-lt"/>
              </a:rPr>
              <a:t>Cyanide </a:t>
            </a:r>
            <a:r>
              <a:rPr lang="en-US" sz="3600" dirty="0" smtClean="0">
                <a:latin typeface="+mj-lt"/>
              </a:rPr>
              <a:t>has been used as a chemical warfare agent and an agent for terrorist attack (Armstrong, 2002). It cause </a:t>
            </a:r>
            <a:r>
              <a:rPr lang="en-US" sz="3600" dirty="0">
                <a:latin typeface="+mj-lt"/>
              </a:rPr>
              <a:t>an almost immediate death</a:t>
            </a:r>
            <a:r>
              <a:rPr lang="en-US" sz="3600" dirty="0" smtClean="0">
                <a:latin typeface="+mj-lt"/>
              </a:rPr>
              <a:t>.</a:t>
            </a:r>
            <a:r>
              <a:rPr lang="en-US" sz="3600" dirty="0">
                <a:latin typeface="+mj-lt"/>
              </a:rPr>
              <a:t> </a:t>
            </a:r>
            <a:endParaRPr lang="en-US" sz="3600" dirty="0" smtClean="0">
              <a:latin typeface="+mj-lt"/>
            </a:endParaRPr>
          </a:p>
          <a:p>
            <a:pPr marL="0" indent="0">
              <a:buNone/>
            </a:pPr>
            <a:r>
              <a:rPr lang="en-US" sz="3600" dirty="0"/>
              <a:t>FORMS OF </a:t>
            </a:r>
            <a:r>
              <a:rPr lang="en-US" sz="3600" dirty="0" smtClean="0"/>
              <a:t>CYANIDE</a:t>
            </a:r>
          </a:p>
          <a:p>
            <a:r>
              <a:rPr lang="en-US" sz="3600" dirty="0">
                <a:latin typeface="+mj-lt"/>
              </a:rPr>
              <a:t>sodium cyanide (</a:t>
            </a:r>
            <a:r>
              <a:rPr lang="en-US" sz="3600" dirty="0" err="1">
                <a:latin typeface="+mj-lt"/>
              </a:rPr>
              <a:t>NaCN</a:t>
            </a:r>
            <a:r>
              <a:rPr lang="en-US" sz="3600" dirty="0">
                <a:latin typeface="+mj-lt"/>
              </a:rPr>
              <a:t>)</a:t>
            </a:r>
          </a:p>
          <a:p>
            <a:r>
              <a:rPr lang="en-US" sz="3600" dirty="0">
                <a:latin typeface="+mj-lt"/>
              </a:rPr>
              <a:t>potassium cyanide (KCN)</a:t>
            </a:r>
          </a:p>
          <a:p>
            <a:r>
              <a:rPr lang="en-US" sz="3600" dirty="0">
                <a:latin typeface="+mj-lt"/>
              </a:rPr>
              <a:t>hydrogen cyanide (HCN)</a:t>
            </a:r>
          </a:p>
          <a:p>
            <a:r>
              <a:rPr lang="en-US" sz="3600" dirty="0">
                <a:latin typeface="+mj-lt"/>
              </a:rPr>
              <a:t>cyanogen chloride (</a:t>
            </a:r>
            <a:r>
              <a:rPr lang="en-US" sz="3600" dirty="0" err="1">
                <a:latin typeface="+mj-lt"/>
              </a:rPr>
              <a:t>CNCl</a:t>
            </a:r>
            <a:r>
              <a:rPr lang="en-US" sz="3600" dirty="0" smtClean="0">
                <a:latin typeface="+mj-lt"/>
              </a:rPr>
              <a:t>)</a:t>
            </a:r>
          </a:p>
          <a:p>
            <a:pPr marL="0" indent="0">
              <a:buNone/>
            </a:pPr>
            <a:r>
              <a:rPr lang="en-US" sz="3600" dirty="0" smtClean="0">
                <a:latin typeface="+mj-lt"/>
              </a:rPr>
              <a:t>Cyanide exists in gaseous, liquid and solid forms. </a:t>
            </a:r>
          </a:p>
          <a:p>
            <a:pPr marL="0" indent="0">
              <a:buNone/>
            </a:pPr>
            <a:r>
              <a:rPr lang="en-US" sz="3600" dirty="0">
                <a:latin typeface="+mj-lt"/>
              </a:rPr>
              <a:t>	</a:t>
            </a:r>
            <a:r>
              <a:rPr lang="en-US" sz="3600" dirty="0" smtClean="0">
                <a:latin typeface="+mj-lt"/>
              </a:rPr>
              <a:t>						</a:t>
            </a:r>
            <a:r>
              <a:rPr lang="en-US" sz="3600" dirty="0" smtClean="0"/>
              <a:t>(</a:t>
            </a:r>
            <a:r>
              <a:rPr lang="en-US" sz="3600" dirty="0"/>
              <a:t>Greenfield </a:t>
            </a:r>
            <a:r>
              <a:rPr lang="en-US" sz="3600" i="1" dirty="0"/>
              <a:t>et al., </a:t>
            </a:r>
            <a:r>
              <a:rPr lang="en-US" sz="3600" dirty="0"/>
              <a:t>2002).</a:t>
            </a:r>
            <a:endParaRPr lang="en-US" sz="36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10</a:t>
            </a:fld>
            <a:endParaRPr lang="en-US"/>
          </a:p>
        </p:txBody>
      </p:sp>
    </p:spTree>
    <p:extLst>
      <p:ext uri="{BB962C8B-B14F-4D97-AF65-F5344CB8AC3E}">
        <p14:creationId xmlns:p14="http://schemas.microsoft.com/office/powerpoint/2010/main" val="1425740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0362"/>
            <a:ext cx="11353800" cy="543106"/>
          </a:xfrm>
        </p:spPr>
        <p:txBody>
          <a:bodyPr>
            <a:normAutofit fontScale="90000"/>
          </a:bodyPr>
          <a:lstStyle/>
          <a:p>
            <a:endParaRPr lang="en-US" dirty="0"/>
          </a:p>
        </p:txBody>
      </p:sp>
      <p:sp>
        <p:nvSpPr>
          <p:cNvPr id="3" name="Content Placeholder 2"/>
          <p:cNvSpPr>
            <a:spLocks noGrp="1"/>
          </p:cNvSpPr>
          <p:nvPr>
            <p:ph idx="1"/>
          </p:nvPr>
        </p:nvSpPr>
        <p:spPr>
          <a:xfrm>
            <a:off x="1" y="801511"/>
            <a:ext cx="11353799" cy="5919964"/>
          </a:xfrm>
        </p:spPr>
        <p:txBody>
          <a:bodyPr>
            <a:normAutofit/>
          </a:bodyPr>
          <a:lstStyle/>
          <a:p>
            <a:r>
              <a:rPr lang="en-US" sz="4000" dirty="0" smtClean="0">
                <a:latin typeface="+mj-lt"/>
              </a:rPr>
              <a:t>Cyanide exposure most often occurs via inhalation or ingestion but liquid cyanide can be absorbed through the skin or eyes. Once absorbed, cyanide enters the blood stream and is distributed rapidly to all organs and tissues in the body (Brennan </a:t>
            </a:r>
            <a:r>
              <a:rPr lang="en-US" sz="4000" i="1" dirty="0" smtClean="0">
                <a:latin typeface="+mj-lt"/>
              </a:rPr>
              <a:t>et al., </a:t>
            </a:r>
            <a:r>
              <a:rPr lang="en-US" sz="4000" dirty="0" smtClean="0">
                <a:latin typeface="+mj-lt"/>
              </a:rPr>
              <a:t>1999).</a:t>
            </a:r>
            <a:endParaRPr lang="en-US" sz="4000" dirty="0">
              <a:latin typeface="+mj-lt"/>
            </a:endParaRPr>
          </a:p>
          <a:p>
            <a:pPr marL="0" indent="0">
              <a:buNone/>
            </a:pPr>
            <a:r>
              <a:rPr lang="en-US" sz="4000" dirty="0" smtClean="0">
                <a:latin typeface="+mj-lt"/>
              </a:rPr>
              <a:t> </a:t>
            </a:r>
            <a:r>
              <a:rPr lang="en-US" sz="4000" dirty="0">
                <a:latin typeface="+mj-lt"/>
              </a:rPr>
              <a:t>Severity depends on</a:t>
            </a:r>
            <a:r>
              <a:rPr lang="en-US" sz="4000" dirty="0" smtClean="0">
                <a:latin typeface="+mj-lt"/>
              </a:rPr>
              <a:t>:</a:t>
            </a:r>
          </a:p>
          <a:p>
            <a:r>
              <a:rPr lang="en-US" sz="4000" dirty="0">
                <a:latin typeface="+mj-lt"/>
              </a:rPr>
              <a:t>The dose</a:t>
            </a:r>
          </a:p>
          <a:p>
            <a:r>
              <a:rPr lang="en-US" sz="4000" dirty="0">
                <a:latin typeface="+mj-lt"/>
              </a:rPr>
              <a:t>the type of cyanide</a:t>
            </a:r>
          </a:p>
          <a:p>
            <a:r>
              <a:rPr lang="en-US" sz="4000" dirty="0">
                <a:latin typeface="+mj-lt"/>
              </a:rPr>
              <a:t>Duration of </a:t>
            </a:r>
            <a:r>
              <a:rPr lang="en-US" sz="4000" dirty="0" smtClean="0">
                <a:latin typeface="+mj-lt"/>
              </a:rPr>
              <a:t>exposure</a:t>
            </a:r>
            <a:endParaRPr lang="en-US" sz="40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11</a:t>
            </a:fld>
            <a:endParaRPr lang="en-US"/>
          </a:p>
        </p:txBody>
      </p:sp>
    </p:spTree>
    <p:extLst>
      <p:ext uri="{BB962C8B-B14F-4D97-AF65-F5344CB8AC3E}">
        <p14:creationId xmlns:p14="http://schemas.microsoft.com/office/powerpoint/2010/main" val="2386123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1015999"/>
          </a:xfrm>
        </p:spPr>
        <p:txBody>
          <a:bodyPr/>
          <a:lstStyle/>
          <a:p>
            <a:r>
              <a:rPr lang="en-US" b="1" dirty="0"/>
              <a:t>Acute cyanide </a:t>
            </a:r>
            <a:r>
              <a:rPr lang="en-US" b="1" dirty="0" smtClean="0"/>
              <a:t>poisoning</a:t>
            </a:r>
            <a:endParaRPr lang="en-US" dirty="0"/>
          </a:p>
        </p:txBody>
      </p:sp>
      <p:sp>
        <p:nvSpPr>
          <p:cNvPr id="3" name="Content Placeholder 2"/>
          <p:cNvSpPr>
            <a:spLocks noGrp="1"/>
          </p:cNvSpPr>
          <p:nvPr>
            <p:ph idx="1"/>
          </p:nvPr>
        </p:nvSpPr>
        <p:spPr>
          <a:xfrm>
            <a:off x="101600" y="824089"/>
            <a:ext cx="11252200" cy="5915378"/>
          </a:xfrm>
        </p:spPr>
        <p:txBody>
          <a:bodyPr>
            <a:noAutofit/>
          </a:bodyPr>
          <a:lstStyle/>
          <a:p>
            <a:r>
              <a:rPr lang="en-US" sz="4000" dirty="0" smtClean="0">
                <a:latin typeface="+mj-lt"/>
              </a:rPr>
              <a:t>Acute </a:t>
            </a:r>
            <a:r>
              <a:rPr lang="en-US" sz="4000" dirty="0">
                <a:latin typeface="+mj-lt"/>
              </a:rPr>
              <a:t>cyanide poisoning is relatively rare, and the majority of cases are from unintentional exposure</a:t>
            </a:r>
            <a:r>
              <a:rPr lang="en-US" sz="4000" dirty="0" smtClean="0">
                <a:latin typeface="+mj-lt"/>
              </a:rPr>
              <a:t>.</a:t>
            </a:r>
            <a:r>
              <a:rPr lang="en-US" sz="4000" dirty="0"/>
              <a:t> </a:t>
            </a:r>
            <a:r>
              <a:rPr lang="en-US" sz="4000" dirty="0">
                <a:latin typeface="+mj-lt"/>
              </a:rPr>
              <a:t>This condition is </a:t>
            </a:r>
            <a:r>
              <a:rPr lang="en-US" sz="4000" dirty="0" smtClean="0">
                <a:latin typeface="+mj-lt"/>
              </a:rPr>
              <a:t>immediate and life-threatening</a:t>
            </a:r>
          </a:p>
          <a:p>
            <a:pPr marL="0" indent="0">
              <a:buNone/>
            </a:pPr>
            <a:r>
              <a:rPr lang="en-US" sz="4000" dirty="0">
                <a:latin typeface="+mj-lt"/>
              </a:rPr>
              <a:t> </a:t>
            </a:r>
            <a:r>
              <a:rPr lang="en-US" sz="4000" dirty="0" smtClean="0">
                <a:latin typeface="+mj-lt"/>
              </a:rPr>
              <a:t> Symptoms </a:t>
            </a:r>
            <a:r>
              <a:rPr lang="en-US" sz="4000" dirty="0">
                <a:latin typeface="+mj-lt"/>
              </a:rPr>
              <a:t>are sudden and </a:t>
            </a:r>
            <a:r>
              <a:rPr lang="en-US" sz="4000" dirty="0" smtClean="0">
                <a:latin typeface="+mj-lt"/>
              </a:rPr>
              <a:t>severe</a:t>
            </a:r>
            <a:r>
              <a:rPr lang="en-US" sz="4000" dirty="0">
                <a:latin typeface="+mj-lt"/>
              </a:rPr>
              <a:t> </a:t>
            </a:r>
            <a:r>
              <a:rPr lang="en-US" sz="4000" dirty="0" smtClean="0">
                <a:latin typeface="+mj-lt"/>
              </a:rPr>
              <a:t>and they include:</a:t>
            </a:r>
            <a:endParaRPr lang="en-US" sz="4000" dirty="0">
              <a:latin typeface="+mj-lt"/>
            </a:endParaRPr>
          </a:p>
          <a:p>
            <a:r>
              <a:rPr lang="en-US" sz="4000" dirty="0" smtClean="0">
                <a:latin typeface="+mj-lt"/>
              </a:rPr>
              <a:t>Difficulty in breathing</a:t>
            </a:r>
            <a:endParaRPr lang="en-US" sz="4000" dirty="0">
              <a:latin typeface="+mj-lt"/>
            </a:endParaRPr>
          </a:p>
          <a:p>
            <a:r>
              <a:rPr lang="en-US" sz="4000" dirty="0" smtClean="0">
                <a:latin typeface="+mj-lt"/>
              </a:rPr>
              <a:t>Seizure </a:t>
            </a:r>
            <a:endParaRPr lang="en-US" sz="4000" dirty="0">
              <a:latin typeface="+mj-lt"/>
            </a:endParaRPr>
          </a:p>
          <a:p>
            <a:r>
              <a:rPr lang="en-US" sz="4000" dirty="0" smtClean="0">
                <a:latin typeface="+mj-lt"/>
              </a:rPr>
              <a:t>Loss </a:t>
            </a:r>
            <a:r>
              <a:rPr lang="en-US" sz="4000" dirty="0">
                <a:latin typeface="+mj-lt"/>
              </a:rPr>
              <a:t>of consciousness</a:t>
            </a:r>
          </a:p>
          <a:p>
            <a:r>
              <a:rPr lang="en-US" sz="4000" dirty="0" smtClean="0">
                <a:latin typeface="+mj-lt"/>
              </a:rPr>
              <a:t>Cardiac arrest			</a:t>
            </a:r>
            <a:r>
              <a:rPr lang="en-US" sz="4000" dirty="0">
                <a:latin typeface="+mj-lt"/>
              </a:rPr>
              <a:t>(Martin and Adams, 2003</a:t>
            </a:r>
            <a:r>
              <a:rPr lang="en-US" sz="4000" dirty="0" smtClean="0">
                <a:latin typeface="+mj-lt"/>
              </a:rPr>
              <a:t>).</a:t>
            </a:r>
            <a:endParaRPr lang="en-US" sz="4000" dirty="0">
              <a:latin typeface="+mj-lt"/>
            </a:endParaRPr>
          </a:p>
          <a:p>
            <a:endParaRPr lang="en-US" sz="40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12</a:t>
            </a:fld>
            <a:endParaRPr lang="en-US"/>
          </a:p>
        </p:txBody>
      </p:sp>
    </p:spTree>
    <p:extLst>
      <p:ext uri="{BB962C8B-B14F-4D97-AF65-F5344CB8AC3E}">
        <p14:creationId xmlns:p14="http://schemas.microsoft.com/office/powerpoint/2010/main" val="1341346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77332"/>
          </a:xfrm>
        </p:spPr>
        <p:txBody>
          <a:bodyPr>
            <a:normAutofit fontScale="90000"/>
          </a:bodyPr>
          <a:lstStyle/>
          <a:p>
            <a:r>
              <a:rPr lang="en-US" b="1" dirty="0"/>
              <a:t>Chronic cyanide </a:t>
            </a:r>
            <a:r>
              <a:rPr lang="en-US" b="1" dirty="0" smtClean="0"/>
              <a:t>poisoning</a:t>
            </a:r>
            <a:endParaRPr lang="en-US" dirty="0"/>
          </a:p>
        </p:txBody>
      </p:sp>
      <p:sp>
        <p:nvSpPr>
          <p:cNvPr id="3" name="Content Placeholder 2"/>
          <p:cNvSpPr>
            <a:spLocks noGrp="1"/>
          </p:cNvSpPr>
          <p:nvPr>
            <p:ph idx="1"/>
          </p:nvPr>
        </p:nvSpPr>
        <p:spPr>
          <a:xfrm>
            <a:off x="135466" y="677332"/>
            <a:ext cx="11218333" cy="6050845"/>
          </a:xfrm>
        </p:spPr>
        <p:txBody>
          <a:bodyPr>
            <a:normAutofit/>
          </a:bodyPr>
          <a:lstStyle/>
          <a:p>
            <a:r>
              <a:rPr lang="en-US" sz="4800" dirty="0" smtClean="0">
                <a:latin typeface="+mj-lt"/>
              </a:rPr>
              <a:t>Chronic </a:t>
            </a:r>
            <a:r>
              <a:rPr lang="en-US" sz="4800" dirty="0">
                <a:latin typeface="+mj-lt"/>
              </a:rPr>
              <a:t>cyanide poisoning results from exposure to smaller amounts over </a:t>
            </a:r>
            <a:r>
              <a:rPr lang="en-US" sz="4800" dirty="0" smtClean="0">
                <a:latin typeface="+mj-lt"/>
              </a:rPr>
              <a:t>time. Symptoms </a:t>
            </a:r>
            <a:r>
              <a:rPr lang="en-US" sz="4800" dirty="0">
                <a:latin typeface="+mj-lt"/>
              </a:rPr>
              <a:t>are often gradual and increase in severity as time goes </a:t>
            </a:r>
            <a:r>
              <a:rPr lang="en-US" sz="4800" dirty="0" smtClean="0">
                <a:latin typeface="+mj-lt"/>
              </a:rPr>
              <a:t>on </a:t>
            </a:r>
            <a:r>
              <a:rPr lang="en-US" sz="4800" dirty="0">
                <a:latin typeface="+mj-lt"/>
              </a:rPr>
              <a:t>(Baud,2007).</a:t>
            </a:r>
          </a:p>
          <a:p>
            <a:endParaRPr lang="en-US" sz="4800" dirty="0">
              <a:latin typeface="+mj-lt"/>
            </a:endParaRPr>
          </a:p>
          <a:p>
            <a:pPr marL="0" indent="0">
              <a:buNone/>
            </a:pPr>
            <a:endParaRPr lang="en-US" sz="48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13</a:t>
            </a:fld>
            <a:endParaRPr lang="en-US"/>
          </a:p>
        </p:txBody>
      </p:sp>
    </p:spTree>
    <p:extLst>
      <p:ext uri="{BB962C8B-B14F-4D97-AF65-F5344CB8AC3E}">
        <p14:creationId xmlns:p14="http://schemas.microsoft.com/office/powerpoint/2010/main" val="2469494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79023"/>
            <a:ext cx="11252200" cy="666044"/>
          </a:xfrm>
        </p:spPr>
        <p:txBody>
          <a:bodyPr>
            <a:normAutofit fontScale="90000"/>
          </a:bodyPr>
          <a:lstStyle/>
          <a:p>
            <a:endParaRPr lang="en-US" dirty="0"/>
          </a:p>
        </p:txBody>
      </p:sp>
      <p:sp>
        <p:nvSpPr>
          <p:cNvPr id="3" name="Content Placeholder 2"/>
          <p:cNvSpPr>
            <a:spLocks noGrp="1"/>
          </p:cNvSpPr>
          <p:nvPr>
            <p:ph idx="1"/>
          </p:nvPr>
        </p:nvSpPr>
        <p:spPr>
          <a:xfrm>
            <a:off x="101600" y="948267"/>
            <a:ext cx="11252200" cy="5228696"/>
          </a:xfrm>
        </p:spPr>
        <p:txBody>
          <a:bodyPr>
            <a:normAutofit/>
          </a:bodyPr>
          <a:lstStyle/>
          <a:p>
            <a:r>
              <a:rPr lang="en-US" sz="4000" dirty="0">
                <a:latin typeface="+mj-lt"/>
              </a:rPr>
              <a:t>Early symptoms may include:</a:t>
            </a:r>
          </a:p>
          <a:p>
            <a:pPr marL="0" indent="0">
              <a:buNone/>
            </a:pPr>
            <a:r>
              <a:rPr lang="en-US" sz="4000" dirty="0">
                <a:latin typeface="+mj-lt"/>
              </a:rPr>
              <a:t>-Headache	-drowsiness	  -nausea	-</a:t>
            </a:r>
            <a:r>
              <a:rPr lang="en-US" sz="4000" dirty="0" smtClean="0">
                <a:latin typeface="+mj-lt"/>
              </a:rPr>
              <a:t>vomiting</a:t>
            </a:r>
          </a:p>
          <a:p>
            <a:pPr marL="0" indent="0">
              <a:buNone/>
            </a:pPr>
            <a:r>
              <a:rPr lang="en-US" sz="4000" dirty="0" smtClean="0">
                <a:latin typeface="+mj-lt"/>
              </a:rPr>
              <a:t>-vertigo</a:t>
            </a:r>
            <a:r>
              <a:rPr lang="en-US" sz="4000" dirty="0">
                <a:latin typeface="+mj-lt"/>
              </a:rPr>
              <a:t>	</a:t>
            </a:r>
            <a:r>
              <a:rPr lang="en-US" sz="4000" dirty="0" smtClean="0">
                <a:latin typeface="+mj-lt"/>
              </a:rPr>
              <a:t>-</a:t>
            </a:r>
            <a:r>
              <a:rPr lang="en-US" sz="4000" dirty="0">
                <a:latin typeface="+mj-lt"/>
              </a:rPr>
              <a:t>bright red flush</a:t>
            </a:r>
          </a:p>
          <a:p>
            <a:r>
              <a:rPr lang="en-US" sz="4000" dirty="0">
                <a:latin typeface="+mj-lt"/>
              </a:rPr>
              <a:t>Additional symptoms may include</a:t>
            </a:r>
          </a:p>
          <a:p>
            <a:pPr marL="0" indent="0">
              <a:buNone/>
            </a:pPr>
            <a:r>
              <a:rPr lang="en-US" sz="4000" dirty="0">
                <a:latin typeface="+mj-lt"/>
              </a:rPr>
              <a:t>-dilated pupils	-clammy skin      -slower, shallower </a:t>
            </a:r>
            <a:r>
              <a:rPr lang="en-US" sz="4000" dirty="0" smtClean="0">
                <a:latin typeface="+mj-lt"/>
              </a:rPr>
              <a:t>breaths	-weaker</a:t>
            </a:r>
            <a:r>
              <a:rPr lang="en-US" sz="4000" dirty="0">
                <a:latin typeface="+mj-lt"/>
              </a:rPr>
              <a:t>, more rapid pulse	-</a:t>
            </a:r>
            <a:r>
              <a:rPr lang="en-US" sz="4000" dirty="0" smtClean="0">
                <a:latin typeface="+mj-lt"/>
              </a:rPr>
              <a:t>convulsions.</a:t>
            </a:r>
            <a:endParaRPr lang="en-US" sz="4000" dirty="0">
              <a:latin typeface="+mj-lt"/>
            </a:endParaRPr>
          </a:p>
          <a:p>
            <a:endParaRPr lang="en-US" sz="4000" dirty="0" smtClean="0">
              <a:latin typeface="+mj-lt"/>
            </a:endParaRPr>
          </a:p>
          <a:p>
            <a:endParaRPr lang="en-US" sz="40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14</a:t>
            </a:fld>
            <a:endParaRPr lang="en-US"/>
          </a:p>
        </p:txBody>
      </p:sp>
    </p:spTree>
    <p:extLst>
      <p:ext uri="{BB962C8B-B14F-4D97-AF65-F5344CB8AC3E}">
        <p14:creationId xmlns:p14="http://schemas.microsoft.com/office/powerpoint/2010/main" val="3927450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89" y="79023"/>
            <a:ext cx="11240911" cy="699910"/>
          </a:xfrm>
        </p:spPr>
        <p:txBody>
          <a:bodyPr/>
          <a:lstStyle/>
          <a:p>
            <a:r>
              <a:rPr lang="en-US" dirty="0" smtClean="0"/>
              <a:t>ASSESSMENT</a:t>
            </a:r>
            <a:endParaRPr lang="en-US" dirty="0"/>
          </a:p>
        </p:txBody>
      </p:sp>
      <p:sp>
        <p:nvSpPr>
          <p:cNvPr id="3" name="Content Placeholder 2"/>
          <p:cNvSpPr>
            <a:spLocks noGrp="1"/>
          </p:cNvSpPr>
          <p:nvPr>
            <p:ph idx="1"/>
          </p:nvPr>
        </p:nvSpPr>
        <p:spPr>
          <a:xfrm>
            <a:off x="112889" y="993422"/>
            <a:ext cx="11240911" cy="5633156"/>
          </a:xfrm>
        </p:spPr>
        <p:txBody>
          <a:bodyPr>
            <a:noAutofit/>
          </a:bodyPr>
          <a:lstStyle/>
          <a:p>
            <a:r>
              <a:rPr lang="en-US" sz="3600" dirty="0" smtClean="0">
                <a:latin typeface="+mj-lt"/>
              </a:rPr>
              <a:t>Blood </a:t>
            </a:r>
            <a:r>
              <a:rPr lang="en-US" sz="3600" dirty="0">
                <a:latin typeface="+mj-lt"/>
              </a:rPr>
              <a:t>carbon monoxide concentration (</a:t>
            </a:r>
            <a:r>
              <a:rPr lang="en-US" sz="3600" dirty="0" err="1">
                <a:latin typeface="+mj-lt"/>
              </a:rPr>
              <a:t>carboxyhemoglobin</a:t>
            </a:r>
            <a:r>
              <a:rPr lang="en-US" sz="3600" dirty="0">
                <a:latin typeface="+mj-lt"/>
              </a:rPr>
              <a:t> level</a:t>
            </a:r>
            <a:r>
              <a:rPr lang="en-US" sz="3600" dirty="0" smtClean="0">
                <a:latin typeface="+mj-lt"/>
              </a:rPr>
              <a:t>). blood </a:t>
            </a:r>
            <a:r>
              <a:rPr lang="en-US" sz="3600" dirty="0">
                <a:latin typeface="+mj-lt"/>
              </a:rPr>
              <a:t>carbon monoxide concentration can indicate how much smoke inhalation has occurred.</a:t>
            </a:r>
          </a:p>
          <a:p>
            <a:r>
              <a:rPr lang="en-US" sz="3600" dirty="0">
                <a:latin typeface="+mj-lt"/>
              </a:rPr>
              <a:t>Plasma or blood lactate level</a:t>
            </a:r>
            <a:r>
              <a:rPr lang="en-US" sz="3600" b="1" dirty="0">
                <a:latin typeface="+mj-lt"/>
              </a:rPr>
              <a:t>.</a:t>
            </a:r>
            <a:r>
              <a:rPr lang="en-US" sz="3600" dirty="0">
                <a:latin typeface="+mj-lt"/>
              </a:rPr>
              <a:t> </a:t>
            </a:r>
            <a:r>
              <a:rPr lang="en-US" sz="3600" dirty="0" smtClean="0">
                <a:latin typeface="+mj-lt"/>
              </a:rPr>
              <a:t>Elevation in the blood lactate level is a sensitive marker for cyanide toxicity</a:t>
            </a:r>
          </a:p>
          <a:p>
            <a:r>
              <a:rPr lang="en-US" sz="3600" dirty="0" smtClean="0">
                <a:latin typeface="+mj-lt"/>
              </a:rPr>
              <a:t>Plasma cyanide concentration </a:t>
            </a:r>
          </a:p>
          <a:p>
            <a:r>
              <a:rPr lang="en-US" sz="3600" dirty="0" err="1">
                <a:latin typeface="+mj-lt"/>
              </a:rPr>
              <a:t>Methemoglobin</a:t>
            </a:r>
            <a:r>
              <a:rPr lang="en-US" sz="3600" dirty="0">
                <a:latin typeface="+mj-lt"/>
              </a:rPr>
              <a:t> </a:t>
            </a:r>
            <a:r>
              <a:rPr lang="en-US" sz="3600" dirty="0" smtClean="0">
                <a:latin typeface="+mj-lt"/>
              </a:rPr>
              <a:t>level</a:t>
            </a:r>
            <a:r>
              <a:rPr lang="en-US" sz="3600" b="1" dirty="0"/>
              <a:t> </a:t>
            </a:r>
            <a:r>
              <a:rPr lang="en-US" sz="3600" dirty="0" smtClean="0">
                <a:latin typeface="+mj-lt"/>
              </a:rPr>
              <a:t>(Citroner,2018).</a:t>
            </a:r>
            <a:endParaRPr lang="en-US" sz="36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15</a:t>
            </a:fld>
            <a:endParaRPr lang="en-US"/>
          </a:p>
        </p:txBody>
      </p:sp>
    </p:spTree>
    <p:extLst>
      <p:ext uri="{BB962C8B-B14F-4D97-AF65-F5344CB8AC3E}">
        <p14:creationId xmlns:p14="http://schemas.microsoft.com/office/powerpoint/2010/main" val="383700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889"/>
            <a:ext cx="11353800" cy="925689"/>
          </a:xfrm>
        </p:spPr>
        <p:txBody>
          <a:bodyPr/>
          <a:lstStyle/>
          <a:p>
            <a:r>
              <a:rPr lang="en-US" dirty="0"/>
              <a:t>cyanide antidote </a:t>
            </a:r>
            <a:r>
              <a:rPr lang="en-US" dirty="0" smtClean="0"/>
              <a:t>kit</a:t>
            </a:r>
            <a:endParaRPr lang="en-US" dirty="0"/>
          </a:p>
        </p:txBody>
      </p:sp>
      <p:sp>
        <p:nvSpPr>
          <p:cNvPr id="3" name="Content Placeholder 2"/>
          <p:cNvSpPr>
            <a:spLocks noGrp="1"/>
          </p:cNvSpPr>
          <p:nvPr>
            <p:ph idx="1"/>
          </p:nvPr>
        </p:nvSpPr>
        <p:spPr>
          <a:xfrm>
            <a:off x="0" y="1038578"/>
            <a:ext cx="11353800" cy="5819422"/>
          </a:xfrm>
        </p:spPr>
        <p:txBody>
          <a:bodyPr>
            <a:noAutofit/>
          </a:bodyPr>
          <a:lstStyle/>
          <a:p>
            <a:r>
              <a:rPr lang="en-US" sz="3200" dirty="0" smtClean="0">
                <a:latin typeface="+mj-lt"/>
              </a:rPr>
              <a:t>The </a:t>
            </a:r>
            <a:r>
              <a:rPr lang="en-US" sz="3200" dirty="0">
                <a:latin typeface="+mj-lt"/>
              </a:rPr>
              <a:t>cyanide antidote kit consists of three medications given together: amyl nitrite, sodium nitrite, and sodium thiosulfate. The amyl nitrite is given by inhalation for 15 to 30 seconds, while sodium nitrite is administered intravenously over three to five minutes. Intravenous sodium thiosulfate is administered for about 30 </a:t>
            </a:r>
            <a:r>
              <a:rPr lang="en-US" sz="3200" dirty="0" smtClean="0">
                <a:latin typeface="+mj-lt"/>
              </a:rPr>
              <a:t>minutes (</a:t>
            </a:r>
            <a:r>
              <a:rPr lang="en-US" sz="3200" dirty="0" err="1" smtClean="0">
                <a:latin typeface="+mj-lt"/>
              </a:rPr>
              <a:t>Borron</a:t>
            </a:r>
            <a:r>
              <a:rPr lang="en-US" sz="3200" dirty="0" smtClean="0">
                <a:latin typeface="+mj-lt"/>
              </a:rPr>
              <a:t> </a:t>
            </a:r>
            <a:r>
              <a:rPr lang="en-US" sz="3200" i="1" dirty="0" smtClean="0">
                <a:latin typeface="+mj-lt"/>
              </a:rPr>
              <a:t>et al., </a:t>
            </a:r>
            <a:r>
              <a:rPr lang="en-US" sz="3200" dirty="0" smtClean="0">
                <a:latin typeface="+mj-lt"/>
              </a:rPr>
              <a:t>2007).</a:t>
            </a:r>
          </a:p>
          <a:p>
            <a:r>
              <a:rPr lang="en-US" sz="3200" dirty="0" err="1"/>
              <a:t>Hydroxocobalamin</a:t>
            </a:r>
            <a:r>
              <a:rPr lang="en-US" sz="3200" dirty="0"/>
              <a:t> (</a:t>
            </a:r>
            <a:r>
              <a:rPr lang="en-US" sz="3200" dirty="0" err="1"/>
              <a:t>Cyanokit</a:t>
            </a:r>
            <a:r>
              <a:rPr lang="en-US" sz="3200" dirty="0"/>
              <a:t>)</a:t>
            </a:r>
            <a:endParaRPr lang="en-US" sz="3200" dirty="0">
              <a:latin typeface="+mj-lt"/>
            </a:endParaRPr>
          </a:p>
          <a:p>
            <a:r>
              <a:rPr lang="en-US" sz="3200" dirty="0" err="1">
                <a:latin typeface="+mj-lt"/>
              </a:rPr>
              <a:t>Hydroxocobalamin</a:t>
            </a:r>
            <a:r>
              <a:rPr lang="en-US" sz="3200" dirty="0">
                <a:latin typeface="+mj-lt"/>
              </a:rPr>
              <a:t> will detoxify cyanide by binding with it to produce nontoxic vitamin B-12. This medication neutralizes cyanide at a slow enough rate to allow an enzyme called </a:t>
            </a:r>
            <a:r>
              <a:rPr lang="en-US" sz="3200" dirty="0" err="1">
                <a:latin typeface="+mj-lt"/>
              </a:rPr>
              <a:t>rhodanese</a:t>
            </a:r>
            <a:r>
              <a:rPr lang="en-US" sz="3200" dirty="0">
                <a:latin typeface="+mj-lt"/>
              </a:rPr>
              <a:t> to further detoxify cyanide in the </a:t>
            </a:r>
            <a:r>
              <a:rPr lang="en-US" sz="3200" dirty="0" smtClean="0">
                <a:latin typeface="+mj-lt"/>
              </a:rPr>
              <a:t>liver (</a:t>
            </a:r>
            <a:r>
              <a:rPr lang="en-US" sz="3200" dirty="0" err="1" smtClean="0">
                <a:latin typeface="+mj-lt"/>
              </a:rPr>
              <a:t>DesLauriers</a:t>
            </a:r>
            <a:r>
              <a:rPr lang="en-US" sz="3200" dirty="0" smtClean="0">
                <a:latin typeface="+mj-lt"/>
              </a:rPr>
              <a:t> </a:t>
            </a:r>
            <a:r>
              <a:rPr lang="en-US" sz="3200" i="1" dirty="0" smtClean="0">
                <a:latin typeface="+mj-lt"/>
              </a:rPr>
              <a:t>et a</a:t>
            </a:r>
            <a:r>
              <a:rPr lang="en-US" sz="3200" dirty="0" smtClean="0">
                <a:latin typeface="+mj-lt"/>
              </a:rPr>
              <a:t>l</a:t>
            </a:r>
            <a:r>
              <a:rPr lang="en-US" sz="3200" i="1" dirty="0" smtClean="0">
                <a:latin typeface="+mj-lt"/>
              </a:rPr>
              <a:t>.,</a:t>
            </a:r>
            <a:r>
              <a:rPr lang="en-US" sz="3200" dirty="0" smtClean="0">
                <a:latin typeface="+mj-lt"/>
              </a:rPr>
              <a:t> 2006).</a:t>
            </a:r>
            <a:endParaRPr lang="en-US" sz="3200" dirty="0">
              <a:latin typeface="+mj-lt"/>
            </a:endParaRPr>
          </a:p>
          <a:p>
            <a:endParaRPr lang="en-US" sz="32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16</a:t>
            </a:fld>
            <a:endParaRPr lang="en-US"/>
          </a:p>
        </p:txBody>
      </p:sp>
    </p:spTree>
    <p:extLst>
      <p:ext uri="{BB962C8B-B14F-4D97-AF65-F5344CB8AC3E}">
        <p14:creationId xmlns:p14="http://schemas.microsoft.com/office/powerpoint/2010/main" val="4195554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11" y="100362"/>
            <a:ext cx="11263489" cy="881772"/>
          </a:xfrm>
        </p:spPr>
        <p:txBody>
          <a:bodyPr/>
          <a:lstStyle/>
          <a:p>
            <a:r>
              <a:rPr lang="en-US" b="1" dirty="0" smtClean="0"/>
              <a:t>Prevention of </a:t>
            </a:r>
            <a:r>
              <a:rPr lang="en-US" b="1" dirty="0"/>
              <a:t>cyanide </a:t>
            </a:r>
            <a:r>
              <a:rPr lang="en-US" b="1" dirty="0" smtClean="0"/>
              <a:t>poisoning</a:t>
            </a:r>
            <a:endParaRPr lang="en-US" dirty="0"/>
          </a:p>
        </p:txBody>
      </p:sp>
      <p:sp>
        <p:nvSpPr>
          <p:cNvPr id="3" name="Content Placeholder 2"/>
          <p:cNvSpPr>
            <a:spLocks noGrp="1"/>
          </p:cNvSpPr>
          <p:nvPr>
            <p:ph idx="1"/>
          </p:nvPr>
        </p:nvSpPr>
        <p:spPr>
          <a:xfrm>
            <a:off x="90311" y="982134"/>
            <a:ext cx="11263489" cy="5700888"/>
          </a:xfrm>
        </p:spPr>
        <p:txBody>
          <a:bodyPr>
            <a:noAutofit/>
          </a:bodyPr>
          <a:lstStyle/>
          <a:p>
            <a:r>
              <a:rPr lang="en-US" sz="3200" b="1" dirty="0" smtClean="0">
                <a:latin typeface="+mj-lt"/>
              </a:rPr>
              <a:t>Take </a:t>
            </a:r>
            <a:r>
              <a:rPr lang="en-US" sz="3200" b="1" dirty="0">
                <a:latin typeface="+mj-lt"/>
              </a:rPr>
              <a:t>proper precautions against a home fire.</a:t>
            </a:r>
            <a:r>
              <a:rPr lang="en-US" sz="3200" dirty="0">
                <a:latin typeface="+mj-lt"/>
              </a:rPr>
              <a:t> Install and maintain smoke detectors. Avoid using space heaters and halogen lamps, and avoid smoking in bed.</a:t>
            </a:r>
          </a:p>
          <a:p>
            <a:r>
              <a:rPr lang="en-US" sz="3200" b="1" dirty="0">
                <a:latin typeface="+mj-lt"/>
              </a:rPr>
              <a:t>Childproof your home.</a:t>
            </a:r>
            <a:r>
              <a:rPr lang="en-US" sz="3200" dirty="0">
                <a:latin typeface="+mj-lt"/>
              </a:rPr>
              <a:t> If </a:t>
            </a:r>
            <a:r>
              <a:rPr lang="en-US" sz="3200" dirty="0" smtClean="0">
                <a:latin typeface="+mj-lt"/>
              </a:rPr>
              <a:t>there are </a:t>
            </a:r>
            <a:r>
              <a:rPr lang="en-US" sz="3200" dirty="0">
                <a:latin typeface="+mj-lt"/>
              </a:rPr>
              <a:t>young children, </a:t>
            </a:r>
            <a:r>
              <a:rPr lang="en-US" sz="3200" dirty="0" smtClean="0">
                <a:latin typeface="+mj-lt"/>
              </a:rPr>
              <a:t>childproofing </a:t>
            </a:r>
            <a:r>
              <a:rPr lang="en-US" sz="3200" dirty="0">
                <a:latin typeface="+mj-lt"/>
              </a:rPr>
              <a:t>is essential </a:t>
            </a:r>
            <a:r>
              <a:rPr lang="en-US" sz="3200" dirty="0" smtClean="0">
                <a:latin typeface="+mj-lt"/>
              </a:rPr>
              <a:t>especially </a:t>
            </a:r>
            <a:r>
              <a:rPr lang="en-US" sz="3200" dirty="0">
                <a:latin typeface="+mj-lt"/>
              </a:rPr>
              <a:t>if </a:t>
            </a:r>
            <a:r>
              <a:rPr lang="en-US" sz="3200" dirty="0" smtClean="0">
                <a:latin typeface="+mj-lt"/>
              </a:rPr>
              <a:t>there are risk </a:t>
            </a:r>
            <a:r>
              <a:rPr lang="en-US" sz="3200" dirty="0">
                <a:latin typeface="+mj-lt"/>
              </a:rPr>
              <a:t>of occupational exposure. Keep containers holding toxic chemicals secured and the cabinets they’re kept in locked.</a:t>
            </a:r>
          </a:p>
          <a:p>
            <a:r>
              <a:rPr lang="en-US" sz="3200" b="1" dirty="0">
                <a:latin typeface="+mj-lt"/>
              </a:rPr>
              <a:t>Follow work safety regulations.</a:t>
            </a:r>
            <a:r>
              <a:rPr lang="en-US" sz="3200" dirty="0">
                <a:latin typeface="+mj-lt"/>
              </a:rPr>
              <a:t> </a:t>
            </a:r>
            <a:r>
              <a:rPr lang="en-US" sz="3200" dirty="0" smtClean="0">
                <a:latin typeface="+mj-lt"/>
              </a:rPr>
              <a:t>When working </a:t>
            </a:r>
            <a:r>
              <a:rPr lang="en-US" sz="3200" dirty="0">
                <a:latin typeface="+mj-lt"/>
              </a:rPr>
              <a:t>with cyanide, use removable absorbent paper to line work surfaces. Keep quantities and container sizes in the work area as small as possible. </a:t>
            </a:r>
            <a:r>
              <a:rPr lang="en-US" sz="3200" dirty="0" smtClean="0">
                <a:latin typeface="+mj-lt"/>
              </a:rPr>
              <a:t>Leave </a:t>
            </a:r>
            <a:r>
              <a:rPr lang="en-US" sz="3200" dirty="0">
                <a:latin typeface="+mj-lt"/>
              </a:rPr>
              <a:t>all chemicals in the lab or factory. Don’t bring home potentially contaminated clothing or work gear.</a:t>
            </a:r>
          </a:p>
          <a:p>
            <a:endParaRPr lang="en-US" sz="32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17</a:t>
            </a:fld>
            <a:endParaRPr lang="en-US"/>
          </a:p>
        </p:txBody>
      </p:sp>
    </p:spTree>
    <p:extLst>
      <p:ext uri="{BB962C8B-B14F-4D97-AF65-F5344CB8AC3E}">
        <p14:creationId xmlns:p14="http://schemas.microsoft.com/office/powerpoint/2010/main" val="4283683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0290"/>
          </a:xfrm>
        </p:spPr>
        <p:txBody>
          <a:bodyPr/>
          <a:lstStyle/>
          <a:p>
            <a:r>
              <a:rPr lang="en-US" dirty="0" smtClean="0"/>
              <a:t>REFERENCES</a:t>
            </a:r>
            <a:endParaRPr lang="en-US" dirty="0"/>
          </a:p>
        </p:txBody>
      </p:sp>
      <p:sp>
        <p:nvSpPr>
          <p:cNvPr id="3" name="Content Placeholder 2"/>
          <p:cNvSpPr>
            <a:spLocks noGrp="1"/>
          </p:cNvSpPr>
          <p:nvPr>
            <p:ph idx="1"/>
          </p:nvPr>
        </p:nvSpPr>
        <p:spPr>
          <a:xfrm>
            <a:off x="838200" y="1125416"/>
            <a:ext cx="10515600" cy="5732584"/>
          </a:xfrm>
        </p:spPr>
        <p:txBody>
          <a:bodyPr>
            <a:normAutofit/>
          </a:bodyPr>
          <a:lstStyle/>
          <a:p>
            <a:r>
              <a:rPr lang="en-US" dirty="0"/>
              <a:t>Martin CO, Adams HP Jr</a:t>
            </a:r>
            <a:r>
              <a:rPr lang="en-US" dirty="0" smtClean="0"/>
              <a:t>.</a:t>
            </a:r>
            <a:r>
              <a:rPr lang="en-US" dirty="0"/>
              <a:t> </a:t>
            </a:r>
            <a:r>
              <a:rPr lang="en-US" dirty="0" smtClean="0"/>
              <a:t>(2003). </a:t>
            </a:r>
            <a:r>
              <a:rPr lang="en-US" dirty="0"/>
              <a:t>Neurological aspects of biological and chemical terrorism: a review for neurologists. </a:t>
            </a:r>
            <a:r>
              <a:rPr lang="en-US" i="1" dirty="0"/>
              <a:t>Arch Neurol</a:t>
            </a:r>
            <a:r>
              <a:rPr lang="en-US" dirty="0"/>
              <a:t>. </a:t>
            </a:r>
            <a:r>
              <a:rPr lang="en-US" b="1" dirty="0" smtClean="0"/>
              <a:t>60</a:t>
            </a:r>
            <a:r>
              <a:rPr lang="en-US" dirty="0" smtClean="0"/>
              <a:t>(1</a:t>
            </a:r>
            <a:r>
              <a:rPr lang="en-US" dirty="0"/>
              <a:t>):21-5</a:t>
            </a:r>
            <a:r>
              <a:rPr lang="en-US" dirty="0" smtClean="0"/>
              <a:t>.</a:t>
            </a:r>
          </a:p>
          <a:p>
            <a:r>
              <a:rPr lang="en-US" dirty="0" err="1" smtClean="0"/>
              <a:t>Borron</a:t>
            </a:r>
            <a:r>
              <a:rPr lang="en-US" dirty="0" smtClean="0"/>
              <a:t>, S.W. Baud, F.J.  </a:t>
            </a:r>
            <a:r>
              <a:rPr lang="en-US" dirty="0" err="1" smtClean="0"/>
              <a:t>Barriot</a:t>
            </a:r>
            <a:r>
              <a:rPr lang="en-US" dirty="0" smtClean="0"/>
              <a:t>, P. </a:t>
            </a:r>
            <a:r>
              <a:rPr lang="en-US" dirty="0" err="1" smtClean="0"/>
              <a:t>Imbert</a:t>
            </a:r>
            <a:r>
              <a:rPr lang="en-US" dirty="0"/>
              <a:t>,</a:t>
            </a:r>
            <a:r>
              <a:rPr lang="en-US" dirty="0" smtClean="0"/>
              <a:t> M. and Bismuth, </a:t>
            </a:r>
            <a:r>
              <a:rPr lang="en-US" dirty="0"/>
              <a:t>C. </a:t>
            </a:r>
            <a:r>
              <a:rPr lang="en-US" dirty="0" smtClean="0"/>
              <a:t>(2007). Prospective </a:t>
            </a:r>
            <a:r>
              <a:rPr lang="en-US" dirty="0"/>
              <a:t>study of </a:t>
            </a:r>
            <a:r>
              <a:rPr lang="en-US" dirty="0" err="1"/>
              <a:t>hydroxocobalamin</a:t>
            </a:r>
            <a:r>
              <a:rPr lang="en-US" dirty="0"/>
              <a:t> for acute cyanide poisoning in smoke inhalation. </a:t>
            </a:r>
            <a:r>
              <a:rPr lang="en-US" i="1" dirty="0"/>
              <a:t>Ann </a:t>
            </a:r>
            <a:r>
              <a:rPr lang="en-US" i="1" dirty="0" err="1"/>
              <a:t>Emerg</a:t>
            </a:r>
            <a:r>
              <a:rPr lang="en-US" i="1" dirty="0"/>
              <a:t> Med</a:t>
            </a:r>
            <a:r>
              <a:rPr lang="en-US" dirty="0"/>
              <a:t>. </a:t>
            </a:r>
            <a:r>
              <a:rPr lang="en-US" b="1" dirty="0" smtClean="0"/>
              <a:t>49</a:t>
            </a:r>
            <a:r>
              <a:rPr lang="en-US" dirty="0" smtClean="0"/>
              <a:t>(6</a:t>
            </a:r>
            <a:r>
              <a:rPr lang="en-US" dirty="0"/>
              <a:t>):794-801, </a:t>
            </a:r>
            <a:r>
              <a:rPr lang="en-US" dirty="0" smtClean="0"/>
              <a:t>801.e1-2.</a:t>
            </a:r>
            <a:endParaRPr lang="en-US" dirty="0"/>
          </a:p>
          <a:p>
            <a:r>
              <a:rPr lang="en-US" dirty="0" smtClean="0"/>
              <a:t>Brennan, R.J. </a:t>
            </a:r>
            <a:r>
              <a:rPr lang="en-US" dirty="0" err="1" smtClean="0"/>
              <a:t>Waeckerle</a:t>
            </a:r>
            <a:r>
              <a:rPr lang="en-US" dirty="0" smtClean="0"/>
              <a:t>, J.F. Sharp, T.W. </a:t>
            </a:r>
            <a:r>
              <a:rPr lang="en-US" dirty="0" err="1" smtClean="0"/>
              <a:t>Lillibridge</a:t>
            </a:r>
            <a:r>
              <a:rPr lang="en-US" dirty="0" smtClean="0"/>
              <a:t>, S.R.</a:t>
            </a:r>
            <a:r>
              <a:rPr lang="en-US" dirty="0"/>
              <a:t> (</a:t>
            </a:r>
            <a:r>
              <a:rPr lang="en-US" dirty="0" smtClean="0"/>
              <a:t>1999). </a:t>
            </a:r>
            <a:r>
              <a:rPr lang="en-US" dirty="0"/>
              <a:t>Chemical warfare agents: emergency medical and emergency public health issues. Ann </a:t>
            </a:r>
            <a:r>
              <a:rPr lang="en-US" dirty="0" err="1"/>
              <a:t>Emerg</a:t>
            </a:r>
            <a:r>
              <a:rPr lang="en-US" dirty="0"/>
              <a:t> </a:t>
            </a:r>
            <a:r>
              <a:rPr lang="en-US" dirty="0" smtClean="0"/>
              <a:t>Med.</a:t>
            </a:r>
            <a:r>
              <a:rPr lang="en-US" b="1" dirty="0" smtClean="0"/>
              <a:t>34</a:t>
            </a:r>
            <a:r>
              <a:rPr lang="en-US" dirty="0" smtClean="0"/>
              <a:t>(2</a:t>
            </a:r>
            <a:r>
              <a:rPr lang="en-US" dirty="0"/>
              <a:t>):191-204</a:t>
            </a:r>
            <a:r>
              <a:rPr lang="en-US" dirty="0" smtClean="0"/>
              <a:t>.</a:t>
            </a:r>
            <a:endParaRPr lang="en-US" dirty="0"/>
          </a:p>
          <a:p>
            <a:r>
              <a:rPr lang="en-US" dirty="0" smtClean="0"/>
              <a:t>Greenfield, R.A. Brown, B.R. Hutchins, J.B. </a:t>
            </a:r>
            <a:r>
              <a:rPr lang="en-US" dirty="0" err="1" smtClean="0"/>
              <a:t>Iandolo</a:t>
            </a:r>
            <a:r>
              <a:rPr lang="en-US" dirty="0" smtClean="0"/>
              <a:t>, J.J. Jackson, R. Slater, L.N</a:t>
            </a:r>
            <a:r>
              <a:rPr lang="en-US" dirty="0"/>
              <a:t>.</a:t>
            </a:r>
            <a:r>
              <a:rPr lang="en-US" dirty="0" smtClean="0"/>
              <a:t> (2002). </a:t>
            </a:r>
            <a:r>
              <a:rPr lang="en-US" dirty="0"/>
              <a:t>Microbiological, biological, and chemical weapons of warfare and terrorism. Am J Med </a:t>
            </a:r>
            <a:r>
              <a:rPr lang="en-US" dirty="0" smtClean="0"/>
              <a:t>Sci. </a:t>
            </a:r>
            <a:r>
              <a:rPr lang="en-US" b="1" dirty="0"/>
              <a:t>323</a:t>
            </a:r>
            <a:r>
              <a:rPr lang="en-US" dirty="0"/>
              <a:t>(6):326-40</a:t>
            </a:r>
            <a:r>
              <a:rPr lang="en-US" dirty="0" smtClean="0"/>
              <a:t>.</a:t>
            </a:r>
            <a:r>
              <a:rPr lang="en-US" dirty="0"/>
              <a:t> </a:t>
            </a:r>
          </a:p>
        </p:txBody>
      </p:sp>
      <p:sp>
        <p:nvSpPr>
          <p:cNvPr id="4" name="Slide Number Placeholder 3"/>
          <p:cNvSpPr>
            <a:spLocks noGrp="1"/>
          </p:cNvSpPr>
          <p:nvPr>
            <p:ph type="sldNum" sz="quarter" idx="12"/>
          </p:nvPr>
        </p:nvSpPr>
        <p:spPr/>
        <p:txBody>
          <a:bodyPr/>
          <a:lstStyle/>
          <a:p>
            <a:fld id="{47B3800C-0AC8-40D2-9661-ABB2D88191C1}" type="slidenum">
              <a:rPr lang="en-US" smtClean="0"/>
              <a:t>18</a:t>
            </a:fld>
            <a:endParaRPr lang="en-US"/>
          </a:p>
        </p:txBody>
      </p:sp>
    </p:spTree>
    <p:extLst>
      <p:ext uri="{BB962C8B-B14F-4D97-AF65-F5344CB8AC3E}">
        <p14:creationId xmlns:p14="http://schemas.microsoft.com/office/powerpoint/2010/main" val="2562725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9952"/>
          </a:xfrm>
        </p:spPr>
        <p:txBody>
          <a:bodyPr>
            <a:normAutofit fontScale="90000"/>
          </a:bodyPr>
          <a:lstStyle/>
          <a:p>
            <a:endParaRPr lang="en-US" dirty="0"/>
          </a:p>
        </p:txBody>
      </p:sp>
      <p:sp>
        <p:nvSpPr>
          <p:cNvPr id="3" name="Content Placeholder 2"/>
          <p:cNvSpPr>
            <a:spLocks noGrp="1"/>
          </p:cNvSpPr>
          <p:nvPr>
            <p:ph idx="1"/>
          </p:nvPr>
        </p:nvSpPr>
        <p:spPr>
          <a:xfrm>
            <a:off x="838200" y="1289538"/>
            <a:ext cx="10515600" cy="5568462"/>
          </a:xfrm>
        </p:spPr>
        <p:txBody>
          <a:bodyPr/>
          <a:lstStyle/>
          <a:p>
            <a:r>
              <a:rPr lang="en-US" dirty="0" smtClean="0"/>
              <a:t>Baud, F. J</a:t>
            </a:r>
            <a:r>
              <a:rPr lang="en-US" dirty="0"/>
              <a:t>. Cyanide: critical issues in diagnosis and treatment. </a:t>
            </a:r>
            <a:r>
              <a:rPr lang="en-US" i="1" dirty="0"/>
              <a:t>Hum </a:t>
            </a:r>
            <a:r>
              <a:rPr lang="en-US" i="1" dirty="0" err="1"/>
              <a:t>Exp</a:t>
            </a:r>
            <a:r>
              <a:rPr lang="en-US" i="1" dirty="0"/>
              <a:t> </a:t>
            </a:r>
            <a:r>
              <a:rPr lang="en-US" i="1" dirty="0" err="1"/>
              <a:t>Toxicol</a:t>
            </a:r>
            <a:r>
              <a:rPr lang="en-US" dirty="0"/>
              <a:t>. 2007 Mar. 26(3):191-201</a:t>
            </a:r>
            <a:r>
              <a:rPr lang="en-US" dirty="0" smtClean="0"/>
              <a:t>.</a:t>
            </a:r>
          </a:p>
          <a:p>
            <a:r>
              <a:rPr lang="en-US" dirty="0" err="1" smtClean="0"/>
              <a:t>Citroner</a:t>
            </a:r>
            <a:r>
              <a:rPr lang="en-US" dirty="0" smtClean="0"/>
              <a:t>, G. </a:t>
            </a:r>
            <a:r>
              <a:rPr lang="en-US" dirty="0"/>
              <a:t>(2018</a:t>
            </a:r>
            <a:r>
              <a:rPr lang="en-US" dirty="0" smtClean="0"/>
              <a:t>). What is cyanide poisoning Assessed from </a:t>
            </a:r>
            <a:r>
              <a:rPr lang="en-US" dirty="0"/>
              <a:t>https://</a:t>
            </a:r>
            <a:r>
              <a:rPr lang="en-US" dirty="0" smtClean="0"/>
              <a:t>www.healthline.com/health/cyanide-poisoning.Retrieved 25th February,2020.</a:t>
            </a:r>
          </a:p>
          <a:p>
            <a:r>
              <a:rPr lang="en-US" dirty="0" err="1"/>
              <a:t>Slatore</a:t>
            </a:r>
            <a:r>
              <a:rPr lang="en-US" dirty="0"/>
              <a:t> CG, </a:t>
            </a:r>
            <a:r>
              <a:rPr lang="en-US" dirty="0" err="1"/>
              <a:t>Tilles</a:t>
            </a:r>
            <a:r>
              <a:rPr lang="en-US" dirty="0"/>
              <a:t> SA (2004). </a:t>
            </a:r>
            <a:r>
              <a:rPr lang="en-US" dirty="0" smtClean="0"/>
              <a:t>Sulfonamide hypersensitivity.</a:t>
            </a:r>
            <a:r>
              <a:rPr lang="en-US" dirty="0"/>
              <a:t> </a:t>
            </a:r>
            <a:r>
              <a:rPr lang="en-US" i="1" dirty="0"/>
              <a:t>Immunology and Allergy Clinics of North America</a:t>
            </a:r>
            <a:r>
              <a:rPr lang="en-US" dirty="0"/>
              <a:t>. </a:t>
            </a:r>
            <a:r>
              <a:rPr lang="en-US" b="1" dirty="0"/>
              <a:t>24</a:t>
            </a:r>
            <a:r>
              <a:rPr lang="en-US" dirty="0"/>
              <a:t> (3): </a:t>
            </a:r>
            <a:r>
              <a:rPr lang="en-US" dirty="0" smtClean="0"/>
              <a:t>477–490.</a:t>
            </a:r>
          </a:p>
          <a:p>
            <a:r>
              <a:rPr lang="en-US" dirty="0" smtClean="0"/>
              <a:t>Knowles, S. Shapiro, L and Shear, N.H. </a:t>
            </a:r>
            <a:r>
              <a:rPr lang="en-US" dirty="0"/>
              <a:t>(2001</a:t>
            </a:r>
            <a:r>
              <a:rPr lang="en-US" dirty="0" smtClean="0"/>
              <a:t>).</a:t>
            </a:r>
            <a:r>
              <a:rPr lang="en-US" dirty="0"/>
              <a:t> </a:t>
            </a:r>
            <a:r>
              <a:rPr lang="en-US" dirty="0" smtClean="0"/>
              <a:t>Should </a:t>
            </a:r>
            <a:r>
              <a:rPr lang="en-US" dirty="0" err="1"/>
              <a:t>Celecoxib</a:t>
            </a:r>
            <a:r>
              <a:rPr lang="en-US" dirty="0"/>
              <a:t> Be Contraindicated in Patients Who Are Allergic to Sulfonamides</a:t>
            </a:r>
            <a:r>
              <a:rPr lang="en-US" dirty="0" smtClean="0"/>
              <a:t>?.</a:t>
            </a:r>
            <a:r>
              <a:rPr lang="en-US" dirty="0"/>
              <a:t> </a:t>
            </a:r>
            <a:r>
              <a:rPr lang="en-US" i="1" dirty="0"/>
              <a:t>Drug Safety</a:t>
            </a:r>
            <a:r>
              <a:rPr lang="en-US" dirty="0"/>
              <a:t>. </a:t>
            </a:r>
            <a:r>
              <a:rPr lang="en-US" b="1" dirty="0"/>
              <a:t>24</a:t>
            </a:r>
            <a:r>
              <a:rPr lang="en-US" dirty="0"/>
              <a:t> (4): 239–247. </a:t>
            </a:r>
            <a:endParaRPr lang="en-US" dirty="0" smtClean="0"/>
          </a:p>
          <a:p>
            <a:endParaRPr lang="en-US" dirty="0"/>
          </a:p>
        </p:txBody>
      </p:sp>
      <p:sp>
        <p:nvSpPr>
          <p:cNvPr id="4" name="Slide Number Placeholder 3"/>
          <p:cNvSpPr>
            <a:spLocks noGrp="1"/>
          </p:cNvSpPr>
          <p:nvPr>
            <p:ph type="sldNum" sz="quarter" idx="12"/>
          </p:nvPr>
        </p:nvSpPr>
        <p:spPr/>
        <p:txBody>
          <a:bodyPr/>
          <a:lstStyle/>
          <a:p>
            <a:fld id="{47B3800C-0AC8-40D2-9661-ABB2D88191C1}" type="slidenum">
              <a:rPr lang="en-US" smtClean="0"/>
              <a:t>19</a:t>
            </a:fld>
            <a:endParaRPr lang="en-US"/>
          </a:p>
        </p:txBody>
      </p:sp>
    </p:spTree>
    <p:extLst>
      <p:ext uri="{BB962C8B-B14F-4D97-AF65-F5344CB8AC3E}">
        <p14:creationId xmlns:p14="http://schemas.microsoft.com/office/powerpoint/2010/main" val="1061468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 of group 2</a:t>
            </a:r>
            <a:endParaRPr lang="en-US" dirty="0"/>
          </a:p>
        </p:txBody>
      </p:sp>
      <p:sp>
        <p:nvSpPr>
          <p:cNvPr id="3" name="Content Placeholder 2"/>
          <p:cNvSpPr>
            <a:spLocks noGrp="1"/>
          </p:cNvSpPr>
          <p:nvPr>
            <p:ph idx="1"/>
          </p:nvPr>
        </p:nvSpPr>
        <p:spPr/>
        <p:txBody>
          <a:bodyPr/>
          <a:lstStyle/>
          <a:p>
            <a:r>
              <a:rPr lang="en-US" dirty="0"/>
              <a:t>OGUNYEMI TOSIN		</a:t>
            </a:r>
            <a:r>
              <a:rPr lang="en-US" dirty="0" smtClean="0"/>
              <a:t>  15/MHS06/043 (PRESENTER)</a:t>
            </a:r>
            <a:endParaRPr lang="en-US" dirty="0" smtClean="0"/>
          </a:p>
          <a:p>
            <a:r>
              <a:rPr lang="en-US" dirty="0" smtClean="0"/>
              <a:t>ONOKPE OGHENEFEJIRO</a:t>
            </a:r>
            <a:r>
              <a:rPr lang="en-US" dirty="0"/>
              <a:t> </a:t>
            </a:r>
            <a:r>
              <a:rPr lang="en-US" dirty="0" smtClean="0"/>
              <a:t>          </a:t>
            </a:r>
            <a:r>
              <a:rPr lang="en-US" dirty="0" smtClean="0"/>
              <a:t> </a:t>
            </a:r>
            <a:r>
              <a:rPr lang="en-US" dirty="0"/>
              <a:t>15/MHS06/051</a:t>
            </a:r>
          </a:p>
          <a:p>
            <a:r>
              <a:rPr lang="en-US" dirty="0"/>
              <a:t>DANDUTSE HAJARA TIJJANI     </a:t>
            </a:r>
            <a:r>
              <a:rPr lang="en-US" dirty="0" smtClean="0"/>
              <a:t>  </a:t>
            </a:r>
            <a:r>
              <a:rPr lang="en-US" dirty="0"/>
              <a:t>15/MHS06/023</a:t>
            </a:r>
          </a:p>
          <a:p>
            <a:r>
              <a:rPr lang="en-US" dirty="0" smtClean="0"/>
              <a:t>ESHEGBE </a:t>
            </a:r>
            <a:r>
              <a:rPr lang="en-US" dirty="0"/>
              <a:t>EZEKIEL       	</a:t>
            </a:r>
            <a:r>
              <a:rPr lang="en-US" dirty="0"/>
              <a:t>	</a:t>
            </a:r>
            <a:r>
              <a:rPr lang="en-US" dirty="0" smtClean="0"/>
              <a:t>  </a:t>
            </a:r>
            <a:r>
              <a:rPr lang="en-US" dirty="0" smtClean="0"/>
              <a:t>14/MHS06/022</a:t>
            </a:r>
            <a:endParaRPr lang="en-US" dirty="0"/>
          </a:p>
        </p:txBody>
      </p:sp>
      <p:sp>
        <p:nvSpPr>
          <p:cNvPr id="4" name="Slide Number Placeholder 3"/>
          <p:cNvSpPr>
            <a:spLocks noGrp="1"/>
          </p:cNvSpPr>
          <p:nvPr>
            <p:ph type="sldNum" sz="quarter" idx="12"/>
          </p:nvPr>
        </p:nvSpPr>
        <p:spPr/>
        <p:txBody>
          <a:bodyPr/>
          <a:lstStyle/>
          <a:p>
            <a:fld id="{47B3800C-0AC8-40D2-9661-ABB2D88191C1}" type="slidenum">
              <a:rPr lang="en-US" smtClean="0"/>
              <a:t>2</a:t>
            </a:fld>
            <a:endParaRPr lang="en-US"/>
          </a:p>
        </p:txBody>
      </p:sp>
    </p:spTree>
    <p:extLst>
      <p:ext uri="{BB962C8B-B14F-4D97-AF65-F5344CB8AC3E}">
        <p14:creationId xmlns:p14="http://schemas.microsoft.com/office/powerpoint/2010/main" val="1585919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Brackett, C.C.  Singh, H. and Block, J.H. ( </a:t>
            </a:r>
            <a:r>
              <a:rPr lang="en-US" dirty="0"/>
              <a:t>2004). </a:t>
            </a:r>
            <a:r>
              <a:rPr lang="en-US" dirty="0" smtClean="0"/>
              <a:t>Likelihood </a:t>
            </a:r>
            <a:r>
              <a:rPr lang="en-US" dirty="0"/>
              <a:t>and mechanisms of cross-</a:t>
            </a:r>
            <a:r>
              <a:rPr lang="en-US" dirty="0" err="1"/>
              <a:t>allergenicity</a:t>
            </a:r>
            <a:r>
              <a:rPr lang="en-US" dirty="0"/>
              <a:t> between sulfonamide antibiotics and other drugs containing a sulfonamide functional </a:t>
            </a:r>
            <a:r>
              <a:rPr lang="en-US" dirty="0" smtClean="0"/>
              <a:t>group. </a:t>
            </a:r>
            <a:r>
              <a:rPr lang="en-US" i="1" dirty="0"/>
              <a:t>Pharmacotherapy</a:t>
            </a:r>
            <a:r>
              <a:rPr lang="en-US" dirty="0"/>
              <a:t>. </a:t>
            </a:r>
            <a:r>
              <a:rPr lang="en-US" b="1" dirty="0"/>
              <a:t>24</a:t>
            </a:r>
            <a:r>
              <a:rPr lang="en-US" dirty="0"/>
              <a:t> (7): </a:t>
            </a:r>
            <a:r>
              <a:rPr lang="en-US" dirty="0" smtClean="0"/>
              <a:t>856–870</a:t>
            </a:r>
            <a:r>
              <a:rPr lang="en-US" dirty="0"/>
              <a:t>. </a:t>
            </a:r>
            <a:endParaRPr lang="en-US" dirty="0" smtClean="0"/>
          </a:p>
          <a:p>
            <a:r>
              <a:rPr lang="en-US" dirty="0" smtClean="0"/>
              <a:t>Armstrong, </a:t>
            </a:r>
            <a:r>
              <a:rPr lang="en-US" dirty="0"/>
              <a:t>J. </a:t>
            </a:r>
            <a:r>
              <a:rPr lang="en-US" dirty="0" smtClean="0"/>
              <a:t>(2002).Chemical </a:t>
            </a:r>
            <a:r>
              <a:rPr lang="en-US" dirty="0"/>
              <a:t>warfare. </a:t>
            </a:r>
            <a:r>
              <a:rPr lang="en-US" i="1" dirty="0" smtClean="0"/>
              <a:t>RN</a:t>
            </a:r>
            <a:r>
              <a:rPr lang="en-US" dirty="0" smtClean="0"/>
              <a:t>. </a:t>
            </a:r>
            <a:r>
              <a:rPr lang="en-US" b="1" dirty="0"/>
              <a:t>65</a:t>
            </a:r>
            <a:r>
              <a:rPr lang="en-US" dirty="0"/>
              <a:t>(4):</a:t>
            </a:r>
            <a:r>
              <a:rPr lang="en-US" dirty="0" smtClean="0"/>
              <a:t>32-39.</a:t>
            </a:r>
            <a:endParaRPr lang="en-US" dirty="0"/>
          </a:p>
        </p:txBody>
      </p:sp>
      <p:sp>
        <p:nvSpPr>
          <p:cNvPr id="4" name="Slide Number Placeholder 3"/>
          <p:cNvSpPr>
            <a:spLocks noGrp="1"/>
          </p:cNvSpPr>
          <p:nvPr>
            <p:ph type="sldNum" sz="quarter" idx="12"/>
          </p:nvPr>
        </p:nvSpPr>
        <p:spPr/>
        <p:txBody>
          <a:bodyPr/>
          <a:lstStyle/>
          <a:p>
            <a:fld id="{47B3800C-0AC8-40D2-9661-ABB2D88191C1}" type="slidenum">
              <a:rPr lang="en-US" smtClean="0"/>
              <a:t>20</a:t>
            </a:fld>
            <a:endParaRPr lang="en-US"/>
          </a:p>
        </p:txBody>
      </p:sp>
    </p:spTree>
    <p:extLst>
      <p:ext uri="{BB962C8B-B14F-4D97-AF65-F5344CB8AC3E}">
        <p14:creationId xmlns:p14="http://schemas.microsoft.com/office/powerpoint/2010/main" val="848140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10" y="1"/>
            <a:ext cx="11263489" cy="1095021"/>
          </a:xfrm>
        </p:spPr>
        <p:txBody>
          <a:bodyPr>
            <a:normAutofit/>
          </a:bodyPr>
          <a:lstStyle/>
          <a:p>
            <a:r>
              <a:rPr lang="en-US" sz="4800" dirty="0" smtClean="0">
                <a:latin typeface="Times New Roman" panose="02020603050405020304" pitchFamily="18" charset="0"/>
                <a:cs typeface="Times New Roman" panose="02020603050405020304" pitchFamily="18" charset="0"/>
              </a:rPr>
              <a:t>SULFONAMIDE</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0310" y="880533"/>
            <a:ext cx="11263490" cy="5296430"/>
          </a:xfrm>
        </p:spPr>
        <p:txBody>
          <a:bodyPr>
            <a:noAutofit/>
          </a:bodyPr>
          <a:lstStyle/>
          <a:p>
            <a:r>
              <a:rPr lang="en-US" sz="5400" dirty="0">
                <a:latin typeface="+mj-lt"/>
                <a:cs typeface="Times New Roman" panose="02020603050405020304" pitchFamily="18" charset="0"/>
              </a:rPr>
              <a:t>Sulfonamides (sulfa drugs) are drugs that are derived from sulfanilamide, a sulfur-containing chemical. Most sulfonamides are antibiotics, but some are prescribed for treating ulcerative </a:t>
            </a:r>
            <a:r>
              <a:rPr lang="en-US" sz="5400" dirty="0" smtClean="0">
                <a:latin typeface="+mj-lt"/>
                <a:cs typeface="Times New Roman" panose="02020603050405020304" pitchFamily="18" charset="0"/>
              </a:rPr>
              <a:t>colitis </a:t>
            </a:r>
            <a:r>
              <a:rPr lang="nb-NO" sz="5400" dirty="0" smtClean="0">
                <a:latin typeface="+mj-lt"/>
              </a:rPr>
              <a:t>(Slatore and Tilles</a:t>
            </a:r>
            <a:r>
              <a:rPr lang="nb-NO" sz="5400" i="1" dirty="0" smtClean="0">
                <a:latin typeface="+mj-lt"/>
              </a:rPr>
              <a:t>, </a:t>
            </a:r>
            <a:r>
              <a:rPr lang="nb-NO" sz="5400" dirty="0" smtClean="0">
                <a:latin typeface="+mj-lt"/>
              </a:rPr>
              <a:t>2004</a:t>
            </a:r>
            <a:r>
              <a:rPr lang="nb-NO" sz="5400" dirty="0">
                <a:latin typeface="+mj-lt"/>
              </a:rPr>
              <a:t>)</a:t>
            </a:r>
            <a:r>
              <a:rPr lang="nb-NO" sz="5400" i="1" dirty="0">
                <a:latin typeface="+mj-lt"/>
              </a:rPr>
              <a:t>.</a:t>
            </a:r>
            <a:r>
              <a:rPr lang="en-US" sz="5400" dirty="0" smtClean="0">
                <a:latin typeface="+mj-lt"/>
                <a:cs typeface="Times New Roman" panose="02020603050405020304" pitchFamily="18" charset="0"/>
              </a:rPr>
              <a:t> </a:t>
            </a:r>
            <a:endParaRPr lang="en-US" sz="5400" dirty="0">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3</a:t>
            </a:fld>
            <a:endParaRPr lang="en-US"/>
          </a:p>
        </p:txBody>
      </p:sp>
    </p:spTree>
    <p:extLst>
      <p:ext uri="{BB962C8B-B14F-4D97-AF65-F5344CB8AC3E}">
        <p14:creationId xmlns:p14="http://schemas.microsoft.com/office/powerpoint/2010/main" val="3646146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060"/>
            <a:ext cx="11353800" cy="463808"/>
          </a:xfrm>
        </p:spPr>
        <p:txBody>
          <a:bodyPr>
            <a:normAutofit fontScale="90000"/>
          </a:bodyPr>
          <a:lstStyle/>
          <a:p>
            <a:endParaRPr lang="en-US" dirty="0"/>
          </a:p>
        </p:txBody>
      </p:sp>
      <p:sp>
        <p:nvSpPr>
          <p:cNvPr id="3" name="Content Placeholder 2"/>
          <p:cNvSpPr>
            <a:spLocks noGrp="1"/>
          </p:cNvSpPr>
          <p:nvPr>
            <p:ph idx="1"/>
          </p:nvPr>
        </p:nvSpPr>
        <p:spPr>
          <a:xfrm>
            <a:off x="0" y="643467"/>
            <a:ext cx="11353800" cy="5533496"/>
          </a:xfrm>
        </p:spPr>
        <p:txBody>
          <a:bodyPr>
            <a:noAutofit/>
          </a:bodyPr>
          <a:lstStyle/>
          <a:p>
            <a:r>
              <a:rPr lang="en-US" sz="5400" dirty="0">
                <a:latin typeface="+mj-lt"/>
                <a:cs typeface="Times New Roman" panose="02020603050405020304" pitchFamily="18" charset="0"/>
              </a:rPr>
              <a:t>Sulfonamide antibiotics work by disrupting the production of </a:t>
            </a:r>
            <a:r>
              <a:rPr lang="en-US" sz="5400" dirty="0" err="1">
                <a:latin typeface="+mj-lt"/>
                <a:cs typeface="Times New Roman" panose="02020603050405020304" pitchFamily="18" charset="0"/>
              </a:rPr>
              <a:t>dihydrofolic</a:t>
            </a:r>
            <a:r>
              <a:rPr lang="en-US" sz="5400" dirty="0">
                <a:latin typeface="+mj-lt"/>
                <a:cs typeface="Times New Roman" panose="02020603050405020304" pitchFamily="18" charset="0"/>
              </a:rPr>
              <a:t> acid, a form of folic acid that bacteria and human cells use for producing </a:t>
            </a:r>
            <a:r>
              <a:rPr lang="en-US" sz="5400" dirty="0" smtClean="0">
                <a:latin typeface="+mj-lt"/>
                <a:cs typeface="Times New Roman" panose="02020603050405020304" pitchFamily="18" charset="0"/>
              </a:rPr>
              <a:t>proteins </a:t>
            </a:r>
            <a:r>
              <a:rPr lang="en-US" sz="5400" dirty="0">
                <a:latin typeface="+mj-lt"/>
              </a:rPr>
              <a:t>(Knowles </a:t>
            </a:r>
            <a:r>
              <a:rPr lang="en-US" sz="5400" i="1" dirty="0">
                <a:latin typeface="+mj-lt"/>
              </a:rPr>
              <a:t>et al., </a:t>
            </a:r>
            <a:r>
              <a:rPr lang="en-US" sz="5400" dirty="0">
                <a:latin typeface="+mj-lt"/>
              </a:rPr>
              <a:t>2001).</a:t>
            </a:r>
          </a:p>
          <a:p>
            <a:endParaRPr lang="en-US" sz="5400" dirty="0"/>
          </a:p>
          <a:p>
            <a:endParaRPr lang="en-US" sz="5400" dirty="0" smtClean="0">
              <a:latin typeface="+mj-lt"/>
              <a:cs typeface="Times New Roman" panose="02020603050405020304" pitchFamily="18" charset="0"/>
            </a:endParaRPr>
          </a:p>
          <a:p>
            <a:endParaRPr lang="en-US" sz="5400" dirty="0">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4</a:t>
            </a:fld>
            <a:endParaRPr lang="en-US"/>
          </a:p>
        </p:txBody>
      </p:sp>
    </p:spTree>
    <p:extLst>
      <p:ext uri="{BB962C8B-B14F-4D97-AF65-F5344CB8AC3E}">
        <p14:creationId xmlns:p14="http://schemas.microsoft.com/office/powerpoint/2010/main" val="1646622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311" y="135468"/>
            <a:ext cx="11263489" cy="790222"/>
          </a:xfrm>
        </p:spPr>
        <p:txBody>
          <a:bodyPr/>
          <a:lstStyle/>
          <a:p>
            <a:r>
              <a:rPr lang="en-US" dirty="0" smtClean="0"/>
              <a:t>SIDE EFFECT</a:t>
            </a:r>
            <a:endParaRPr lang="en-US" dirty="0"/>
          </a:p>
        </p:txBody>
      </p:sp>
      <p:sp>
        <p:nvSpPr>
          <p:cNvPr id="3" name="Content Placeholder 2"/>
          <p:cNvSpPr>
            <a:spLocks noGrp="1"/>
          </p:cNvSpPr>
          <p:nvPr>
            <p:ph idx="1"/>
          </p:nvPr>
        </p:nvSpPr>
        <p:spPr>
          <a:xfrm>
            <a:off x="203200" y="925690"/>
            <a:ext cx="11150600" cy="5723466"/>
          </a:xfrm>
        </p:spPr>
        <p:txBody>
          <a:bodyPr>
            <a:noAutofit/>
          </a:bodyPr>
          <a:lstStyle/>
          <a:p>
            <a:pPr marL="0" indent="0">
              <a:buNone/>
            </a:pPr>
            <a:r>
              <a:rPr lang="en-US" sz="3600" dirty="0">
                <a:latin typeface="+mj-lt"/>
                <a:cs typeface="Times New Roman" panose="02020603050405020304" pitchFamily="18" charset="0"/>
              </a:rPr>
              <a:t>Sulfonamides may cause:</a:t>
            </a:r>
          </a:p>
          <a:p>
            <a:r>
              <a:rPr lang="en-US" sz="3600" dirty="0">
                <a:latin typeface="+mj-lt"/>
                <a:cs typeface="Times New Roman" panose="02020603050405020304" pitchFamily="18" charset="0"/>
              </a:rPr>
              <a:t>Dizziness </a:t>
            </a:r>
          </a:p>
          <a:p>
            <a:r>
              <a:rPr lang="en-US" sz="3600" dirty="0">
                <a:latin typeface="+mj-lt"/>
                <a:cs typeface="Times New Roman" panose="02020603050405020304" pitchFamily="18" charset="0"/>
              </a:rPr>
              <a:t>Headache </a:t>
            </a:r>
            <a:r>
              <a:rPr lang="en-US" sz="3600" dirty="0" smtClean="0">
                <a:latin typeface="+mj-lt"/>
                <a:cs typeface="Times New Roman" panose="02020603050405020304" pitchFamily="18" charset="0"/>
              </a:rPr>
              <a:t> </a:t>
            </a:r>
            <a:endParaRPr lang="en-US" sz="3600" dirty="0" smtClean="0">
              <a:latin typeface="+mj-lt"/>
            </a:endParaRPr>
          </a:p>
          <a:p>
            <a:r>
              <a:rPr lang="en-US" sz="3600" dirty="0" smtClean="0">
                <a:latin typeface="+mj-lt"/>
              </a:rPr>
              <a:t>Diarrhea </a:t>
            </a:r>
            <a:endParaRPr lang="en-US" sz="3600" dirty="0">
              <a:latin typeface="+mj-lt"/>
            </a:endParaRPr>
          </a:p>
          <a:p>
            <a:r>
              <a:rPr lang="en-US" sz="3600" dirty="0" smtClean="0">
                <a:latin typeface="+mj-lt"/>
              </a:rPr>
              <a:t>Anorexia </a:t>
            </a:r>
            <a:endParaRPr lang="en-US" sz="3600" dirty="0">
              <a:latin typeface="+mj-lt"/>
            </a:endParaRPr>
          </a:p>
          <a:p>
            <a:r>
              <a:rPr lang="en-US" sz="3600" dirty="0" smtClean="0">
                <a:latin typeface="+mj-lt"/>
              </a:rPr>
              <a:t>Nausea </a:t>
            </a:r>
            <a:endParaRPr lang="en-US" sz="3600" dirty="0">
              <a:latin typeface="+mj-lt"/>
            </a:endParaRPr>
          </a:p>
          <a:p>
            <a:r>
              <a:rPr lang="en-US" sz="3600" dirty="0" smtClean="0">
                <a:latin typeface="+mj-lt"/>
              </a:rPr>
              <a:t>Vomiting and</a:t>
            </a:r>
            <a:endParaRPr lang="en-US" sz="3600" dirty="0">
              <a:latin typeface="+mj-lt"/>
            </a:endParaRPr>
          </a:p>
          <a:p>
            <a:r>
              <a:rPr lang="en-US" sz="3600" dirty="0" smtClean="0">
                <a:latin typeface="+mj-lt"/>
              </a:rPr>
              <a:t>Serious skin</a:t>
            </a:r>
            <a:r>
              <a:rPr lang="en-US" sz="3600" dirty="0">
                <a:latin typeface="+mj-lt"/>
              </a:rPr>
              <a:t> </a:t>
            </a:r>
            <a:r>
              <a:rPr lang="en-US" sz="3600" dirty="0" smtClean="0">
                <a:latin typeface="+mj-lt"/>
              </a:rPr>
              <a:t>rashes        </a:t>
            </a:r>
            <a:r>
              <a:rPr lang="en-US" sz="3600" dirty="0">
                <a:latin typeface="+mj-lt"/>
              </a:rPr>
              <a:t>(Armstrong, 2002).</a:t>
            </a:r>
          </a:p>
          <a:p>
            <a:endParaRPr lang="en-US" sz="3600" dirty="0">
              <a:latin typeface="+mj-lt"/>
            </a:endParaRPr>
          </a:p>
          <a:p>
            <a:endParaRPr lang="en-US" sz="36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5</a:t>
            </a:fld>
            <a:endParaRPr lang="en-US"/>
          </a:p>
        </p:txBody>
      </p:sp>
    </p:spTree>
    <p:extLst>
      <p:ext uri="{BB962C8B-B14F-4D97-AF65-F5344CB8AC3E}">
        <p14:creationId xmlns:p14="http://schemas.microsoft.com/office/powerpoint/2010/main" val="4058462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1601"/>
            <a:ext cx="11353800" cy="587021"/>
          </a:xfrm>
        </p:spPr>
        <p:txBody>
          <a:bodyPr>
            <a:normAutofit fontScale="90000"/>
          </a:bodyPr>
          <a:lstStyle/>
          <a:p>
            <a:endParaRPr lang="en-US" dirty="0"/>
          </a:p>
        </p:txBody>
      </p:sp>
      <p:sp>
        <p:nvSpPr>
          <p:cNvPr id="3" name="Content Placeholder 2"/>
          <p:cNvSpPr>
            <a:spLocks noGrp="1"/>
          </p:cNvSpPr>
          <p:nvPr>
            <p:ph idx="1"/>
          </p:nvPr>
        </p:nvSpPr>
        <p:spPr>
          <a:xfrm>
            <a:off x="1" y="688622"/>
            <a:ext cx="11353799" cy="6073422"/>
          </a:xfrm>
        </p:spPr>
        <p:txBody>
          <a:bodyPr>
            <a:noAutofit/>
          </a:bodyPr>
          <a:lstStyle/>
          <a:p>
            <a:r>
              <a:rPr lang="en-US" sz="4800" dirty="0">
                <a:latin typeface="+mj-lt"/>
              </a:rPr>
              <a:t>Sulfonamides also may cause sensitivity to the sun that leads to extensive sunburn after exposure to sunlight (photosensitivity). Patients receiving sulfonamides should avoid excessive exposure to sunlight and should wear </a:t>
            </a:r>
            <a:r>
              <a:rPr lang="en-US" sz="4800" dirty="0" smtClean="0">
                <a:latin typeface="+mj-lt"/>
              </a:rPr>
              <a:t>sunscreen (Armstrong, 2002).</a:t>
            </a:r>
            <a:endParaRPr lang="en-US" sz="4800" dirty="0">
              <a:latin typeface="+mj-lt"/>
            </a:endParaRPr>
          </a:p>
          <a:p>
            <a:endParaRPr lang="en-US" sz="48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6</a:t>
            </a:fld>
            <a:endParaRPr lang="en-US"/>
          </a:p>
        </p:txBody>
      </p:sp>
    </p:spTree>
    <p:extLst>
      <p:ext uri="{BB962C8B-B14F-4D97-AF65-F5344CB8AC3E}">
        <p14:creationId xmlns:p14="http://schemas.microsoft.com/office/powerpoint/2010/main" val="325643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311"/>
            <a:ext cx="11353800" cy="462845"/>
          </a:xfrm>
        </p:spPr>
        <p:txBody>
          <a:bodyPr>
            <a:normAutofit fontScale="90000"/>
          </a:bodyPr>
          <a:lstStyle/>
          <a:p>
            <a:endParaRPr lang="en-US" dirty="0"/>
          </a:p>
        </p:txBody>
      </p:sp>
      <p:sp>
        <p:nvSpPr>
          <p:cNvPr id="3" name="Content Placeholder 2"/>
          <p:cNvSpPr>
            <a:spLocks noGrp="1"/>
          </p:cNvSpPr>
          <p:nvPr>
            <p:ph idx="1"/>
          </p:nvPr>
        </p:nvSpPr>
        <p:spPr>
          <a:xfrm>
            <a:off x="124178" y="688622"/>
            <a:ext cx="11229622" cy="6005689"/>
          </a:xfrm>
        </p:spPr>
        <p:txBody>
          <a:bodyPr>
            <a:noAutofit/>
          </a:bodyPr>
          <a:lstStyle/>
          <a:p>
            <a:r>
              <a:rPr lang="en-US" sz="4800" dirty="0">
                <a:latin typeface="+mj-lt"/>
              </a:rPr>
              <a:t>Other rare side effects include liver damage, low white blood cell count (leucopenia), low platelet count (thrombocytopenia), and anemia. Formation of urinary crystals which may damage the </a:t>
            </a:r>
            <a:r>
              <a:rPr lang="en-US" sz="4800" dirty="0" smtClean="0">
                <a:latin typeface="+mj-lt"/>
              </a:rPr>
              <a:t>kidney. </a:t>
            </a:r>
            <a:r>
              <a:rPr lang="en-US" sz="4800" dirty="0">
                <a:latin typeface="+mj-lt"/>
              </a:rPr>
              <a:t>Adequate hydration is needed to prevent the formation of urinary crystals.</a:t>
            </a:r>
          </a:p>
          <a:p>
            <a:endParaRPr lang="en-US" sz="48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7</a:t>
            </a:fld>
            <a:endParaRPr lang="en-US"/>
          </a:p>
        </p:txBody>
      </p:sp>
    </p:spTree>
    <p:extLst>
      <p:ext uri="{BB962C8B-B14F-4D97-AF65-F5344CB8AC3E}">
        <p14:creationId xmlns:p14="http://schemas.microsoft.com/office/powerpoint/2010/main" val="2233003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78" y="89211"/>
            <a:ext cx="11229622" cy="780033"/>
          </a:xfrm>
        </p:spPr>
        <p:txBody>
          <a:bodyPr/>
          <a:lstStyle/>
          <a:p>
            <a:r>
              <a:rPr lang="en-US" dirty="0" smtClean="0"/>
              <a:t>DRUGS INTERACT WITH SULFONAMIDES</a:t>
            </a:r>
            <a:endParaRPr lang="en-US" dirty="0"/>
          </a:p>
        </p:txBody>
      </p:sp>
      <p:sp>
        <p:nvSpPr>
          <p:cNvPr id="3" name="Content Placeholder 2"/>
          <p:cNvSpPr>
            <a:spLocks noGrp="1"/>
          </p:cNvSpPr>
          <p:nvPr>
            <p:ph idx="1"/>
          </p:nvPr>
        </p:nvSpPr>
        <p:spPr>
          <a:xfrm>
            <a:off x="124178" y="869244"/>
            <a:ext cx="11229622" cy="5858934"/>
          </a:xfrm>
        </p:spPr>
        <p:txBody>
          <a:bodyPr>
            <a:noAutofit/>
          </a:bodyPr>
          <a:lstStyle/>
          <a:p>
            <a:r>
              <a:rPr lang="en-US" sz="4800" dirty="0" smtClean="0">
                <a:latin typeface="+mj-lt"/>
              </a:rPr>
              <a:t>Sulfonamides </a:t>
            </a:r>
            <a:r>
              <a:rPr lang="en-US" sz="4800" dirty="0">
                <a:latin typeface="+mj-lt"/>
              </a:rPr>
              <a:t>can increase the blood-thinning effects of warfarin (Coumadin), possibly leading to abnormal bleeding</a:t>
            </a:r>
            <a:r>
              <a:rPr lang="en-US" sz="4800" dirty="0" smtClean="0">
                <a:latin typeface="+mj-lt"/>
              </a:rPr>
              <a:t>.</a:t>
            </a:r>
            <a:r>
              <a:rPr lang="en-US" sz="4800" dirty="0">
                <a:latin typeface="+mj-lt"/>
              </a:rPr>
              <a:t> The increased metabolism (break-down and elimination) of cyclosporine by the liver caused by sulfonamides (reduces the effectiveness of cyclosporine and can add to the kidney damage caused by </a:t>
            </a:r>
            <a:r>
              <a:rPr lang="en-US" sz="4800" dirty="0" smtClean="0">
                <a:latin typeface="+mj-lt"/>
              </a:rPr>
              <a:t>cyclosporine </a:t>
            </a:r>
            <a:r>
              <a:rPr lang="en-US" sz="4800" dirty="0">
                <a:latin typeface="+mj-lt"/>
              </a:rPr>
              <a:t>(Knowles </a:t>
            </a:r>
            <a:r>
              <a:rPr lang="en-US" sz="4800" i="1" dirty="0">
                <a:latin typeface="+mj-lt"/>
              </a:rPr>
              <a:t>et al., </a:t>
            </a:r>
            <a:r>
              <a:rPr lang="en-US" sz="4800" dirty="0">
                <a:latin typeface="+mj-lt"/>
              </a:rPr>
              <a:t>2001).</a:t>
            </a:r>
          </a:p>
          <a:p>
            <a:endParaRPr lang="en-US" sz="4800" dirty="0"/>
          </a:p>
          <a:p>
            <a:pPr marL="0" indent="0">
              <a:buNone/>
            </a:pPr>
            <a:endParaRPr lang="en-US" sz="4800" dirty="0">
              <a:latin typeface="+mj-lt"/>
            </a:endParaRPr>
          </a:p>
          <a:p>
            <a:endParaRPr lang="en-US" sz="4800" dirty="0">
              <a:latin typeface="+mj-lt"/>
            </a:endParaRPr>
          </a:p>
          <a:p>
            <a:endParaRPr lang="en-US" sz="4800" dirty="0">
              <a:latin typeface="+mj-lt"/>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8</a:t>
            </a:fld>
            <a:endParaRPr lang="en-US"/>
          </a:p>
        </p:txBody>
      </p:sp>
    </p:spTree>
    <p:extLst>
      <p:ext uri="{BB962C8B-B14F-4D97-AF65-F5344CB8AC3E}">
        <p14:creationId xmlns:p14="http://schemas.microsoft.com/office/powerpoint/2010/main" val="3167608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43466"/>
          </a:xfrm>
        </p:spPr>
        <p:txBody>
          <a:bodyPr>
            <a:normAutofit fontScale="90000"/>
          </a:bodyPr>
          <a:lstStyle/>
          <a:p>
            <a:endParaRPr lang="en-US" dirty="0"/>
          </a:p>
        </p:txBody>
      </p:sp>
      <p:sp>
        <p:nvSpPr>
          <p:cNvPr id="3" name="Content Placeholder 2"/>
          <p:cNvSpPr>
            <a:spLocks noGrp="1"/>
          </p:cNvSpPr>
          <p:nvPr>
            <p:ph idx="1"/>
          </p:nvPr>
        </p:nvSpPr>
        <p:spPr>
          <a:xfrm>
            <a:off x="191911" y="880533"/>
            <a:ext cx="11161889" cy="5296430"/>
          </a:xfrm>
        </p:spPr>
        <p:txBody>
          <a:bodyPr>
            <a:noAutofit/>
          </a:bodyPr>
          <a:lstStyle/>
          <a:p>
            <a:r>
              <a:rPr lang="en-US" sz="4400" dirty="0" smtClean="0">
                <a:latin typeface="+mj-lt"/>
                <a:cs typeface="Times New Roman" panose="02020603050405020304" pitchFamily="18" charset="0"/>
              </a:rPr>
              <a:t>All </a:t>
            </a:r>
            <a:r>
              <a:rPr lang="en-US" sz="4400" dirty="0">
                <a:latin typeface="+mj-lt"/>
                <a:cs typeface="Times New Roman" panose="02020603050405020304" pitchFamily="18" charset="0"/>
              </a:rPr>
              <a:t>sulfonamides can crystallize in the urine when the urine is </a:t>
            </a:r>
            <a:r>
              <a:rPr lang="en-US" sz="4400" dirty="0" smtClean="0">
                <a:latin typeface="+mj-lt"/>
                <a:cs typeface="Times New Roman" panose="02020603050405020304" pitchFamily="18" charset="0"/>
              </a:rPr>
              <a:t>acidic. Since</a:t>
            </a:r>
            <a:r>
              <a:rPr lang="en-US" sz="4400" dirty="0">
                <a:latin typeface="+mj-lt"/>
                <a:cs typeface="Times New Roman" panose="02020603050405020304" pitchFamily="18" charset="0"/>
              </a:rPr>
              <a:t> </a:t>
            </a:r>
            <a:r>
              <a:rPr lang="en-US" sz="4400" dirty="0" err="1">
                <a:latin typeface="+mj-lt"/>
                <a:cs typeface="Times New Roman" panose="02020603050405020304" pitchFamily="18" charset="0"/>
              </a:rPr>
              <a:t>methenamine</a:t>
            </a:r>
            <a:r>
              <a:rPr lang="en-US" sz="4400" dirty="0">
                <a:latin typeface="+mj-lt"/>
                <a:cs typeface="Times New Roman" panose="02020603050405020304" pitchFamily="18" charset="0"/>
              </a:rPr>
              <a:t> (</a:t>
            </a:r>
            <a:r>
              <a:rPr lang="en-US" sz="4400" dirty="0" err="1">
                <a:latin typeface="+mj-lt"/>
                <a:cs typeface="Times New Roman" panose="02020603050405020304" pitchFamily="18" charset="0"/>
              </a:rPr>
              <a:t>Hiprex</a:t>
            </a:r>
            <a:r>
              <a:rPr lang="en-US" sz="4400" dirty="0">
                <a:latin typeface="+mj-lt"/>
                <a:cs typeface="Times New Roman" panose="02020603050405020304" pitchFamily="18" charset="0"/>
              </a:rPr>
              <a:t>, </a:t>
            </a:r>
            <a:r>
              <a:rPr lang="en-US" sz="4400" dirty="0" err="1">
                <a:latin typeface="+mj-lt"/>
                <a:cs typeface="Times New Roman" panose="02020603050405020304" pitchFamily="18" charset="0"/>
              </a:rPr>
              <a:t>Urex</a:t>
            </a:r>
            <a:r>
              <a:rPr lang="en-US" sz="4400" dirty="0">
                <a:latin typeface="+mj-lt"/>
                <a:cs typeface="Times New Roman" panose="02020603050405020304" pitchFamily="18" charset="0"/>
              </a:rPr>
              <a:t>, </a:t>
            </a:r>
            <a:r>
              <a:rPr lang="en-US" sz="4400" dirty="0" err="1">
                <a:latin typeface="+mj-lt"/>
                <a:cs typeface="Times New Roman" panose="02020603050405020304" pitchFamily="18" charset="0"/>
              </a:rPr>
              <a:t>Mandelamine</a:t>
            </a:r>
            <a:r>
              <a:rPr lang="en-US" sz="4400" dirty="0">
                <a:latin typeface="+mj-lt"/>
                <a:cs typeface="Times New Roman" panose="02020603050405020304" pitchFamily="18" charset="0"/>
              </a:rPr>
              <a:t>) causes acidic urine, it should not be used with </a:t>
            </a:r>
            <a:r>
              <a:rPr lang="en-US" sz="4400" dirty="0" smtClean="0">
                <a:latin typeface="+mj-lt"/>
                <a:cs typeface="Times New Roman" panose="02020603050405020304" pitchFamily="18" charset="0"/>
              </a:rPr>
              <a:t>sulfonamides</a:t>
            </a:r>
            <a:r>
              <a:rPr lang="en-US" sz="4400" dirty="0">
                <a:latin typeface="+mj-lt"/>
                <a:cs typeface="Times New Roman" panose="02020603050405020304" pitchFamily="18" charset="0"/>
              </a:rPr>
              <a:t> </a:t>
            </a:r>
            <a:r>
              <a:rPr lang="en-US" sz="4400" dirty="0" smtClean="0">
                <a:latin typeface="+mj-lt"/>
                <a:cs typeface="Times New Roman" panose="02020603050405020304" pitchFamily="18" charset="0"/>
              </a:rPr>
              <a:t>(</a:t>
            </a:r>
            <a:r>
              <a:rPr lang="en-US" sz="4400" dirty="0" smtClean="0">
                <a:latin typeface="+mj-lt"/>
              </a:rPr>
              <a:t>Brackett </a:t>
            </a:r>
            <a:r>
              <a:rPr lang="en-US" sz="4400" i="1" dirty="0" smtClean="0">
                <a:latin typeface="+mj-lt"/>
              </a:rPr>
              <a:t>et al., </a:t>
            </a:r>
            <a:r>
              <a:rPr lang="en-US" sz="4400" dirty="0" smtClean="0">
                <a:latin typeface="+mj-lt"/>
              </a:rPr>
              <a:t>2004).</a:t>
            </a:r>
            <a:endParaRPr lang="en-US" sz="4400" dirty="0">
              <a:latin typeface="+mj-lt"/>
              <a:cs typeface="Times New Roman" panose="02020603050405020304" pitchFamily="18" charset="0"/>
            </a:endParaRPr>
          </a:p>
          <a:p>
            <a:endParaRPr lang="en-US" sz="4400" dirty="0">
              <a:latin typeface="+mj-l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7B3800C-0AC8-40D2-9661-ABB2D88191C1}" type="slidenum">
              <a:rPr lang="en-US" smtClean="0"/>
              <a:t>9</a:t>
            </a:fld>
            <a:endParaRPr lang="en-US"/>
          </a:p>
        </p:txBody>
      </p:sp>
    </p:spTree>
    <p:extLst>
      <p:ext uri="{BB962C8B-B14F-4D97-AF65-F5344CB8AC3E}">
        <p14:creationId xmlns:p14="http://schemas.microsoft.com/office/powerpoint/2010/main" val="611527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TotalTime>
  <Words>531</Words>
  <Application>Microsoft Office PowerPoint</Application>
  <PresentationFormat>Widescreen</PresentationFormat>
  <Paragraphs>101</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SULFONAMIDE AND CYANIDE</vt:lpstr>
      <vt:lpstr>Members of group 2</vt:lpstr>
      <vt:lpstr>SULFONAMIDE</vt:lpstr>
      <vt:lpstr>PowerPoint Presentation</vt:lpstr>
      <vt:lpstr>SIDE EFFECT</vt:lpstr>
      <vt:lpstr>PowerPoint Presentation</vt:lpstr>
      <vt:lpstr>PowerPoint Presentation</vt:lpstr>
      <vt:lpstr>DRUGS INTERACT WITH SULFONAMIDES</vt:lpstr>
      <vt:lpstr>PowerPoint Presentation</vt:lpstr>
      <vt:lpstr>CYANIDE</vt:lpstr>
      <vt:lpstr>PowerPoint Presentation</vt:lpstr>
      <vt:lpstr>Acute cyanide poisoning</vt:lpstr>
      <vt:lpstr>Chronic cyanide poisoning</vt:lpstr>
      <vt:lpstr>PowerPoint Presentation</vt:lpstr>
      <vt:lpstr>ASSESSMENT</vt:lpstr>
      <vt:lpstr>cyanide antidote kit</vt:lpstr>
      <vt:lpstr>Prevention of cyanide poisoning</vt:lpstr>
      <vt:lpstr>REFERENCES</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Sulfonamide and cyanide</dc:title>
  <dc:creator>Tosin Ogunyemi</dc:creator>
  <cp:lastModifiedBy>Tosin Ogunyemi</cp:lastModifiedBy>
  <cp:revision>41</cp:revision>
  <dcterms:created xsi:type="dcterms:W3CDTF">2020-02-17T22:48:01Z</dcterms:created>
  <dcterms:modified xsi:type="dcterms:W3CDTF">2020-05-29T06:50:23Z</dcterms:modified>
</cp:coreProperties>
</file>