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63" r:id="rId26"/>
    <p:sldId id="27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2" autoAdjust="0"/>
    <p:restoredTop sz="94660"/>
  </p:normalViewPr>
  <p:slideViewPr>
    <p:cSldViewPr snapToGrid="0">
      <p:cViewPr varScale="1">
        <p:scale>
          <a:sx n="70" d="100"/>
          <a:sy n="70" d="100"/>
        </p:scale>
        <p:origin x="64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B02E14-D91F-4887-AB40-0C47B8713C60}" type="datetimeFigureOut">
              <a:rPr lang="en-US" smtClean="0"/>
              <a:t>5/29/2020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D3687C-F72D-4F1A-8A2C-36068888D8BF}" type="slidenum">
              <a:rPr lang="en-US" smtClean="0"/>
              <a:t>‹#›</a:t>
            </a:fld>
            <a:endParaRPr lang="en-US"/>
          </a:p>
        </p:txBody>
      </p:sp>
    </p:spTree>
    <p:extLst>
      <p:ext uri="{BB962C8B-B14F-4D97-AF65-F5344CB8AC3E}">
        <p14:creationId xmlns:p14="http://schemas.microsoft.com/office/powerpoint/2010/main" val="2700750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E4B4CA8-F044-49D4-AC41-904D898C4BF0}" type="datetime1">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07508-13AC-4AAC-B275-9D43C261814F}" type="slidenum">
              <a:rPr lang="en-US" smtClean="0"/>
              <a:t>‹#›</a:t>
            </a:fld>
            <a:endParaRPr lang="en-US"/>
          </a:p>
        </p:txBody>
      </p:sp>
    </p:spTree>
    <p:extLst>
      <p:ext uri="{BB962C8B-B14F-4D97-AF65-F5344CB8AC3E}">
        <p14:creationId xmlns:p14="http://schemas.microsoft.com/office/powerpoint/2010/main" val="1148963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BB58F5-A8A2-4667-9308-E5C7EA7B56BB}" type="datetime1">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07508-13AC-4AAC-B275-9D43C261814F}" type="slidenum">
              <a:rPr lang="en-US" smtClean="0"/>
              <a:t>‹#›</a:t>
            </a:fld>
            <a:endParaRPr lang="en-US"/>
          </a:p>
        </p:txBody>
      </p:sp>
    </p:spTree>
    <p:extLst>
      <p:ext uri="{BB962C8B-B14F-4D97-AF65-F5344CB8AC3E}">
        <p14:creationId xmlns:p14="http://schemas.microsoft.com/office/powerpoint/2010/main" val="1382814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E558D8-606D-4781-9B59-F7056E0592AE}" type="datetime1">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07508-13AC-4AAC-B275-9D43C261814F}" type="slidenum">
              <a:rPr lang="en-US" smtClean="0"/>
              <a:t>‹#›</a:t>
            </a:fld>
            <a:endParaRPr lang="en-US"/>
          </a:p>
        </p:txBody>
      </p:sp>
    </p:spTree>
    <p:extLst>
      <p:ext uri="{BB962C8B-B14F-4D97-AF65-F5344CB8AC3E}">
        <p14:creationId xmlns:p14="http://schemas.microsoft.com/office/powerpoint/2010/main" val="3119977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940290-01CE-4734-848C-C29B8F72FE20}" type="datetime1">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07508-13AC-4AAC-B275-9D43C261814F}" type="slidenum">
              <a:rPr lang="en-US" smtClean="0"/>
              <a:t>‹#›</a:t>
            </a:fld>
            <a:endParaRPr lang="en-US"/>
          </a:p>
        </p:txBody>
      </p:sp>
    </p:spTree>
    <p:extLst>
      <p:ext uri="{BB962C8B-B14F-4D97-AF65-F5344CB8AC3E}">
        <p14:creationId xmlns:p14="http://schemas.microsoft.com/office/powerpoint/2010/main" val="184442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89ECC5-D5C1-4AC2-94DD-324A89F10BBD}" type="datetime1">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07508-13AC-4AAC-B275-9D43C261814F}" type="slidenum">
              <a:rPr lang="en-US" smtClean="0"/>
              <a:t>‹#›</a:t>
            </a:fld>
            <a:endParaRPr lang="en-US"/>
          </a:p>
        </p:txBody>
      </p:sp>
    </p:spTree>
    <p:extLst>
      <p:ext uri="{BB962C8B-B14F-4D97-AF65-F5344CB8AC3E}">
        <p14:creationId xmlns:p14="http://schemas.microsoft.com/office/powerpoint/2010/main" val="1254517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5457B7-6AD8-4653-9E0B-F7662A61EE7D}" type="datetime1">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07508-13AC-4AAC-B275-9D43C261814F}" type="slidenum">
              <a:rPr lang="en-US" smtClean="0"/>
              <a:t>‹#›</a:t>
            </a:fld>
            <a:endParaRPr lang="en-US"/>
          </a:p>
        </p:txBody>
      </p:sp>
    </p:spTree>
    <p:extLst>
      <p:ext uri="{BB962C8B-B14F-4D97-AF65-F5344CB8AC3E}">
        <p14:creationId xmlns:p14="http://schemas.microsoft.com/office/powerpoint/2010/main" val="4163025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87A5DA-DAA4-4066-B8A8-5389D1C09AE5}" type="datetime1">
              <a:rPr lang="en-US" smtClean="0"/>
              <a:t>5/29/2020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707508-13AC-4AAC-B275-9D43C261814F}" type="slidenum">
              <a:rPr lang="en-US" smtClean="0"/>
              <a:t>‹#›</a:t>
            </a:fld>
            <a:endParaRPr lang="en-US"/>
          </a:p>
        </p:txBody>
      </p:sp>
    </p:spTree>
    <p:extLst>
      <p:ext uri="{BB962C8B-B14F-4D97-AF65-F5344CB8AC3E}">
        <p14:creationId xmlns:p14="http://schemas.microsoft.com/office/powerpoint/2010/main" val="2142453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8774DF-763D-40D7-A16D-A235E58D7A83}" type="datetime1">
              <a:rPr lang="en-US" smtClean="0"/>
              <a:t>5/29/2020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707508-13AC-4AAC-B275-9D43C261814F}" type="slidenum">
              <a:rPr lang="en-US" smtClean="0"/>
              <a:t>‹#›</a:t>
            </a:fld>
            <a:endParaRPr lang="en-US"/>
          </a:p>
        </p:txBody>
      </p:sp>
    </p:spTree>
    <p:extLst>
      <p:ext uri="{BB962C8B-B14F-4D97-AF65-F5344CB8AC3E}">
        <p14:creationId xmlns:p14="http://schemas.microsoft.com/office/powerpoint/2010/main" val="2630354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18280-AF64-4376-B2F3-381C1B47BEE0}" type="datetime1">
              <a:rPr lang="en-US" smtClean="0"/>
              <a:t>5/29/2020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707508-13AC-4AAC-B275-9D43C261814F}" type="slidenum">
              <a:rPr lang="en-US" smtClean="0"/>
              <a:t>‹#›</a:t>
            </a:fld>
            <a:endParaRPr lang="en-US"/>
          </a:p>
        </p:txBody>
      </p:sp>
    </p:spTree>
    <p:extLst>
      <p:ext uri="{BB962C8B-B14F-4D97-AF65-F5344CB8AC3E}">
        <p14:creationId xmlns:p14="http://schemas.microsoft.com/office/powerpoint/2010/main" val="3697357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528659-534F-48FB-9854-96B1BD661587}" type="datetime1">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07508-13AC-4AAC-B275-9D43C261814F}" type="slidenum">
              <a:rPr lang="en-US" smtClean="0"/>
              <a:t>‹#›</a:t>
            </a:fld>
            <a:endParaRPr lang="en-US"/>
          </a:p>
        </p:txBody>
      </p:sp>
    </p:spTree>
    <p:extLst>
      <p:ext uri="{BB962C8B-B14F-4D97-AF65-F5344CB8AC3E}">
        <p14:creationId xmlns:p14="http://schemas.microsoft.com/office/powerpoint/2010/main" val="2446234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EF953C-03F3-4573-9248-795D4C1392BC}" type="datetime1">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07508-13AC-4AAC-B275-9D43C261814F}" type="slidenum">
              <a:rPr lang="en-US" smtClean="0"/>
              <a:t>‹#›</a:t>
            </a:fld>
            <a:endParaRPr lang="en-US"/>
          </a:p>
        </p:txBody>
      </p:sp>
    </p:spTree>
    <p:extLst>
      <p:ext uri="{BB962C8B-B14F-4D97-AF65-F5344CB8AC3E}">
        <p14:creationId xmlns:p14="http://schemas.microsoft.com/office/powerpoint/2010/main" val="396366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8180A8-13E3-4E69-B810-93545C11B87F}" type="datetime1">
              <a:rPr lang="en-US" smtClean="0"/>
              <a:t>5/29/2020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707508-13AC-4AAC-B275-9D43C261814F}" type="slidenum">
              <a:rPr lang="en-US" smtClean="0"/>
              <a:t>‹#›</a:t>
            </a:fld>
            <a:endParaRPr lang="en-US"/>
          </a:p>
        </p:txBody>
      </p:sp>
    </p:spTree>
    <p:extLst>
      <p:ext uri="{BB962C8B-B14F-4D97-AF65-F5344CB8AC3E}">
        <p14:creationId xmlns:p14="http://schemas.microsoft.com/office/powerpoint/2010/main" val="2219076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8237" y="677333"/>
            <a:ext cx="10807095" cy="3507619"/>
          </a:xfrm>
        </p:spPr>
        <p:txBody>
          <a:bodyPr>
            <a:normAutofit/>
          </a:bodyPr>
          <a:lstStyle/>
          <a:p>
            <a:r>
              <a:rPr lang="en-GB"/>
              <a:t>Group 2 MLS514 presentation </a:t>
            </a:r>
            <a:br>
              <a:rPr lang="en-GB"/>
            </a:br>
            <a:br>
              <a:rPr lang="en-GB"/>
            </a:br>
            <a:r>
              <a:rPr lang="en-US"/>
              <a:t>OVERVIEW </a:t>
            </a:r>
            <a:r>
              <a:rPr lang="en-US" dirty="0"/>
              <a:t>ON POSTERIOR PITUITARY GLAND </a:t>
            </a:r>
          </a:p>
        </p:txBody>
      </p:sp>
    </p:spTree>
    <p:extLst>
      <p:ext uri="{BB962C8B-B14F-4D97-AF65-F5344CB8AC3E}">
        <p14:creationId xmlns:p14="http://schemas.microsoft.com/office/powerpoint/2010/main" val="1994587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endParaRPr lang="en-US" sz="4400" dirty="0"/>
          </a:p>
          <a:p>
            <a:r>
              <a:rPr lang="en-US" sz="4400" dirty="0"/>
              <a:t>Oxytocin is released into the bloodstream as a hormone in response to stretching of the cervix and uterus during labor and with stimulation of the nipples from breastfeeding (Chiras, 2012). </a:t>
            </a:r>
          </a:p>
          <a:p>
            <a:endParaRPr lang="en-US" sz="4400" dirty="0"/>
          </a:p>
          <a:p>
            <a:r>
              <a:rPr lang="en-US" sz="4400" dirty="0"/>
              <a:t>This helps with birth, bonding with the baby, and milk production (HEV, 2010).</a:t>
            </a:r>
          </a:p>
          <a:p>
            <a:endParaRPr lang="en-US" sz="4400" dirty="0"/>
          </a:p>
        </p:txBody>
      </p:sp>
      <p:sp>
        <p:nvSpPr>
          <p:cNvPr id="4" name="Slide Number Placeholder 3"/>
          <p:cNvSpPr>
            <a:spLocks noGrp="1"/>
          </p:cNvSpPr>
          <p:nvPr>
            <p:ph type="sldNum" sz="quarter" idx="12"/>
          </p:nvPr>
        </p:nvSpPr>
        <p:spPr/>
        <p:txBody>
          <a:bodyPr/>
          <a:lstStyle/>
          <a:p>
            <a:fld id="{B5707508-13AC-4AAC-B275-9D43C261814F}" type="slidenum">
              <a:rPr lang="en-US" smtClean="0"/>
              <a:t>10</a:t>
            </a:fld>
            <a:endParaRPr lang="en-US"/>
          </a:p>
        </p:txBody>
      </p:sp>
    </p:spTree>
    <p:extLst>
      <p:ext uri="{BB962C8B-B14F-4D97-AF65-F5344CB8AC3E}">
        <p14:creationId xmlns:p14="http://schemas.microsoft.com/office/powerpoint/2010/main" val="1401162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4400" dirty="0"/>
              <a:t>For men, oxytocin function is less important, but it does have a role to play in moving sperm. </a:t>
            </a:r>
          </a:p>
          <a:p>
            <a:endParaRPr lang="en-US" sz="4400" dirty="0"/>
          </a:p>
          <a:p>
            <a:r>
              <a:rPr lang="en-US" sz="4400" dirty="0"/>
              <a:t>It also appears to affect the production of testosterone in the testes. </a:t>
            </a:r>
          </a:p>
          <a:p>
            <a:endParaRPr lang="en-US" sz="4400" dirty="0"/>
          </a:p>
          <a:p>
            <a:r>
              <a:rPr lang="en-US" sz="4400" dirty="0"/>
              <a:t>Most hormones create negative feedback loops after they are released, but oxytocin is one of the few that exhibit positive feedback loops (Ellis </a:t>
            </a:r>
            <a:r>
              <a:rPr lang="en-US" sz="4400" i="1" dirty="0"/>
              <a:t>et al</a:t>
            </a:r>
            <a:r>
              <a:rPr lang="en-US" sz="4400" dirty="0"/>
              <a:t>.,2019).</a:t>
            </a:r>
          </a:p>
          <a:p>
            <a:pPr marL="0" indent="0">
              <a:buNone/>
            </a:pPr>
            <a:endParaRPr lang="en-US" sz="4400" dirty="0"/>
          </a:p>
        </p:txBody>
      </p:sp>
      <p:sp>
        <p:nvSpPr>
          <p:cNvPr id="5" name="Slide Number Placeholder 4"/>
          <p:cNvSpPr>
            <a:spLocks noGrp="1"/>
          </p:cNvSpPr>
          <p:nvPr>
            <p:ph type="sldNum" sz="quarter" idx="12"/>
          </p:nvPr>
        </p:nvSpPr>
        <p:spPr/>
        <p:txBody>
          <a:bodyPr/>
          <a:lstStyle/>
          <a:p>
            <a:fld id="{B5707508-13AC-4AAC-B275-9D43C261814F}" type="slidenum">
              <a:rPr lang="en-US" smtClean="0"/>
              <a:t>11</a:t>
            </a:fld>
            <a:endParaRPr lang="en-US"/>
          </a:p>
        </p:txBody>
      </p:sp>
    </p:spTree>
    <p:extLst>
      <p:ext uri="{BB962C8B-B14F-4D97-AF65-F5344CB8AC3E}">
        <p14:creationId xmlns:p14="http://schemas.microsoft.com/office/powerpoint/2010/main" val="3420818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4287"/>
            <a:ext cx="12192000" cy="6487064"/>
          </a:xfrm>
        </p:spPr>
        <p:txBody>
          <a:bodyPr>
            <a:normAutofit lnSpcReduction="10000"/>
          </a:bodyPr>
          <a:lstStyle/>
          <a:p>
            <a:r>
              <a:rPr lang="en-US" sz="4400" dirty="0"/>
              <a:t>This means that the release of oxytocin leads to actions that stimulate even more of a release of oxytocin. </a:t>
            </a:r>
          </a:p>
          <a:p>
            <a:endParaRPr lang="en-US" sz="4400" dirty="0"/>
          </a:p>
          <a:p>
            <a:pPr marL="0" indent="0">
              <a:buNone/>
            </a:pPr>
            <a:r>
              <a:rPr lang="en-US" sz="4400" dirty="0"/>
              <a:t>VASOPRESSIN</a:t>
            </a:r>
            <a:endParaRPr lang="en-US" dirty="0"/>
          </a:p>
          <a:p>
            <a:r>
              <a:rPr lang="en-US" sz="4400" dirty="0"/>
              <a:t>Vasopressin, also called antidiuretic hormone (ADH) or arginine vasopressin (AVP) </a:t>
            </a:r>
          </a:p>
          <a:p>
            <a:r>
              <a:rPr lang="en-US" sz="4400" dirty="0"/>
              <a:t>it is a hormone synthesized as a peptide prohormone in neurons in the hypothalamus, and is converted to AVP (Anderson</a:t>
            </a:r>
            <a:r>
              <a:rPr lang="en-US" sz="4400" i="1" dirty="0"/>
              <a:t>, </a:t>
            </a:r>
            <a:r>
              <a:rPr lang="en-US" sz="4400" dirty="0"/>
              <a:t>2012</a:t>
            </a:r>
            <a:r>
              <a:rPr lang="en-US" sz="4400" i="1" dirty="0"/>
              <a:t>).</a:t>
            </a:r>
            <a:endParaRPr lang="en-US" sz="4400" dirty="0"/>
          </a:p>
        </p:txBody>
      </p:sp>
      <p:sp>
        <p:nvSpPr>
          <p:cNvPr id="4" name="Slide Number Placeholder 3"/>
          <p:cNvSpPr>
            <a:spLocks noGrp="1"/>
          </p:cNvSpPr>
          <p:nvPr>
            <p:ph type="sldNum" sz="quarter" idx="12"/>
          </p:nvPr>
        </p:nvSpPr>
        <p:spPr/>
        <p:txBody>
          <a:bodyPr/>
          <a:lstStyle/>
          <a:p>
            <a:fld id="{B5707508-13AC-4AAC-B275-9D43C261814F}" type="slidenum">
              <a:rPr lang="en-US" smtClean="0"/>
              <a:t>12</a:t>
            </a:fld>
            <a:endParaRPr lang="en-US"/>
          </a:p>
        </p:txBody>
      </p:sp>
    </p:spTree>
    <p:extLst>
      <p:ext uri="{BB962C8B-B14F-4D97-AF65-F5344CB8AC3E}">
        <p14:creationId xmlns:p14="http://schemas.microsoft.com/office/powerpoint/2010/main" val="355206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4400" dirty="0"/>
              <a:t>It then travels down the axon of that cell, which terminates in the posterior pituitary, and is released from vesicles into the circulation in response to extracellular fluid hypertonicity retention of water (</a:t>
            </a:r>
            <a:r>
              <a:rPr lang="en-US" sz="4400" i="1" dirty="0"/>
              <a:t>Marieb, </a:t>
            </a:r>
            <a:r>
              <a:rPr lang="en-US" sz="4400" dirty="0"/>
              <a:t>2014</a:t>
            </a:r>
            <a:r>
              <a:rPr lang="en-US" sz="4400" i="1" dirty="0"/>
              <a:t>).</a:t>
            </a:r>
          </a:p>
          <a:p>
            <a:pPr marL="0" indent="0">
              <a:buNone/>
            </a:pPr>
            <a:r>
              <a:rPr lang="en-US" sz="4400" dirty="0"/>
              <a:t>  AVP has two primary functions</a:t>
            </a:r>
          </a:p>
          <a:p>
            <a:r>
              <a:rPr lang="en-US" sz="4400" dirty="0"/>
              <a:t>First, it increases the amount of solute-free water reabsorbed back into the circulation from the filtrate in the kidney tubules of the nephrons (Caldwell and Young, 2006).</a:t>
            </a:r>
            <a:endParaRPr lang="en-US" sz="4400" i="1" dirty="0"/>
          </a:p>
          <a:p>
            <a:endParaRPr lang="en-US" sz="4400" dirty="0"/>
          </a:p>
        </p:txBody>
      </p:sp>
      <p:sp>
        <p:nvSpPr>
          <p:cNvPr id="4" name="Slide Number Placeholder 3"/>
          <p:cNvSpPr>
            <a:spLocks noGrp="1"/>
          </p:cNvSpPr>
          <p:nvPr>
            <p:ph type="sldNum" sz="quarter" idx="12"/>
          </p:nvPr>
        </p:nvSpPr>
        <p:spPr/>
        <p:txBody>
          <a:bodyPr/>
          <a:lstStyle/>
          <a:p>
            <a:fld id="{B5707508-13AC-4AAC-B275-9D43C261814F}" type="slidenum">
              <a:rPr lang="en-US" smtClean="0"/>
              <a:t>13</a:t>
            </a:fld>
            <a:endParaRPr lang="en-US"/>
          </a:p>
        </p:txBody>
      </p:sp>
    </p:spTree>
    <p:extLst>
      <p:ext uri="{BB962C8B-B14F-4D97-AF65-F5344CB8AC3E}">
        <p14:creationId xmlns:p14="http://schemas.microsoft.com/office/powerpoint/2010/main" val="2192305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6571030"/>
          </a:xfrm>
          <a:prstGeom prst="rect">
            <a:avLst/>
          </a:prstGeom>
        </p:spPr>
        <p:txBody>
          <a:bodyPr>
            <a:spAutoFit/>
          </a:bodyPr>
          <a:lstStyle/>
          <a:p>
            <a:r>
              <a:rPr lang="en-US" sz="4400" dirty="0"/>
              <a:t>Second, AVP constricts arterioles, which increases peripheral vascular resistance and raises arterial blood pressure (Babar, 2013).</a:t>
            </a:r>
          </a:p>
          <a:p>
            <a:r>
              <a:rPr lang="en-US" sz="4400" dirty="0"/>
              <a:t>A third function is possible, some AVP may be released directly into the brain from the hypothalamus.</a:t>
            </a:r>
          </a:p>
          <a:p>
            <a:r>
              <a:rPr lang="en-US" sz="4400" dirty="0"/>
              <a:t>It may play an important role in social behavior, sexual motivation and pair bonding, and maternal responses to stress (Insel, 2010). </a:t>
            </a:r>
          </a:p>
          <a:p>
            <a:endParaRPr lang="en-US" sz="4400" i="1" dirty="0"/>
          </a:p>
        </p:txBody>
      </p:sp>
      <p:sp>
        <p:nvSpPr>
          <p:cNvPr id="6" name="Slide Number Placeholder 5"/>
          <p:cNvSpPr>
            <a:spLocks noGrp="1"/>
          </p:cNvSpPr>
          <p:nvPr>
            <p:ph type="sldNum" sz="quarter" idx="12"/>
          </p:nvPr>
        </p:nvSpPr>
        <p:spPr/>
        <p:txBody>
          <a:bodyPr/>
          <a:lstStyle/>
          <a:p>
            <a:fld id="{B5707508-13AC-4AAC-B275-9D43C261814F}" type="slidenum">
              <a:rPr lang="en-US" smtClean="0"/>
              <a:t>14</a:t>
            </a:fld>
            <a:endParaRPr lang="en-US"/>
          </a:p>
        </p:txBody>
      </p:sp>
    </p:spTree>
    <p:extLst>
      <p:ext uri="{BB962C8B-B14F-4D97-AF65-F5344CB8AC3E}">
        <p14:creationId xmlns:p14="http://schemas.microsoft.com/office/powerpoint/2010/main" val="34731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4800" dirty="0"/>
              <a:t>An example of negative feedback in vasopressin is when the level of water in the blood falls, negative feedback ensures that the amount of ADH rises and also as the level of water in the blood rises negative feedback ensures that the amount of ADH falls. </a:t>
            </a:r>
          </a:p>
        </p:txBody>
      </p:sp>
      <p:sp>
        <p:nvSpPr>
          <p:cNvPr id="6" name="Slide Number Placeholder 5"/>
          <p:cNvSpPr>
            <a:spLocks noGrp="1"/>
          </p:cNvSpPr>
          <p:nvPr>
            <p:ph type="sldNum" sz="quarter" idx="12"/>
          </p:nvPr>
        </p:nvSpPr>
        <p:spPr/>
        <p:txBody>
          <a:bodyPr/>
          <a:lstStyle/>
          <a:p>
            <a:fld id="{B5707508-13AC-4AAC-B275-9D43C261814F}" type="slidenum">
              <a:rPr lang="en-US" smtClean="0"/>
              <a:t>15</a:t>
            </a:fld>
            <a:endParaRPr lang="en-US"/>
          </a:p>
        </p:txBody>
      </p:sp>
    </p:spTree>
    <p:extLst>
      <p:ext uri="{BB962C8B-B14F-4D97-AF65-F5344CB8AC3E}">
        <p14:creationId xmlns:p14="http://schemas.microsoft.com/office/powerpoint/2010/main" val="2316615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27434"/>
            <a:ext cx="12192000" cy="4500174"/>
          </a:xfrm>
        </p:spPr>
        <p:txBody>
          <a:bodyPr>
            <a:normAutofit/>
          </a:bodyPr>
          <a:lstStyle/>
          <a:p>
            <a:r>
              <a:rPr lang="en-US" dirty="0"/>
              <a:t>  DISEASES ASSOCIATED WITH POSTERIOR PITUITARY </a:t>
            </a:r>
            <a:br>
              <a:rPr lang="en-US" dirty="0"/>
            </a:br>
            <a:r>
              <a:rPr lang="en-US" dirty="0"/>
              <a:t>                                      GLAND</a:t>
            </a:r>
          </a:p>
        </p:txBody>
      </p:sp>
      <p:sp>
        <p:nvSpPr>
          <p:cNvPr id="4" name="Slide Number Placeholder 3"/>
          <p:cNvSpPr>
            <a:spLocks noGrp="1"/>
          </p:cNvSpPr>
          <p:nvPr>
            <p:ph type="sldNum" sz="quarter" idx="12"/>
          </p:nvPr>
        </p:nvSpPr>
        <p:spPr/>
        <p:txBody>
          <a:bodyPr/>
          <a:lstStyle/>
          <a:p>
            <a:fld id="{B5707508-13AC-4AAC-B275-9D43C261814F}" type="slidenum">
              <a:rPr lang="en-US" smtClean="0"/>
              <a:t>16</a:t>
            </a:fld>
            <a:endParaRPr lang="en-US"/>
          </a:p>
        </p:txBody>
      </p:sp>
    </p:spTree>
    <p:extLst>
      <p:ext uri="{BB962C8B-B14F-4D97-AF65-F5344CB8AC3E}">
        <p14:creationId xmlns:p14="http://schemas.microsoft.com/office/powerpoint/2010/main" val="2462223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dirty="0"/>
          </a:p>
          <a:p>
            <a:pPr marL="0" indent="0">
              <a:buNone/>
            </a:pPr>
            <a:r>
              <a:rPr lang="en-US" sz="4400" dirty="0"/>
              <a:t>Syndrome of inappropriate antidiuretic hormone</a:t>
            </a:r>
          </a:p>
          <a:p>
            <a:pPr marL="0" indent="0">
              <a:buNone/>
            </a:pPr>
            <a:r>
              <a:rPr lang="en-US" sz="4400" dirty="0"/>
              <a:t>                                secretion</a:t>
            </a:r>
          </a:p>
          <a:p>
            <a:r>
              <a:rPr lang="en-US" sz="4400" dirty="0"/>
              <a:t>Syndrome of inappropriate antidiuretic hormone secretion (SIADH) is a condition in which the body makes too much antidiuretic hormone (ADH). </a:t>
            </a:r>
          </a:p>
          <a:p>
            <a:r>
              <a:rPr lang="en-US" sz="4400" dirty="0"/>
              <a:t>This hormone helps the kidneys control the amount of water the body loses through the urine. </a:t>
            </a:r>
          </a:p>
          <a:p>
            <a:r>
              <a:rPr lang="en-US" sz="4400" dirty="0"/>
              <a:t>SIADH causes the body to retain too much water.</a:t>
            </a:r>
          </a:p>
        </p:txBody>
      </p:sp>
      <p:sp>
        <p:nvSpPr>
          <p:cNvPr id="4" name="Slide Number Placeholder 3"/>
          <p:cNvSpPr>
            <a:spLocks noGrp="1"/>
          </p:cNvSpPr>
          <p:nvPr>
            <p:ph type="sldNum" sz="quarter" idx="12"/>
          </p:nvPr>
        </p:nvSpPr>
        <p:spPr/>
        <p:txBody>
          <a:bodyPr/>
          <a:lstStyle/>
          <a:p>
            <a:fld id="{B5707508-13AC-4AAC-B275-9D43C261814F}" type="slidenum">
              <a:rPr lang="en-US" smtClean="0"/>
              <a:t>17</a:t>
            </a:fld>
            <a:endParaRPr lang="en-US"/>
          </a:p>
        </p:txBody>
      </p:sp>
    </p:spTree>
    <p:extLst>
      <p:ext uri="{BB962C8B-B14F-4D97-AF65-F5344CB8AC3E}">
        <p14:creationId xmlns:p14="http://schemas.microsoft.com/office/powerpoint/2010/main" val="1532123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0" y="0"/>
            <a:ext cx="12192000" cy="6858000"/>
          </a:xfrm>
        </p:spPr>
        <p:txBody>
          <a:bodyPr>
            <a:normAutofit fontScale="97500"/>
          </a:bodyPr>
          <a:lstStyle/>
          <a:p>
            <a:pPr marL="0" indent="0">
              <a:buNone/>
            </a:pPr>
            <a:r>
              <a:rPr lang="en-US" sz="4500" dirty="0"/>
              <a:t>           Clinical Manifestations</a:t>
            </a:r>
          </a:p>
          <a:p>
            <a:r>
              <a:rPr lang="en-US" sz="4500" dirty="0"/>
              <a:t>Excess ADH increases reabsorption of water into the circulation.</a:t>
            </a:r>
          </a:p>
          <a:p>
            <a:r>
              <a:rPr lang="en-US" sz="4500" dirty="0"/>
              <a:t> ECF volume expands, plasma osmolality declines and GFR increases.</a:t>
            </a:r>
          </a:p>
          <a:p>
            <a:r>
              <a:rPr lang="en-US" sz="4500" dirty="0"/>
              <a:t> Sodium levels decline (dilutional hyponatremia)</a:t>
            </a:r>
          </a:p>
          <a:p>
            <a:r>
              <a:rPr lang="en-US" sz="4500" dirty="0"/>
              <a:t>This hyponatremia causes muscle cramps, weakness etc.</a:t>
            </a:r>
          </a:p>
          <a:p>
            <a:r>
              <a:rPr lang="en-US" sz="4500" dirty="0"/>
              <a:t>Increased body weight without edema.</a:t>
            </a:r>
          </a:p>
        </p:txBody>
      </p:sp>
      <p:sp>
        <p:nvSpPr>
          <p:cNvPr id="5" name="Slide Number Placeholder 4"/>
          <p:cNvSpPr>
            <a:spLocks noGrp="1"/>
          </p:cNvSpPr>
          <p:nvPr>
            <p:ph type="sldNum" sz="quarter" idx="12"/>
          </p:nvPr>
        </p:nvSpPr>
        <p:spPr/>
        <p:txBody>
          <a:bodyPr/>
          <a:lstStyle/>
          <a:p>
            <a:fld id="{B5707508-13AC-4AAC-B275-9D43C261814F}" type="slidenum">
              <a:rPr lang="en-US" smtClean="0"/>
              <a:t>18</a:t>
            </a:fld>
            <a:endParaRPr lang="en-US"/>
          </a:p>
        </p:txBody>
      </p:sp>
    </p:spTree>
    <p:extLst>
      <p:ext uri="{BB962C8B-B14F-4D97-AF65-F5344CB8AC3E}">
        <p14:creationId xmlns:p14="http://schemas.microsoft.com/office/powerpoint/2010/main" val="1021517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buNone/>
            </a:pPr>
            <a:r>
              <a:rPr lang="en-US" dirty="0"/>
              <a:t>                    </a:t>
            </a:r>
            <a:r>
              <a:rPr lang="en-US" sz="4400" dirty="0"/>
              <a:t>CAUSES</a:t>
            </a:r>
          </a:p>
          <a:p>
            <a:r>
              <a:rPr lang="en-US" sz="4400" dirty="0"/>
              <a:t>Medicines, such as certain type 2 diabetes drugs, seizure drugs, antidepressants, heart and blood pressure drugs, cancer drugs, anesthesia</a:t>
            </a:r>
          </a:p>
          <a:p>
            <a:r>
              <a:rPr lang="en-US" sz="4400" dirty="0"/>
              <a:t>Disorders of the brain, such as injury, infections, stroke</a:t>
            </a:r>
          </a:p>
          <a:p>
            <a:r>
              <a:rPr lang="en-US" sz="4400" dirty="0"/>
              <a:t>Brain surgery in the region of the hypothalamus</a:t>
            </a:r>
          </a:p>
          <a:p>
            <a:r>
              <a:rPr lang="en-US" sz="4400" dirty="0"/>
              <a:t>Lung disease, such as tuberculosis, cancer, chronic infections</a:t>
            </a:r>
          </a:p>
          <a:p>
            <a:r>
              <a:rPr lang="en-US" sz="4400" dirty="0"/>
              <a:t>Rare diseases of the hypothalamus or pituitary</a:t>
            </a:r>
          </a:p>
          <a:p>
            <a:r>
              <a:rPr lang="en-US" sz="4400" dirty="0"/>
              <a:t>Cancer of the lung, small intestine, pancreas, brain.</a:t>
            </a:r>
          </a:p>
          <a:p>
            <a:pPr marL="0" indent="0">
              <a:buNone/>
            </a:pPr>
            <a:endParaRPr lang="en-US" sz="4400" dirty="0"/>
          </a:p>
        </p:txBody>
      </p:sp>
      <p:sp>
        <p:nvSpPr>
          <p:cNvPr id="4" name="Slide Number Placeholder 3"/>
          <p:cNvSpPr>
            <a:spLocks noGrp="1"/>
          </p:cNvSpPr>
          <p:nvPr>
            <p:ph type="sldNum" sz="quarter" idx="12"/>
          </p:nvPr>
        </p:nvSpPr>
        <p:spPr/>
        <p:txBody>
          <a:bodyPr/>
          <a:lstStyle/>
          <a:p>
            <a:fld id="{B5707508-13AC-4AAC-B275-9D43C261814F}" type="slidenum">
              <a:rPr lang="en-US" smtClean="0"/>
              <a:t>19</a:t>
            </a:fld>
            <a:endParaRPr lang="en-US"/>
          </a:p>
        </p:txBody>
      </p:sp>
    </p:spTree>
    <p:extLst>
      <p:ext uri="{BB962C8B-B14F-4D97-AF65-F5344CB8AC3E}">
        <p14:creationId xmlns:p14="http://schemas.microsoft.com/office/powerpoint/2010/main" val="3227853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Presented By Group 2</a:t>
            </a:r>
          </a:p>
        </p:txBody>
      </p:sp>
      <p:sp>
        <p:nvSpPr>
          <p:cNvPr id="3" name="Content Placeholder 2"/>
          <p:cNvSpPr>
            <a:spLocks noGrp="1"/>
          </p:cNvSpPr>
          <p:nvPr>
            <p:ph idx="1"/>
          </p:nvPr>
        </p:nvSpPr>
        <p:spPr/>
        <p:txBody>
          <a:bodyPr/>
          <a:lstStyle/>
          <a:p>
            <a:r>
              <a:rPr lang="en-US" dirty="0"/>
              <a:t>ONOKPE OGHENEFEJIRO			   15/MHS06/051</a:t>
            </a:r>
          </a:p>
          <a:p>
            <a:r>
              <a:rPr lang="en-US" dirty="0"/>
              <a:t>DANDUTSE HAJARA TIJJANI (Presenter)          15/MHS06/023</a:t>
            </a:r>
          </a:p>
          <a:p>
            <a:r>
              <a:rPr lang="en-US" dirty="0"/>
              <a:t>OGUNYEMI TOSIN				   15/MHS06/043</a:t>
            </a:r>
          </a:p>
          <a:p>
            <a:r>
              <a:rPr lang="en-US" dirty="0"/>
              <a:t>ESHEGBE EZEKIEL       				   14/MHS06/022</a:t>
            </a:r>
          </a:p>
          <a:p>
            <a:endParaRPr lang="en-US" dirty="0"/>
          </a:p>
        </p:txBody>
      </p:sp>
      <p:sp>
        <p:nvSpPr>
          <p:cNvPr id="4" name="Slide Number Placeholder 3"/>
          <p:cNvSpPr>
            <a:spLocks noGrp="1"/>
          </p:cNvSpPr>
          <p:nvPr>
            <p:ph type="sldNum" sz="quarter" idx="12"/>
          </p:nvPr>
        </p:nvSpPr>
        <p:spPr/>
        <p:txBody>
          <a:bodyPr/>
          <a:lstStyle/>
          <a:p>
            <a:fld id="{B5707508-13AC-4AAC-B275-9D43C261814F}" type="slidenum">
              <a:rPr lang="en-US" smtClean="0"/>
              <a:t>2</a:t>
            </a:fld>
            <a:endParaRPr lang="en-US"/>
          </a:p>
        </p:txBody>
      </p:sp>
    </p:spTree>
    <p:extLst>
      <p:ext uri="{BB962C8B-B14F-4D97-AF65-F5344CB8AC3E}">
        <p14:creationId xmlns:p14="http://schemas.microsoft.com/office/powerpoint/2010/main" val="35722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dirty="0"/>
              <a:t>            </a:t>
            </a:r>
            <a:r>
              <a:rPr lang="en-US" sz="4000" dirty="0"/>
              <a:t>DIAGNOSIS</a:t>
            </a:r>
          </a:p>
          <a:p>
            <a:r>
              <a:rPr lang="en-US" sz="4000" dirty="0"/>
              <a:t>Based on clinical and laboratory findings of low serum osmolality and low serum sodium. </a:t>
            </a:r>
          </a:p>
          <a:p>
            <a:r>
              <a:rPr lang="en-US" sz="4000" dirty="0"/>
              <a:t>Urinalysis</a:t>
            </a:r>
          </a:p>
          <a:p>
            <a:endParaRPr lang="en-US" sz="4000" dirty="0"/>
          </a:p>
          <a:p>
            <a:r>
              <a:rPr lang="en-US" sz="4000" dirty="0"/>
              <a:t>Decreased effective serum osmolality - &lt;275 </a:t>
            </a:r>
            <a:r>
              <a:rPr lang="en-US" sz="4000" dirty="0" err="1"/>
              <a:t>mOsm</a:t>
            </a:r>
            <a:r>
              <a:rPr lang="en-US" sz="4000" dirty="0"/>
              <a:t>/kg of water</a:t>
            </a:r>
          </a:p>
          <a:p>
            <a:r>
              <a:rPr lang="en-US" sz="4000" dirty="0"/>
              <a:t>Urinary sodium concentration high - over 40 </a:t>
            </a:r>
            <a:r>
              <a:rPr lang="en-US" sz="4000" dirty="0" err="1"/>
              <a:t>mEq</a:t>
            </a:r>
            <a:r>
              <a:rPr lang="en-US" sz="4000" dirty="0"/>
              <a:t>/L with adequate dietary salt intake (Gross, 2012).</a:t>
            </a:r>
          </a:p>
          <a:p>
            <a:pPr marL="0" indent="0">
              <a:buNone/>
            </a:pPr>
            <a:endParaRPr lang="en-US" dirty="0"/>
          </a:p>
        </p:txBody>
      </p:sp>
      <p:sp>
        <p:nvSpPr>
          <p:cNvPr id="4" name="Slide Number Placeholder 3"/>
          <p:cNvSpPr>
            <a:spLocks noGrp="1"/>
          </p:cNvSpPr>
          <p:nvPr>
            <p:ph type="sldNum" sz="quarter" idx="12"/>
          </p:nvPr>
        </p:nvSpPr>
        <p:spPr/>
        <p:txBody>
          <a:bodyPr/>
          <a:lstStyle/>
          <a:p>
            <a:fld id="{B5707508-13AC-4AAC-B275-9D43C261814F}" type="slidenum">
              <a:rPr lang="en-US" smtClean="0"/>
              <a:t>20</a:t>
            </a:fld>
            <a:endParaRPr lang="en-US"/>
          </a:p>
        </p:txBody>
      </p:sp>
    </p:spTree>
    <p:extLst>
      <p:ext uri="{BB962C8B-B14F-4D97-AF65-F5344CB8AC3E}">
        <p14:creationId xmlns:p14="http://schemas.microsoft.com/office/powerpoint/2010/main" val="1804287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5707508-13AC-4AAC-B275-9D43C261814F}" type="slidenum">
              <a:rPr lang="en-US" smtClean="0"/>
              <a:t>21</a:t>
            </a:fld>
            <a:endParaRPr lang="en-US"/>
          </a:p>
        </p:txBody>
      </p:sp>
      <p:sp>
        <p:nvSpPr>
          <p:cNvPr id="5" name="Title 1"/>
          <p:cNvSpPr>
            <a:spLocks noGrp="1"/>
          </p:cNvSpPr>
          <p:nvPr>
            <p:ph idx="1"/>
          </p:nvPr>
        </p:nvSpPr>
        <p:spPr>
          <a:xfrm>
            <a:off x="0" y="0"/>
            <a:ext cx="12192000" cy="6858000"/>
          </a:xfrm>
        </p:spPr>
        <p:txBody>
          <a:bodyPr>
            <a:normAutofit fontScale="97500"/>
          </a:bodyPr>
          <a:lstStyle/>
          <a:p>
            <a:pPr marL="0" indent="0">
              <a:buNone/>
            </a:pPr>
            <a:r>
              <a:rPr lang="en-US" sz="4500" dirty="0"/>
              <a:t>         TREATMENT</a:t>
            </a:r>
          </a:p>
          <a:p>
            <a:r>
              <a:rPr lang="en-US" sz="3700" dirty="0"/>
              <a:t>Removing the underlying cause when possible.</a:t>
            </a:r>
          </a:p>
          <a:p>
            <a:r>
              <a:rPr lang="en-US" sz="3700" dirty="0"/>
              <a:t>Mild and asymptomatic hyponatremia is treated with adequate solute intake (including salt and protein) and fluid restriction starting at 500 ml per day of water with adjustments based on serum sodium levels (</a:t>
            </a:r>
            <a:r>
              <a:rPr lang="en-US" sz="4000" dirty="0"/>
              <a:t>Christianto </a:t>
            </a:r>
            <a:r>
              <a:rPr lang="en-US" sz="4000" i="1" dirty="0"/>
              <a:t>et al</a:t>
            </a:r>
            <a:r>
              <a:rPr lang="en-US" sz="4000" dirty="0"/>
              <a:t>., 2010).</a:t>
            </a:r>
          </a:p>
          <a:p>
            <a:pPr marL="0" indent="0">
              <a:buNone/>
            </a:pPr>
            <a:endParaRPr lang="en-US" sz="3700" dirty="0"/>
          </a:p>
          <a:p>
            <a:pPr marL="0" indent="0">
              <a:buNone/>
            </a:pPr>
            <a:r>
              <a:rPr lang="en-US" sz="4500" dirty="0"/>
              <a:t>Central diabetes insipidus</a:t>
            </a:r>
          </a:p>
          <a:p>
            <a:r>
              <a:rPr lang="en-US" sz="4000" dirty="0"/>
              <a:t>It is also called neurogenic diabetes insipidus, is a type of diabetes insipidus due to a lack of vasopressin (ADH) production in the brain (Chitturi </a:t>
            </a:r>
            <a:r>
              <a:rPr lang="en-US" sz="4000" i="1" dirty="0"/>
              <a:t>et al</a:t>
            </a:r>
            <a:r>
              <a:rPr lang="en-US" sz="4000" dirty="0"/>
              <a:t>., 2008).</a:t>
            </a:r>
            <a:endParaRPr lang="en-US" sz="3700" dirty="0"/>
          </a:p>
        </p:txBody>
      </p:sp>
    </p:spTree>
    <p:extLst>
      <p:ext uri="{BB962C8B-B14F-4D97-AF65-F5344CB8AC3E}">
        <p14:creationId xmlns:p14="http://schemas.microsoft.com/office/powerpoint/2010/main" val="730633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0770"/>
            <a:ext cx="12192000" cy="6737230"/>
          </a:xfrm>
        </p:spPr>
        <p:txBody>
          <a:bodyPr/>
          <a:lstStyle/>
          <a:p>
            <a:pPr marL="0" indent="0">
              <a:buNone/>
            </a:pPr>
            <a:r>
              <a:rPr lang="en-US" dirty="0"/>
              <a:t>         </a:t>
            </a:r>
            <a:r>
              <a:rPr lang="en-US" sz="4000" dirty="0"/>
              <a:t>Causes</a:t>
            </a:r>
          </a:p>
          <a:p>
            <a:r>
              <a:rPr lang="en-US" sz="4000" dirty="0"/>
              <a:t> Genetic</a:t>
            </a:r>
          </a:p>
          <a:p>
            <a:pPr marL="0" indent="0">
              <a:buNone/>
            </a:pPr>
            <a:r>
              <a:rPr lang="en-US" sz="4000" dirty="0"/>
              <a:t>The most rare form of central DI is familial neurogenic diabetes insipidus. This form of DI is due to an inherited mutation of the arginine vasopressin-</a:t>
            </a:r>
            <a:r>
              <a:rPr lang="en-US" sz="4000" dirty="0" err="1"/>
              <a:t>neurophysin</a:t>
            </a:r>
            <a:r>
              <a:rPr lang="en-US" sz="4000" dirty="0"/>
              <a:t> II (AVP-NPII) gene, inherited in an autosomal dominant manner (DIF, 2006).</a:t>
            </a:r>
          </a:p>
          <a:p>
            <a:r>
              <a:rPr lang="en-US" sz="4000" dirty="0"/>
              <a:t>Acquired</a:t>
            </a:r>
          </a:p>
          <a:p>
            <a:pPr marL="0" indent="0">
              <a:buNone/>
            </a:pPr>
            <a:r>
              <a:rPr lang="en-US" sz="4000" dirty="0"/>
              <a:t>The lack of vasopressin production usually results from some sort of damage to the pituitary gland. It may be due to damage to the brain.</a:t>
            </a:r>
          </a:p>
          <a:p>
            <a:endParaRPr lang="en-US" sz="4000" dirty="0"/>
          </a:p>
        </p:txBody>
      </p:sp>
      <p:sp>
        <p:nvSpPr>
          <p:cNvPr id="4" name="Slide Number Placeholder 3"/>
          <p:cNvSpPr>
            <a:spLocks noGrp="1"/>
          </p:cNvSpPr>
          <p:nvPr>
            <p:ph type="sldNum" sz="quarter" idx="12"/>
          </p:nvPr>
        </p:nvSpPr>
        <p:spPr/>
        <p:txBody>
          <a:bodyPr/>
          <a:lstStyle/>
          <a:p>
            <a:fld id="{B5707508-13AC-4AAC-B275-9D43C261814F}" type="slidenum">
              <a:rPr lang="en-US" smtClean="0"/>
              <a:t>22</a:t>
            </a:fld>
            <a:endParaRPr lang="en-US"/>
          </a:p>
        </p:txBody>
      </p:sp>
    </p:spTree>
    <p:extLst>
      <p:ext uri="{BB962C8B-B14F-4D97-AF65-F5344CB8AC3E}">
        <p14:creationId xmlns:p14="http://schemas.microsoft.com/office/powerpoint/2010/main" val="38388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9780"/>
            <a:ext cx="12192000" cy="6668219"/>
          </a:xfrm>
        </p:spPr>
        <p:txBody>
          <a:bodyPr/>
          <a:lstStyle/>
          <a:p>
            <a:pPr marL="0" indent="0">
              <a:buNone/>
            </a:pPr>
            <a:r>
              <a:rPr lang="en-US" dirty="0"/>
              <a:t>    </a:t>
            </a:r>
            <a:r>
              <a:rPr lang="en-US" sz="4400" dirty="0"/>
              <a:t>DIAGNOSIS</a:t>
            </a:r>
          </a:p>
          <a:p>
            <a:r>
              <a:rPr lang="en-US" sz="4400" dirty="0"/>
              <a:t>Common rule outs include: diabetes mellitus, chronic kidney disease, hypokalemia and hypercalcemia. </a:t>
            </a:r>
          </a:p>
          <a:p>
            <a:r>
              <a:rPr lang="en-US" sz="4400" dirty="0"/>
              <a:t>Once these conditions have been ruled out a water deprivation test is employed to confirm the diagnosis of CDI. </a:t>
            </a:r>
          </a:p>
        </p:txBody>
      </p:sp>
      <p:sp>
        <p:nvSpPr>
          <p:cNvPr id="4" name="Slide Number Placeholder 3"/>
          <p:cNvSpPr>
            <a:spLocks noGrp="1"/>
          </p:cNvSpPr>
          <p:nvPr>
            <p:ph type="sldNum" sz="quarter" idx="12"/>
          </p:nvPr>
        </p:nvSpPr>
        <p:spPr/>
        <p:txBody>
          <a:bodyPr/>
          <a:lstStyle/>
          <a:p>
            <a:fld id="{B5707508-13AC-4AAC-B275-9D43C261814F}" type="slidenum">
              <a:rPr lang="en-US" smtClean="0"/>
              <a:t>23</a:t>
            </a:fld>
            <a:endParaRPr lang="en-US"/>
          </a:p>
        </p:txBody>
      </p:sp>
    </p:spTree>
    <p:extLst>
      <p:ext uri="{BB962C8B-B14F-4D97-AF65-F5344CB8AC3E}">
        <p14:creationId xmlns:p14="http://schemas.microsoft.com/office/powerpoint/2010/main" val="1746662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Content Placeholder 2"/>
          <p:cNvSpPr>
            <a:spLocks noGrp="1"/>
          </p:cNvSpPr>
          <p:nvPr>
            <p:ph idx="1"/>
          </p:nvPr>
        </p:nvSpPr>
        <p:spPr/>
        <p:txBody>
          <a:bodyPr>
            <a:normAutofit/>
          </a:bodyPr>
          <a:lstStyle/>
          <a:p>
            <a:r>
              <a:rPr lang="en-US" sz="4400" dirty="0"/>
              <a:t>The disorder is treated with vasopressin analogs such as desmopressin. </a:t>
            </a:r>
          </a:p>
          <a:p>
            <a:r>
              <a:rPr lang="en-US" sz="4400" dirty="0"/>
              <a:t>Nonetheless, many times desmopressin alone is not enough to bring under control all the symptoms.</a:t>
            </a:r>
          </a:p>
        </p:txBody>
      </p:sp>
      <p:sp>
        <p:nvSpPr>
          <p:cNvPr id="4" name="Slide Number Placeholder 3"/>
          <p:cNvSpPr>
            <a:spLocks noGrp="1"/>
          </p:cNvSpPr>
          <p:nvPr>
            <p:ph type="sldNum" sz="quarter" idx="12"/>
          </p:nvPr>
        </p:nvSpPr>
        <p:spPr/>
        <p:txBody>
          <a:bodyPr/>
          <a:lstStyle/>
          <a:p>
            <a:fld id="{B5707508-13AC-4AAC-B275-9D43C261814F}" type="slidenum">
              <a:rPr lang="en-US" smtClean="0"/>
              <a:t>24</a:t>
            </a:fld>
            <a:endParaRPr lang="en-US"/>
          </a:p>
        </p:txBody>
      </p:sp>
    </p:spTree>
    <p:extLst>
      <p:ext uri="{BB962C8B-B14F-4D97-AF65-F5344CB8AC3E}">
        <p14:creationId xmlns:p14="http://schemas.microsoft.com/office/powerpoint/2010/main" val="427022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25223" cy="6728604"/>
          </a:xfrm>
        </p:spPr>
        <p:txBody>
          <a:bodyPr>
            <a:normAutofit fontScale="85000" lnSpcReduction="10000"/>
          </a:bodyPr>
          <a:lstStyle/>
          <a:p>
            <a:pPr marL="0" indent="0">
              <a:buNone/>
            </a:pPr>
            <a:r>
              <a:rPr lang="en-US" i="1" dirty="0"/>
              <a:t>   REFERENCES</a:t>
            </a:r>
          </a:p>
          <a:p>
            <a:r>
              <a:rPr lang="en-US" dirty="0"/>
              <a:t>Anderson, D.A. (2012). Dorland's Illustrated Medical Dictionary (32nd ed.). Elsevier.</a:t>
            </a:r>
          </a:p>
          <a:p>
            <a:r>
              <a:rPr lang="en-US" dirty="0"/>
              <a:t>Babar, S.M. (2013). SIADH associated with ciprofloxacin. </a:t>
            </a:r>
            <a:r>
              <a:rPr lang="en-US" i="1" dirty="0"/>
              <a:t>The Annals of	Pharmacotherapy</a:t>
            </a:r>
            <a:r>
              <a:rPr lang="en-US" dirty="0"/>
              <a:t>. </a:t>
            </a:r>
            <a:r>
              <a:rPr lang="en-US" b="1" dirty="0"/>
              <a:t>47</a:t>
            </a:r>
            <a:r>
              <a:rPr lang="en-US" dirty="0"/>
              <a:t> (10): 1359–1363</a:t>
            </a:r>
          </a:p>
          <a:p>
            <a:r>
              <a:rPr lang="en-US" dirty="0"/>
              <a:t>Chiras, D.D. (2012). Human Biology (7th ed.). Sudbury, MA: Jones &amp; Bartlett Learning. p. 262. </a:t>
            </a:r>
          </a:p>
          <a:p>
            <a:r>
              <a:rPr lang="en-US" dirty="0"/>
              <a:t>Chitturi, S., Harris, M., </a:t>
            </a:r>
            <a:r>
              <a:rPr lang="en-US" dirty="0" err="1"/>
              <a:t>Thomsett</a:t>
            </a:r>
            <a:r>
              <a:rPr lang="en-US" dirty="0"/>
              <a:t> M.J. (2008). Utility of AVP gene testing in familial </a:t>
            </a:r>
            <a:r>
              <a:rPr lang="en-US" dirty="0" err="1"/>
              <a:t>neurohypophyseal</a:t>
            </a:r>
            <a:r>
              <a:rPr lang="en-US" dirty="0"/>
              <a:t> diabetes insipidus. </a:t>
            </a:r>
            <a:r>
              <a:rPr lang="en-US" i="1" dirty="0" err="1"/>
              <a:t>Clin</a:t>
            </a:r>
            <a:r>
              <a:rPr lang="en-US" i="1" dirty="0"/>
              <a:t>. </a:t>
            </a:r>
            <a:r>
              <a:rPr lang="en-US" i="1" dirty="0" err="1"/>
              <a:t>Endocrinol</a:t>
            </a:r>
            <a:r>
              <a:rPr lang="en-US" dirty="0"/>
              <a:t>. </a:t>
            </a:r>
            <a:r>
              <a:rPr lang="en-US" b="1" dirty="0"/>
              <a:t>69</a:t>
            </a:r>
            <a:r>
              <a:rPr lang="en-US" dirty="0"/>
              <a:t> (6): 926–930</a:t>
            </a:r>
          </a:p>
          <a:p>
            <a:r>
              <a:rPr lang="en-US" dirty="0"/>
              <a:t>Caldwell, H.K., Young, W.S. III (2006). Oxytocin and Vasopressin: Genetics and Behavioral Implications</a:t>
            </a:r>
            <a:r>
              <a:rPr lang="en-US" i="1" dirty="0"/>
              <a:t>. </a:t>
            </a:r>
            <a:r>
              <a:rPr lang="en-US" dirty="0"/>
              <a:t>In </a:t>
            </a:r>
            <a:r>
              <a:rPr lang="en-US" dirty="0" err="1"/>
              <a:t>Lajtha</a:t>
            </a:r>
            <a:r>
              <a:rPr lang="en-US" dirty="0"/>
              <a:t> A, Lim R (eds.). </a:t>
            </a:r>
            <a:r>
              <a:rPr lang="en-US" i="1" dirty="0"/>
              <a:t>Handbook of Neurochemistry and Molecular Neurobiology: Neuroactive Proteins and Peptides (3rd ed.). </a:t>
            </a:r>
            <a:r>
              <a:rPr lang="en-US" dirty="0"/>
              <a:t>Berlin: Springer. pp. 573–607.</a:t>
            </a:r>
          </a:p>
          <a:p>
            <a:r>
              <a:rPr lang="en-US" dirty="0"/>
              <a:t>Diabetes </a:t>
            </a:r>
            <a:r>
              <a:rPr lang="en-US" dirty="0" err="1"/>
              <a:t>Inspidus</a:t>
            </a:r>
            <a:r>
              <a:rPr lang="en-US" dirty="0"/>
              <a:t>. Library of the National Medical Society. 2008.</a:t>
            </a:r>
          </a:p>
          <a:p>
            <a:pPr marL="0" indent="0">
              <a:buNone/>
            </a:pPr>
            <a:r>
              <a:rPr lang="en-US" dirty="0"/>
              <a:t>     http://www.medical-library.org/journals4a/diabetes_insipidus.htm</a:t>
            </a:r>
          </a:p>
          <a:p>
            <a:r>
              <a:rPr lang="en-US" dirty="0"/>
              <a:t>Diabetes Insipidus Foundation (2006). Familial Neurogenic Diabetes Insipidus: a disease caused by a traffic jam.</a:t>
            </a:r>
          </a:p>
          <a:p>
            <a:pPr marL="0" indent="0">
              <a:buNone/>
            </a:pPr>
            <a:r>
              <a:rPr lang="en-US" dirty="0"/>
              <a:t>    http://diabetesinsipidus.org/4di_familial.htm Archived 2020-02-21 </a:t>
            </a:r>
          </a:p>
          <a:p>
            <a:r>
              <a:rPr lang="en-US" dirty="0"/>
              <a:t>Ellis, J.A., Brown, C.M., Barger, B., Carlson, N.S. (2019). Influence of Maternal Obesity on Labor Induction: A Systematic Review and Meta-Analysis. </a:t>
            </a:r>
            <a:r>
              <a:rPr lang="en-US" i="1" dirty="0"/>
              <a:t>J Midwifery </a:t>
            </a:r>
            <a:r>
              <a:rPr lang="en-US" i="1" dirty="0" err="1"/>
              <a:t>Womens</a:t>
            </a:r>
            <a:r>
              <a:rPr lang="en-US" dirty="0"/>
              <a:t> </a:t>
            </a:r>
            <a:r>
              <a:rPr lang="en-US" i="1" dirty="0"/>
              <a:t>Health</a:t>
            </a:r>
            <a:r>
              <a:rPr lang="en-US" dirty="0"/>
              <a:t>. </a:t>
            </a:r>
            <a:r>
              <a:rPr lang="en-US" b="1" dirty="0"/>
              <a:t>64</a:t>
            </a:r>
            <a:r>
              <a:rPr lang="en-US" dirty="0"/>
              <a:t>(1):55-67.</a:t>
            </a:r>
          </a:p>
          <a:p>
            <a:pPr marL="0" indent="0">
              <a:buNone/>
            </a:pPr>
            <a:endParaRPr lang="en-US" dirty="0"/>
          </a:p>
        </p:txBody>
      </p:sp>
      <p:sp>
        <p:nvSpPr>
          <p:cNvPr id="9" name="Slide Number Placeholder 8"/>
          <p:cNvSpPr>
            <a:spLocks noGrp="1"/>
          </p:cNvSpPr>
          <p:nvPr>
            <p:ph type="sldNum" sz="quarter" idx="12"/>
          </p:nvPr>
        </p:nvSpPr>
        <p:spPr/>
        <p:txBody>
          <a:bodyPr/>
          <a:lstStyle/>
          <a:p>
            <a:fld id="{B5707508-13AC-4AAC-B275-9D43C261814F}" type="slidenum">
              <a:rPr lang="en-US" smtClean="0"/>
              <a:t>25</a:t>
            </a:fld>
            <a:endParaRPr lang="en-US"/>
          </a:p>
        </p:txBody>
      </p:sp>
    </p:spTree>
    <p:extLst>
      <p:ext uri="{BB962C8B-B14F-4D97-AF65-F5344CB8AC3E}">
        <p14:creationId xmlns:p14="http://schemas.microsoft.com/office/powerpoint/2010/main" val="16084432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0" y="0"/>
            <a:ext cx="12192000" cy="6858000"/>
          </a:xfrm>
        </p:spPr>
        <p:txBody>
          <a:bodyPr>
            <a:normAutofit fontScale="97500"/>
          </a:bodyPr>
          <a:lstStyle/>
          <a:p>
            <a:r>
              <a:rPr lang="en-US" dirty="0"/>
              <a:t>Gross, P. (2012). Clinical management of SIADH. </a:t>
            </a:r>
            <a:r>
              <a:rPr lang="en-US" i="1" dirty="0"/>
              <a:t>Therapeutic Advances in Endocrinology and Metabolism</a:t>
            </a:r>
            <a:r>
              <a:rPr lang="en-US" dirty="0"/>
              <a:t>. </a:t>
            </a:r>
            <a:r>
              <a:rPr lang="en-US" b="1" dirty="0"/>
              <a:t>3</a:t>
            </a:r>
            <a:r>
              <a:rPr lang="en-US" dirty="0"/>
              <a:t> (2): 61–73.</a:t>
            </a:r>
          </a:p>
          <a:p>
            <a:r>
              <a:rPr lang="en-US" dirty="0"/>
              <a:t>Human Evolutionary Biology (2010). </a:t>
            </a:r>
            <a:r>
              <a:rPr lang="en-US" i="1" dirty="0"/>
              <a:t>Cambridge University Press</a:t>
            </a:r>
            <a:r>
              <a:rPr lang="en-US" dirty="0"/>
              <a:t>. p. 282.</a:t>
            </a:r>
          </a:p>
          <a:p>
            <a:r>
              <a:rPr lang="en-US" dirty="0"/>
              <a:t>Insel, T.R. (2010). The challenge of translation in social neuroscience: A review of	oxytocin, vasopressin, and affiliative behavior</a:t>
            </a:r>
            <a:r>
              <a:rPr lang="en-US" i="1" dirty="0"/>
              <a:t>. Neuron. </a:t>
            </a:r>
            <a:r>
              <a:rPr lang="en-US" b="1" i="1" dirty="0"/>
              <a:t>65</a:t>
            </a:r>
            <a:r>
              <a:rPr lang="en-US" i="1" dirty="0"/>
              <a:t> (6): 768–779</a:t>
            </a:r>
            <a:endParaRPr lang="en-US" dirty="0"/>
          </a:p>
          <a:p>
            <a:r>
              <a:rPr lang="en-US" dirty="0"/>
              <a:t>Malenka, R.C., </a:t>
            </a:r>
            <a:r>
              <a:rPr lang="en-US" dirty="0" err="1"/>
              <a:t>Nestler</a:t>
            </a:r>
            <a:r>
              <a:rPr lang="en-US" dirty="0"/>
              <a:t>, E.J., Hyman, S.E (2009). "Chapter 10: Neural and	Neuroendocrine Control of the Internal Milieu". Molecular	Neuropharmacology: A Foundation for Clinical Neuroscience (2nd ed.). New	York: McGraw-Hill Medical. pp. 246, 248–259.</a:t>
            </a:r>
          </a:p>
          <a:p>
            <a:r>
              <a:rPr lang="en-US" dirty="0"/>
              <a:t>Marieb, E. (2014). Anatomy &amp; physiology. Glenview, IL: Pearson Education, Inc.</a:t>
            </a:r>
          </a:p>
          <a:p>
            <a:r>
              <a:rPr lang="en-US" dirty="0" err="1"/>
              <a:t>Schürer</a:t>
            </a:r>
            <a:r>
              <a:rPr lang="en-US" dirty="0"/>
              <a:t>, L., Wolf, S., </a:t>
            </a:r>
            <a:r>
              <a:rPr lang="en-US" dirty="0" err="1"/>
              <a:t>Lumenta</a:t>
            </a:r>
            <a:r>
              <a:rPr lang="en-US" dirty="0"/>
              <a:t>, C.B. (2010). Water and Electrolyte Regulation. In </a:t>
            </a:r>
            <a:r>
              <a:rPr lang="en-US" dirty="0" err="1"/>
              <a:t>Lumenta</a:t>
            </a:r>
            <a:r>
              <a:rPr lang="en-US" dirty="0"/>
              <a:t>, Christianto B., Di Rocco, </a:t>
            </a:r>
            <a:r>
              <a:rPr lang="en-US" dirty="0" err="1"/>
              <a:t>Concezio</a:t>
            </a:r>
            <a:r>
              <a:rPr lang="en-US" dirty="0"/>
              <a:t>, </a:t>
            </a:r>
            <a:r>
              <a:rPr lang="en-US" dirty="0" err="1"/>
              <a:t>Haase</a:t>
            </a:r>
            <a:r>
              <a:rPr lang="en-US" dirty="0"/>
              <a:t>, Jens. (eds.). Neurosurgery</a:t>
            </a:r>
            <a:r>
              <a:rPr lang="en-US" i="1" dirty="0"/>
              <a:t>. European Manual of Medicine</a:t>
            </a:r>
            <a:r>
              <a:rPr lang="en-US" dirty="0"/>
              <a:t>. pp. 611–615</a:t>
            </a:r>
          </a:p>
          <a:p>
            <a:r>
              <a:rPr lang="en-US" dirty="0"/>
              <a:t>Yang, H.P., Wang, L., Han, L., Wang, S.C. (2013). Nonsocial functions of	hypothalamic oxytocin. </a:t>
            </a:r>
            <a:r>
              <a:rPr lang="en-US" b="1" dirty="0"/>
              <a:t>54:</a:t>
            </a:r>
            <a:r>
              <a:rPr lang="en-US" dirty="0"/>
              <a:t>746-812 </a:t>
            </a:r>
          </a:p>
          <a:p>
            <a:endParaRPr lang="en-US" dirty="0"/>
          </a:p>
        </p:txBody>
      </p:sp>
      <p:sp>
        <p:nvSpPr>
          <p:cNvPr id="6" name="Slide Number Placeholder 5"/>
          <p:cNvSpPr>
            <a:spLocks noGrp="1"/>
          </p:cNvSpPr>
          <p:nvPr>
            <p:ph type="sldNum" sz="quarter" idx="12"/>
          </p:nvPr>
        </p:nvSpPr>
        <p:spPr/>
        <p:txBody>
          <a:bodyPr/>
          <a:lstStyle/>
          <a:p>
            <a:fld id="{B5707508-13AC-4AAC-B275-9D43C261814F}" type="slidenum">
              <a:rPr lang="en-US" smtClean="0"/>
              <a:t>26</a:t>
            </a:fld>
            <a:endParaRPr lang="en-US"/>
          </a:p>
        </p:txBody>
      </p:sp>
    </p:spTree>
    <p:extLst>
      <p:ext uri="{BB962C8B-B14F-4D97-AF65-F5344CB8AC3E}">
        <p14:creationId xmlns:p14="http://schemas.microsoft.com/office/powerpoint/2010/main" val="1133198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 </a:t>
            </a:r>
          </a:p>
        </p:txBody>
      </p:sp>
      <p:sp>
        <p:nvSpPr>
          <p:cNvPr id="3" name="Content Placeholder 2"/>
          <p:cNvSpPr>
            <a:spLocks noGrp="1"/>
          </p:cNvSpPr>
          <p:nvPr>
            <p:ph idx="1"/>
          </p:nvPr>
        </p:nvSpPr>
        <p:spPr/>
        <p:txBody>
          <a:bodyPr/>
          <a:lstStyle/>
          <a:p>
            <a:r>
              <a:rPr lang="en-US" dirty="0"/>
              <a:t>Introduction</a:t>
            </a:r>
          </a:p>
          <a:p>
            <a:r>
              <a:rPr lang="en-US" dirty="0"/>
              <a:t>Oxytocin</a:t>
            </a:r>
          </a:p>
          <a:p>
            <a:r>
              <a:rPr lang="en-US" dirty="0"/>
              <a:t>Vasopressin</a:t>
            </a:r>
          </a:p>
          <a:p>
            <a:r>
              <a:rPr lang="en-US" dirty="0"/>
              <a:t>Disease associated with posterior pituitary</a:t>
            </a:r>
          </a:p>
          <a:p>
            <a:r>
              <a:rPr lang="en-US" dirty="0"/>
              <a:t>Diagnosis</a:t>
            </a:r>
          </a:p>
          <a:p>
            <a:r>
              <a:rPr lang="en-US" dirty="0"/>
              <a:t>Treatment </a:t>
            </a:r>
          </a:p>
          <a:p>
            <a:r>
              <a:rPr lang="en-US" dirty="0"/>
              <a:t>Reference </a:t>
            </a:r>
          </a:p>
          <a:p>
            <a:endParaRPr lang="en-US" dirty="0"/>
          </a:p>
        </p:txBody>
      </p:sp>
      <p:sp>
        <p:nvSpPr>
          <p:cNvPr id="4" name="Slide Number Placeholder 3"/>
          <p:cNvSpPr>
            <a:spLocks noGrp="1"/>
          </p:cNvSpPr>
          <p:nvPr>
            <p:ph type="sldNum" sz="quarter" idx="12"/>
          </p:nvPr>
        </p:nvSpPr>
        <p:spPr/>
        <p:txBody>
          <a:bodyPr/>
          <a:lstStyle/>
          <a:p>
            <a:fld id="{B5707508-13AC-4AAC-B275-9D43C261814F}" type="slidenum">
              <a:rPr lang="en-US" smtClean="0"/>
              <a:t>3</a:t>
            </a:fld>
            <a:endParaRPr lang="en-US"/>
          </a:p>
        </p:txBody>
      </p:sp>
    </p:spTree>
    <p:extLst>
      <p:ext uri="{BB962C8B-B14F-4D97-AF65-F5344CB8AC3E}">
        <p14:creationId xmlns:p14="http://schemas.microsoft.com/office/powerpoint/2010/main" val="2277302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0"/>
            <a:ext cx="10515600" cy="1259458"/>
          </a:xfrm>
        </p:spPr>
        <p:txBody>
          <a:bodyPr/>
          <a:lstStyle/>
          <a:p>
            <a:r>
              <a:rPr lang="en-US" dirty="0"/>
              <a:t>                     </a:t>
            </a:r>
            <a:r>
              <a:rPr lang="en-US" sz="5400" dirty="0">
                <a:latin typeface="New time roman"/>
              </a:rPr>
              <a:t>PITUITARY GLAND</a:t>
            </a:r>
          </a:p>
        </p:txBody>
      </p:sp>
      <p:sp>
        <p:nvSpPr>
          <p:cNvPr id="7" name="Content Placeholder 6"/>
          <p:cNvSpPr>
            <a:spLocks noGrp="1"/>
          </p:cNvSpPr>
          <p:nvPr>
            <p:ph idx="1"/>
          </p:nvPr>
        </p:nvSpPr>
        <p:spPr>
          <a:xfrm>
            <a:off x="0" y="1449238"/>
            <a:ext cx="12192000" cy="5408762"/>
          </a:xfrm>
        </p:spPr>
        <p:txBody>
          <a:bodyPr>
            <a:noAutofit/>
          </a:bodyPr>
          <a:lstStyle/>
          <a:p>
            <a:r>
              <a:rPr lang="en-US" sz="4400" dirty="0"/>
              <a:t>The pituitary gland is about the size of a pea and is situated in a bony hollow, behind the bridge of the nose. It is attached to the base of the brain by a thin stalk. </a:t>
            </a:r>
          </a:p>
          <a:p>
            <a:endParaRPr lang="en-US" sz="4400" dirty="0"/>
          </a:p>
          <a:p>
            <a:r>
              <a:rPr lang="en-US" sz="4400" dirty="0"/>
              <a:t>The hypothalamus is situated immediately above the gland. </a:t>
            </a:r>
          </a:p>
        </p:txBody>
      </p:sp>
      <p:sp>
        <p:nvSpPr>
          <p:cNvPr id="8" name="Slide Number Placeholder 7"/>
          <p:cNvSpPr>
            <a:spLocks noGrp="1"/>
          </p:cNvSpPr>
          <p:nvPr>
            <p:ph type="sldNum" sz="quarter" idx="12"/>
          </p:nvPr>
        </p:nvSpPr>
        <p:spPr/>
        <p:txBody>
          <a:bodyPr/>
          <a:lstStyle/>
          <a:p>
            <a:fld id="{B5707508-13AC-4AAC-B275-9D43C261814F}" type="slidenum">
              <a:rPr lang="en-US" smtClean="0"/>
              <a:t>4</a:t>
            </a:fld>
            <a:endParaRPr lang="en-US"/>
          </a:p>
        </p:txBody>
      </p:sp>
    </p:spTree>
    <p:extLst>
      <p:ext uri="{BB962C8B-B14F-4D97-AF65-F5344CB8AC3E}">
        <p14:creationId xmlns:p14="http://schemas.microsoft.com/office/powerpoint/2010/main" val="4133563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58792"/>
            <a:ext cx="12192000" cy="6599208"/>
          </a:xfrm>
        </p:spPr>
        <p:txBody>
          <a:bodyPr>
            <a:normAutofit/>
          </a:bodyPr>
          <a:lstStyle/>
          <a:p>
            <a:r>
              <a:rPr lang="en-US" sz="4400" dirty="0"/>
              <a:t>The pituitary gland is often called the master gland because it controls several other hormone glands in your body.</a:t>
            </a:r>
          </a:p>
          <a:p>
            <a:endParaRPr lang="en-US" sz="4400" dirty="0"/>
          </a:p>
          <a:p>
            <a:r>
              <a:rPr lang="en-US" sz="4400" dirty="0"/>
              <a:t>It secretes hormones from both the front part (anterior) and the back part (posterior) of the gland. Hormones are chemicals that carry messages from one cell to another through the bloodstream (TPF, 2018).</a:t>
            </a:r>
          </a:p>
          <a:p>
            <a:endParaRPr lang="en-US" sz="4400" dirty="0"/>
          </a:p>
        </p:txBody>
      </p:sp>
      <p:sp>
        <p:nvSpPr>
          <p:cNvPr id="4" name="Slide Number Placeholder 3"/>
          <p:cNvSpPr>
            <a:spLocks noGrp="1"/>
          </p:cNvSpPr>
          <p:nvPr>
            <p:ph type="sldNum" sz="quarter" idx="12"/>
          </p:nvPr>
        </p:nvSpPr>
        <p:spPr/>
        <p:txBody>
          <a:bodyPr/>
          <a:lstStyle/>
          <a:p>
            <a:fld id="{B5707508-13AC-4AAC-B275-9D43C261814F}" type="slidenum">
              <a:rPr lang="en-US" smtClean="0"/>
              <a:t>5</a:t>
            </a:fld>
            <a:endParaRPr lang="en-US"/>
          </a:p>
        </p:txBody>
      </p:sp>
    </p:spTree>
    <p:extLst>
      <p:ext uri="{BB962C8B-B14F-4D97-AF65-F5344CB8AC3E}">
        <p14:creationId xmlns:p14="http://schemas.microsoft.com/office/powerpoint/2010/main" val="189320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587261" y="603848"/>
            <a:ext cx="9230264" cy="5555411"/>
          </a:xfrm>
          <a:prstGeom prst="rect">
            <a:avLst/>
          </a:prstGeom>
        </p:spPr>
      </p:pic>
      <p:sp>
        <p:nvSpPr>
          <p:cNvPr id="5" name="Slide Number Placeholder 4"/>
          <p:cNvSpPr>
            <a:spLocks noGrp="1"/>
          </p:cNvSpPr>
          <p:nvPr>
            <p:ph type="sldNum" sz="quarter" idx="12"/>
          </p:nvPr>
        </p:nvSpPr>
        <p:spPr/>
        <p:txBody>
          <a:bodyPr/>
          <a:lstStyle/>
          <a:p>
            <a:fld id="{B5707508-13AC-4AAC-B275-9D43C261814F}" type="slidenum">
              <a:rPr lang="en-US" smtClean="0"/>
              <a:t>6</a:t>
            </a:fld>
            <a:endParaRPr lang="en-US"/>
          </a:p>
        </p:txBody>
      </p:sp>
    </p:spTree>
    <p:extLst>
      <p:ext uri="{BB962C8B-B14F-4D97-AF65-F5344CB8AC3E}">
        <p14:creationId xmlns:p14="http://schemas.microsoft.com/office/powerpoint/2010/main" val="3010572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11213"/>
          </a:xfrm>
        </p:spPr>
        <p:txBody>
          <a:bodyPr/>
          <a:lstStyle/>
          <a:p>
            <a:r>
              <a:rPr lang="en-US" dirty="0">
                <a:latin typeface="New time roman"/>
              </a:rPr>
              <a:t>Posterior Pituitary Gland </a:t>
            </a:r>
          </a:p>
        </p:txBody>
      </p:sp>
      <p:sp>
        <p:nvSpPr>
          <p:cNvPr id="3" name="Content Placeholder 2"/>
          <p:cNvSpPr>
            <a:spLocks noGrp="1"/>
          </p:cNvSpPr>
          <p:nvPr>
            <p:ph idx="1"/>
          </p:nvPr>
        </p:nvSpPr>
        <p:spPr>
          <a:xfrm>
            <a:off x="120770" y="1311214"/>
            <a:ext cx="12071230" cy="5382883"/>
          </a:xfrm>
        </p:spPr>
        <p:txBody>
          <a:bodyPr>
            <a:normAutofit/>
          </a:bodyPr>
          <a:lstStyle/>
          <a:p>
            <a:r>
              <a:rPr lang="en-US" sz="4000" dirty="0"/>
              <a:t>It is the posterior lobe of the pituitary gland which is part of the endocrine system. </a:t>
            </a:r>
          </a:p>
          <a:p>
            <a:r>
              <a:rPr lang="en-US" sz="4000" dirty="0"/>
              <a:t>The posterior pituitary is not glandular as is the anterior pituitary. </a:t>
            </a:r>
          </a:p>
          <a:p>
            <a:r>
              <a:rPr lang="en-US" sz="4000" dirty="0"/>
              <a:t> it is largely a collection of axonal projections from the hypothalamus that terminate behind the anterior pituitary, and serve as a site for the secretion of oxytocin and vasopressin directly into the blood (</a:t>
            </a:r>
            <a:r>
              <a:rPr lang="en-US" dirty="0"/>
              <a:t>Malenka </a:t>
            </a:r>
            <a:r>
              <a:rPr lang="en-US" i="1" dirty="0"/>
              <a:t>et al</a:t>
            </a:r>
            <a:r>
              <a:rPr lang="en-US" dirty="0"/>
              <a:t>., 2009</a:t>
            </a:r>
            <a:r>
              <a:rPr lang="en-US" i="1" dirty="0"/>
              <a:t>).</a:t>
            </a:r>
            <a:endParaRPr lang="en-US" sz="4000" dirty="0"/>
          </a:p>
        </p:txBody>
      </p:sp>
      <p:sp>
        <p:nvSpPr>
          <p:cNvPr id="4" name="Slide Number Placeholder 3"/>
          <p:cNvSpPr>
            <a:spLocks noGrp="1"/>
          </p:cNvSpPr>
          <p:nvPr>
            <p:ph type="sldNum" sz="quarter" idx="12"/>
          </p:nvPr>
        </p:nvSpPr>
        <p:spPr/>
        <p:txBody>
          <a:bodyPr/>
          <a:lstStyle/>
          <a:p>
            <a:fld id="{B5707508-13AC-4AAC-B275-9D43C261814F}" type="slidenum">
              <a:rPr lang="en-US" smtClean="0"/>
              <a:t>7</a:t>
            </a:fld>
            <a:endParaRPr lang="en-US"/>
          </a:p>
        </p:txBody>
      </p:sp>
    </p:spTree>
    <p:extLst>
      <p:ext uri="{BB962C8B-B14F-4D97-AF65-F5344CB8AC3E}">
        <p14:creationId xmlns:p14="http://schemas.microsoft.com/office/powerpoint/2010/main" val="93670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0770"/>
            <a:ext cx="12192000" cy="6737230"/>
          </a:xfrm>
        </p:spPr>
        <p:txBody>
          <a:bodyPr>
            <a:normAutofit/>
          </a:bodyPr>
          <a:lstStyle/>
          <a:p>
            <a:r>
              <a:rPr lang="en-US" sz="4400" dirty="0"/>
              <a:t>Two hormones are classically considered as being related to the posterior pituitary: oxytocin and vasopressin.</a:t>
            </a:r>
          </a:p>
          <a:p>
            <a:r>
              <a:rPr lang="en-US" sz="4400" dirty="0"/>
              <a:t>These hormones are created in the hypothalamus and released in the posterior pituitary. </a:t>
            </a:r>
          </a:p>
          <a:p>
            <a:r>
              <a:rPr lang="en-US" sz="4400" dirty="0"/>
              <a:t>After creation, they are stored in neurosecretory vesicles regrouped into Herring bodies before being secreted in the posterior pituitary via the bloodstream. </a:t>
            </a:r>
          </a:p>
        </p:txBody>
      </p:sp>
      <p:sp>
        <p:nvSpPr>
          <p:cNvPr id="4" name="Slide Number Placeholder 3"/>
          <p:cNvSpPr>
            <a:spLocks noGrp="1"/>
          </p:cNvSpPr>
          <p:nvPr>
            <p:ph type="sldNum" sz="quarter" idx="12"/>
          </p:nvPr>
        </p:nvSpPr>
        <p:spPr/>
        <p:txBody>
          <a:bodyPr/>
          <a:lstStyle/>
          <a:p>
            <a:fld id="{B5707508-13AC-4AAC-B275-9D43C261814F}" type="slidenum">
              <a:rPr lang="en-US" smtClean="0"/>
              <a:t>8</a:t>
            </a:fld>
            <a:endParaRPr lang="en-US"/>
          </a:p>
        </p:txBody>
      </p:sp>
    </p:spTree>
    <p:extLst>
      <p:ext uri="{BB962C8B-B14F-4D97-AF65-F5344CB8AC3E}">
        <p14:creationId xmlns:p14="http://schemas.microsoft.com/office/powerpoint/2010/main" val="3143191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idx="1"/>
          </p:nvPr>
        </p:nvSpPr>
        <p:spPr>
          <a:xfrm>
            <a:off x="120650" y="138113"/>
            <a:ext cx="12071350" cy="6719887"/>
          </a:xfrm>
        </p:spPr>
        <p:txBody>
          <a:bodyPr>
            <a:normAutofit fontScale="97500"/>
          </a:bodyPr>
          <a:lstStyle/>
          <a:p>
            <a:pPr marL="0" indent="0">
              <a:buNone/>
            </a:pPr>
            <a:r>
              <a:rPr lang="en-US" sz="4900" dirty="0"/>
              <a:t>        OXYTOCIN</a:t>
            </a:r>
          </a:p>
          <a:p>
            <a:r>
              <a:rPr lang="en-US" sz="4500" dirty="0"/>
              <a:t>Oxytocin (</a:t>
            </a:r>
            <a:r>
              <a:rPr lang="en-US" sz="4500" dirty="0" err="1"/>
              <a:t>Oxt</a:t>
            </a:r>
            <a:r>
              <a:rPr lang="en-US" sz="4500" dirty="0"/>
              <a:t>) is a peptide hormone and neuropeptide. </a:t>
            </a:r>
          </a:p>
          <a:p>
            <a:r>
              <a:rPr lang="en-US" sz="4500" dirty="0"/>
              <a:t>It is normally produced in the hypothalamus and released by the posterior pituitary.</a:t>
            </a:r>
            <a:r>
              <a:rPr lang="en-US" sz="4500" baseline="30000" dirty="0"/>
              <a:t> </a:t>
            </a:r>
          </a:p>
          <a:p>
            <a:endParaRPr lang="en-US" sz="4500" baseline="30000" dirty="0"/>
          </a:p>
          <a:p>
            <a:r>
              <a:rPr lang="en-US" sz="4500" dirty="0"/>
              <a:t>It plays a role in social bonding, sexual reproduction, childbirth, and the period after childbirth (Yang </a:t>
            </a:r>
            <a:r>
              <a:rPr lang="en-US" sz="4500" i="1" dirty="0"/>
              <a:t>et al., </a:t>
            </a:r>
            <a:r>
              <a:rPr lang="en-US" sz="4500" dirty="0"/>
              <a:t>2013</a:t>
            </a:r>
            <a:r>
              <a:rPr lang="en-US" sz="4500" i="1" dirty="0"/>
              <a:t>).</a:t>
            </a:r>
            <a:r>
              <a:rPr lang="en-US" sz="4500" dirty="0"/>
              <a:t> </a:t>
            </a:r>
          </a:p>
          <a:p>
            <a:pPr marL="0" indent="0">
              <a:buNone/>
            </a:pPr>
            <a:endParaRPr lang="en-US" dirty="0"/>
          </a:p>
        </p:txBody>
      </p:sp>
      <p:sp>
        <p:nvSpPr>
          <p:cNvPr id="7" name="Slide Number Placeholder 6"/>
          <p:cNvSpPr>
            <a:spLocks noGrp="1"/>
          </p:cNvSpPr>
          <p:nvPr>
            <p:ph type="sldNum" sz="quarter" idx="12"/>
          </p:nvPr>
        </p:nvSpPr>
        <p:spPr/>
        <p:txBody>
          <a:bodyPr/>
          <a:lstStyle/>
          <a:p>
            <a:fld id="{B5707508-13AC-4AAC-B275-9D43C261814F}" type="slidenum">
              <a:rPr lang="en-US" smtClean="0"/>
              <a:t>9</a:t>
            </a:fld>
            <a:endParaRPr lang="en-US"/>
          </a:p>
        </p:txBody>
      </p:sp>
    </p:spTree>
    <p:extLst>
      <p:ext uri="{BB962C8B-B14F-4D97-AF65-F5344CB8AC3E}">
        <p14:creationId xmlns:p14="http://schemas.microsoft.com/office/powerpoint/2010/main" val="2412746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1014</TotalTime>
  <Words>1258</Words>
  <Application>Microsoft Office PowerPoint</Application>
  <PresentationFormat>Widescreen</PresentationFormat>
  <Paragraphs>140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Group 2 MLS514 presentation   OVERVIEW ON POSTERIOR PITUITARY GLAND </vt:lpstr>
      <vt:lpstr>Presented By Group 2</vt:lpstr>
      <vt:lpstr>OUTLINE </vt:lpstr>
      <vt:lpstr>                     PITUITARY GLAND</vt:lpstr>
      <vt:lpstr>PowerPoint Presentation</vt:lpstr>
      <vt:lpstr>PowerPoint Presentation</vt:lpstr>
      <vt:lpstr>Posterior Pituitary Gland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DISEASES ASSOCIATED WITH POSTERIOR PITUITARY                                        GLAND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TREATMENT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ON POSTERIOR PITUITARY GLAND</dc:title>
  <dc:creator>Hajara</dc:creator>
  <cp:lastModifiedBy>hdandutse@yahoo.com</cp:lastModifiedBy>
  <cp:revision>38</cp:revision>
  <dcterms:created xsi:type="dcterms:W3CDTF">2020-02-24T16:22:53Z</dcterms:created>
  <dcterms:modified xsi:type="dcterms:W3CDTF">2020-05-29T21:08:56Z</dcterms:modified>
</cp:coreProperties>
</file>