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73" r:id="rId5"/>
    <p:sldId id="259" r:id="rId6"/>
    <p:sldId id="260" r:id="rId7"/>
    <p:sldId id="275" r:id="rId8"/>
    <p:sldId id="261" r:id="rId9"/>
    <p:sldId id="274" r:id="rId10"/>
    <p:sldId id="262" r:id="rId11"/>
    <p:sldId id="263" r:id="rId12"/>
    <p:sldId id="264" r:id="rId13"/>
    <p:sldId id="265" r:id="rId14"/>
    <p:sldId id="266" r:id="rId15"/>
    <p:sldId id="267" r:id="rId16"/>
    <p:sldId id="268" r:id="rId17"/>
    <p:sldId id="269" r:id="rId18"/>
    <p:sldId id="270" r:id="rId19"/>
    <p:sldId id="271" r:id="rId20"/>
    <p:sldId id="27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4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2/4/2020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2/4/2020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2/4/2020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2/4/2020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2/4/2020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a:latin typeface="Times New Roman" panose="02020603050405020304" pitchFamily="18" charset="0"/>
                <a:cs typeface="Times New Roman" panose="02020603050405020304" pitchFamily="18" charset="0"/>
              </a:rPr>
              <a:t>THE LIVER AND BILARY APPARATUS</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BY</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NWUME BRENDA EBELECHUKWU-17/MHS01/214</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NZERIBE CHIZITERE ADAEZE- 17/MHS01/217</a:t>
            </a:r>
          </a:p>
        </p:txBody>
      </p:sp>
    </p:spTree>
    <p:extLst>
      <p:ext uri="{BB962C8B-B14F-4D97-AF65-F5344CB8AC3E}">
        <p14:creationId xmlns:p14="http://schemas.microsoft.com/office/powerpoint/2010/main" val="2489614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u="sng" dirty="0">
                <a:latin typeface="Times New Roman" panose="02020603050405020304" pitchFamily="18" charset="0"/>
                <a:cs typeface="Times New Roman" panose="02020603050405020304" pitchFamily="18" charset="0"/>
              </a:rPr>
              <a:t>FUNCTIONS OF THE LIVER</a:t>
            </a:r>
            <a:r>
              <a:rPr lang="en-US" dirty="0"/>
              <a:t>.</a:t>
            </a:r>
          </a:p>
        </p:txBody>
      </p:sp>
      <p:sp>
        <p:nvSpPr>
          <p:cNvPr id="3" name="Content Placeholder 2"/>
          <p:cNvSpPr>
            <a:spLocks noGrp="1"/>
          </p:cNvSpPr>
          <p:nvPr>
            <p:ph idx="1"/>
          </p:nvPr>
        </p:nvSpPr>
        <p:spPr/>
        <p:txBody>
          <a:bodyPr>
            <a:normAutofit/>
          </a:bodyPr>
          <a:lstStyle/>
          <a:p>
            <a:r>
              <a:rPr lang="en-US" sz="1700" dirty="0"/>
              <a:t>    </a:t>
            </a:r>
            <a:r>
              <a:rPr lang="en-US" sz="1700" dirty="0">
                <a:latin typeface="Times New Roman" panose="02020603050405020304" pitchFamily="18" charset="0"/>
                <a:cs typeface="Times New Roman" panose="02020603050405020304" pitchFamily="18" charset="0"/>
              </a:rPr>
              <a:t>Liver is the largest gland and one of the vital organs of the body. It performs many vital metabolic and homeostatic functions, which are summarized below.</a:t>
            </a:r>
          </a:p>
          <a:p>
            <a:r>
              <a:rPr lang="en-US" sz="1700" dirty="0">
                <a:latin typeface="Times New Roman" panose="02020603050405020304" pitchFamily="18" charset="0"/>
                <a:cs typeface="Times New Roman" panose="02020603050405020304" pitchFamily="18" charset="0"/>
              </a:rPr>
              <a:t>    .1. METABOLIC FUNCTION: Liver is the organ where maximum metabolic reactions such as metabolism of carbohydrates, proteins, fats, vitamins and many hormones are carried out.</a:t>
            </a:r>
          </a:p>
          <a:p>
            <a:r>
              <a:rPr lang="en-US" sz="1700" dirty="0">
                <a:latin typeface="Times New Roman" panose="02020603050405020304" pitchFamily="18" charset="0"/>
                <a:cs typeface="Times New Roman" panose="02020603050405020304" pitchFamily="18" charset="0"/>
              </a:rPr>
              <a:t>   .2. STORAGE FUNCTION: Many substances like glycogen, amino acids, iron, folic acid and vitamins A, B12 and D are stored in liver.</a:t>
            </a:r>
          </a:p>
          <a:p>
            <a:r>
              <a:rPr lang="en-US" sz="1700" dirty="0">
                <a:latin typeface="Times New Roman" panose="02020603050405020304" pitchFamily="18" charset="0"/>
                <a:cs typeface="Times New Roman" panose="02020603050405020304" pitchFamily="18" charset="0"/>
              </a:rPr>
              <a:t>    .3. SYNTHETIC FUNCTION: Liver produces glucose by gluconeogenesis. It synthesizes all the plasma proteins and other proteins (except immunoglobulins) such as clotting factors, complement factors and </a:t>
            </a:r>
            <a:r>
              <a:rPr lang="en-US" sz="1700" dirty="0" err="1">
                <a:latin typeface="Times New Roman" panose="02020603050405020304" pitchFamily="18" charset="0"/>
                <a:cs typeface="Times New Roman" panose="02020603050405020304" pitchFamily="18" charset="0"/>
              </a:rPr>
              <a:t>hormone­binding</a:t>
            </a:r>
            <a:r>
              <a:rPr lang="en-US" sz="1700" dirty="0">
                <a:latin typeface="Times New Roman" panose="02020603050405020304" pitchFamily="18" charset="0"/>
                <a:cs typeface="Times New Roman" panose="02020603050405020304" pitchFamily="18" charset="0"/>
              </a:rPr>
              <a:t> proteins. It also synthesizes steroids, somatomedin and heparin. </a:t>
            </a:r>
          </a:p>
          <a:p>
            <a:r>
              <a:rPr lang="en-US" sz="1700" dirty="0"/>
              <a:t> </a:t>
            </a:r>
            <a:r>
              <a:rPr lang="en-US" sz="1700" dirty="0">
                <a:latin typeface="Times New Roman" panose="02020603050405020304" pitchFamily="18" charset="0"/>
                <a:cs typeface="Times New Roman" panose="02020603050405020304" pitchFamily="18" charset="0"/>
              </a:rPr>
              <a:t>   .4. SECRETION OF BILE: Liver secretes bile which contains bile salts, bile pigments, cholesterol, fatty acids and lecithin. The functions of bile are mainly due to bile salts. Bile salts are required for digestion and absorption of fats in the intestine. Bile helps to carry away waste products and breakdown fats, which are excreted through feces or urine. </a:t>
            </a:r>
          </a:p>
          <a:p>
            <a:endParaRPr lang="en-US" dirty="0"/>
          </a:p>
        </p:txBody>
      </p:sp>
    </p:spTree>
    <p:extLst>
      <p:ext uri="{BB962C8B-B14F-4D97-AF65-F5344CB8AC3E}">
        <p14:creationId xmlns:p14="http://schemas.microsoft.com/office/powerpoint/2010/main" val="2691216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a:latin typeface="Times New Roman" panose="02020603050405020304" pitchFamily="18" charset="0"/>
                <a:cs typeface="Times New Roman" panose="02020603050405020304" pitchFamily="18" charset="0"/>
              </a:rPr>
              <a:t>FUNCTIONS OF THE LIVER CONT’D</a:t>
            </a:r>
            <a:r>
              <a:rPr lang="en-US" sz="3600" b="1" u="sng" dirty="0"/>
              <a:t>.</a:t>
            </a:r>
          </a:p>
        </p:txBody>
      </p:sp>
      <p:sp>
        <p:nvSpPr>
          <p:cNvPr id="3" name="Content Placeholder 2"/>
          <p:cNvSpPr>
            <a:spLocks noGrp="1"/>
          </p:cNvSpPr>
          <p:nvPr>
            <p:ph idx="1"/>
          </p:nvPr>
        </p:nvSpPr>
        <p:spPr/>
        <p:txBody>
          <a:bodyPr>
            <a:normAutofit/>
          </a:bodyPr>
          <a:lstStyle/>
          <a:p>
            <a:r>
              <a:rPr lang="en-US" sz="17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5. EXCRETORY FUNCTION: Liver excretes cholesterol, bile pigments, heavy metals (like lead, arsenic and bismuth), toxins, bacteria and virus (like that of yellow fever) through bile.</a:t>
            </a:r>
          </a:p>
          <a:p>
            <a:r>
              <a:rPr lang="en-US" sz="1700" dirty="0">
                <a:latin typeface="Times New Roman" panose="02020603050405020304" pitchFamily="18" charset="0"/>
                <a:cs typeface="Times New Roman" panose="02020603050405020304" pitchFamily="18" charset="0"/>
              </a:rPr>
              <a:t>    .6. HEAT PRODUCTION: Enormous amount of heat is produced in the liver because of metabolic reactions. Liver is the organ where maximum heat is produced. </a:t>
            </a:r>
          </a:p>
          <a:p>
            <a:r>
              <a:rPr lang="en-US" sz="1700" dirty="0">
                <a:latin typeface="Times New Roman" panose="02020603050405020304" pitchFamily="18" charset="0"/>
                <a:cs typeface="Times New Roman" panose="02020603050405020304" pitchFamily="18" charset="0"/>
              </a:rPr>
              <a:t>    .7. HEMOPOIETIC FUNCTION: In fetus (hepatic stage), liver produces the blood cells. It stores vitamin B12 necessary for erythropoiesis and iron necessary for synthesis of hemoglobin. Liver produces </a:t>
            </a:r>
            <a:r>
              <a:rPr lang="en-US" sz="1700" dirty="0" err="1">
                <a:latin typeface="Times New Roman" panose="02020603050405020304" pitchFamily="18" charset="0"/>
                <a:cs typeface="Times New Roman" panose="02020603050405020304" pitchFamily="18" charset="0"/>
              </a:rPr>
              <a:t>thrombopoietin</a:t>
            </a:r>
            <a:r>
              <a:rPr lang="en-US" sz="1700" dirty="0">
                <a:latin typeface="Times New Roman" panose="02020603050405020304" pitchFamily="18" charset="0"/>
                <a:cs typeface="Times New Roman" panose="02020603050405020304" pitchFamily="18" charset="0"/>
              </a:rPr>
              <a:t> that promotes production of thrombocytes. </a:t>
            </a:r>
          </a:p>
          <a:p>
            <a:r>
              <a:rPr lang="en-US" sz="1700" dirty="0">
                <a:latin typeface="Times New Roman" panose="02020603050405020304" pitchFamily="18" charset="0"/>
                <a:cs typeface="Times New Roman" panose="02020603050405020304" pitchFamily="18" charset="0"/>
              </a:rPr>
              <a:t>    .8. HEMOLYTIC FUNCTION: The senile RBCs after a lifespan of 120 days are destroyed by reticuloendothelial cells (</a:t>
            </a:r>
            <a:r>
              <a:rPr lang="en-US" sz="1700" dirty="0" err="1">
                <a:latin typeface="Times New Roman" panose="02020603050405020304" pitchFamily="18" charset="0"/>
                <a:cs typeface="Times New Roman" panose="02020603050405020304" pitchFamily="18" charset="0"/>
              </a:rPr>
              <a:t>Kupffer</a:t>
            </a:r>
            <a:r>
              <a:rPr lang="en-US" sz="1700" dirty="0">
                <a:latin typeface="Times New Roman" panose="02020603050405020304" pitchFamily="18" charset="0"/>
                <a:cs typeface="Times New Roman" panose="02020603050405020304" pitchFamily="18" charset="0"/>
              </a:rPr>
              <a:t> cells) of liver.</a:t>
            </a:r>
          </a:p>
          <a:p>
            <a:r>
              <a:rPr lang="en-US" sz="1700" dirty="0">
                <a:latin typeface="Times New Roman" panose="02020603050405020304" pitchFamily="18" charset="0"/>
                <a:cs typeface="Times New Roman" panose="02020603050405020304" pitchFamily="18" charset="0"/>
              </a:rPr>
              <a:t>    .9. INACTIVATION OF HORMONES AND DRUGS: Liver catabolizes the hormones such as growth hormone, </a:t>
            </a:r>
            <a:r>
              <a:rPr lang="en-US" sz="1700" dirty="0" err="1">
                <a:latin typeface="Times New Roman" panose="02020603050405020304" pitchFamily="18" charset="0"/>
                <a:cs typeface="Times New Roman" panose="02020603050405020304" pitchFamily="18" charset="0"/>
              </a:rPr>
              <a:t>parathormone</a:t>
            </a:r>
            <a:r>
              <a:rPr lang="en-US" sz="1700" dirty="0">
                <a:latin typeface="Times New Roman" panose="02020603050405020304" pitchFamily="18" charset="0"/>
                <a:cs typeface="Times New Roman" panose="02020603050405020304" pitchFamily="18" charset="0"/>
              </a:rPr>
              <a:t>, cortisol, insulin, glucagon and estrogen. It also inactivates the drugs, particularly the </a:t>
            </a:r>
            <a:r>
              <a:rPr lang="en-US" sz="1700" dirty="0" err="1">
                <a:latin typeface="Times New Roman" panose="02020603050405020304" pitchFamily="18" charset="0"/>
                <a:cs typeface="Times New Roman" panose="02020603050405020304" pitchFamily="18" charset="0"/>
              </a:rPr>
              <a:t>fat­soluble</a:t>
            </a:r>
            <a:r>
              <a:rPr lang="en-US" sz="1700" dirty="0">
                <a:latin typeface="Times New Roman" panose="02020603050405020304" pitchFamily="18" charset="0"/>
                <a:cs typeface="Times New Roman" panose="02020603050405020304" pitchFamily="18" charset="0"/>
              </a:rPr>
              <a:t> drugs. The </a:t>
            </a:r>
            <a:r>
              <a:rPr lang="en-US" sz="1700" dirty="0" err="1">
                <a:latin typeface="Times New Roman" panose="02020603050405020304" pitchFamily="18" charset="0"/>
                <a:cs typeface="Times New Roman" panose="02020603050405020304" pitchFamily="18" charset="0"/>
              </a:rPr>
              <a:t>fat­soluble</a:t>
            </a:r>
            <a:r>
              <a:rPr lang="en-US" sz="1700" dirty="0">
                <a:latin typeface="Times New Roman" panose="02020603050405020304" pitchFamily="18" charset="0"/>
                <a:cs typeface="Times New Roman" panose="02020603050405020304" pitchFamily="18" charset="0"/>
              </a:rPr>
              <a:t> drugs are converted into </a:t>
            </a:r>
            <a:r>
              <a:rPr lang="en-US" sz="1700" dirty="0" err="1">
                <a:latin typeface="Times New Roman" panose="02020603050405020304" pitchFamily="18" charset="0"/>
                <a:cs typeface="Times New Roman" panose="02020603050405020304" pitchFamily="18" charset="0"/>
              </a:rPr>
              <a:t>wate</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rsoluble</a:t>
            </a:r>
            <a:r>
              <a:rPr lang="en-US" sz="1700" dirty="0">
                <a:latin typeface="Times New Roman" panose="02020603050405020304" pitchFamily="18" charset="0"/>
                <a:cs typeface="Times New Roman" panose="02020603050405020304" pitchFamily="18" charset="0"/>
              </a:rPr>
              <a:t> substances, which are excreted through bile or urine. </a:t>
            </a:r>
          </a:p>
          <a:p>
            <a:endParaRPr lang="en-US" sz="1700" dirty="0"/>
          </a:p>
        </p:txBody>
      </p:sp>
    </p:spTree>
    <p:extLst>
      <p:ext uri="{BB962C8B-B14F-4D97-AF65-F5344CB8AC3E}">
        <p14:creationId xmlns:p14="http://schemas.microsoft.com/office/powerpoint/2010/main" val="2515519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a:latin typeface="Times New Roman" panose="02020603050405020304" pitchFamily="18" charset="0"/>
                <a:cs typeface="Times New Roman" panose="02020603050405020304" pitchFamily="18" charset="0"/>
              </a:rPr>
              <a:t>FUNCTIONS OF LIVER CONT’D.</a:t>
            </a:r>
          </a:p>
        </p:txBody>
      </p:sp>
      <p:sp>
        <p:nvSpPr>
          <p:cNvPr id="3" name="Content Placeholder 2"/>
          <p:cNvSpPr>
            <a:spLocks noGrp="1"/>
          </p:cNvSpPr>
          <p:nvPr>
            <p:ph idx="1"/>
          </p:nvPr>
        </p:nvSpPr>
        <p:spPr/>
        <p:txBody>
          <a:bodyPr>
            <a:noAutofit/>
          </a:bodyPr>
          <a:lstStyle/>
          <a:p>
            <a:r>
              <a:rPr lang="en-US" sz="1600" dirty="0">
                <a:latin typeface="Times New Roman" panose="02020603050405020304" pitchFamily="18" charset="0"/>
                <a:cs typeface="Times New Roman" panose="02020603050405020304" pitchFamily="18" charset="0"/>
              </a:rPr>
              <a:t>   .10. DEFENSIVE AND DETOXIFICATION FUNCTIONS: Reticuloendothelial cells (</a:t>
            </a:r>
            <a:r>
              <a:rPr lang="en-US" sz="1600" dirty="0" err="1">
                <a:latin typeface="Times New Roman" panose="02020603050405020304" pitchFamily="18" charset="0"/>
                <a:cs typeface="Times New Roman" panose="02020603050405020304" pitchFamily="18" charset="0"/>
              </a:rPr>
              <a:t>Kupffer</a:t>
            </a:r>
            <a:r>
              <a:rPr lang="en-US" sz="1600" dirty="0">
                <a:latin typeface="Times New Roman" panose="02020603050405020304" pitchFamily="18" charset="0"/>
                <a:cs typeface="Times New Roman" panose="02020603050405020304" pitchFamily="18" charset="0"/>
              </a:rPr>
              <a:t> cells) of the liver play an important role in the defense of the body. Liver is also involved in the detoxification of the foreign bodies. </a:t>
            </a:r>
          </a:p>
          <a:p>
            <a:r>
              <a:rPr lang="en-US" sz="1600" dirty="0" err="1">
                <a:latin typeface="Times New Roman" panose="02020603050405020304" pitchFamily="18" charset="0"/>
                <a:cs typeface="Times New Roman" panose="02020603050405020304" pitchFamily="18" charset="0"/>
              </a:rPr>
              <a:t>i</a:t>
            </a:r>
            <a:r>
              <a:rPr lang="en-US" sz="1600" dirty="0">
                <a:latin typeface="Times New Roman" panose="02020603050405020304" pitchFamily="18" charset="0"/>
                <a:cs typeface="Times New Roman" panose="02020603050405020304" pitchFamily="18" charset="0"/>
              </a:rPr>
              <a:t>. Foreign bodies such as bacteria or antigens are swallowed and digested by reticuloendothelial cells of liver by means of phagocytosis. </a:t>
            </a:r>
          </a:p>
          <a:p>
            <a:r>
              <a:rPr lang="en-US" sz="1600" dirty="0">
                <a:latin typeface="Times New Roman" panose="02020603050405020304" pitchFamily="18" charset="0"/>
                <a:cs typeface="Times New Roman" panose="02020603050405020304" pitchFamily="18" charset="0"/>
              </a:rPr>
              <a:t>ii. Reticuloendothelial cells of liver also produce substances like interleukins and tumor necrosis factors, which activate the immune system of the body.</a:t>
            </a:r>
          </a:p>
          <a:p>
            <a:r>
              <a:rPr lang="en-US" sz="1600" dirty="0">
                <a:latin typeface="Times New Roman" panose="02020603050405020304" pitchFamily="18" charset="0"/>
                <a:cs typeface="Times New Roman" panose="02020603050405020304" pitchFamily="18" charset="0"/>
              </a:rPr>
              <a:t> iii. Liver cells are involved in the removal of toxic property of various harmful substances. Removal of toxic property of the harmful agent is known as detoxification. </a:t>
            </a:r>
          </a:p>
          <a:p>
            <a:r>
              <a:rPr lang="en-US" sz="1600" dirty="0">
                <a:latin typeface="Times New Roman" panose="02020603050405020304" pitchFamily="18" charset="0"/>
                <a:cs typeface="Times New Roman" panose="02020603050405020304" pitchFamily="18" charset="0"/>
              </a:rPr>
              <a:t>Detoxification in liver occurs in two ways: </a:t>
            </a:r>
          </a:p>
          <a:p>
            <a:r>
              <a:rPr lang="en-US" sz="1600" dirty="0">
                <a:latin typeface="Times New Roman" panose="02020603050405020304" pitchFamily="18" charset="0"/>
                <a:cs typeface="Times New Roman" panose="02020603050405020304" pitchFamily="18" charset="0"/>
              </a:rPr>
              <a:t>a. Total destruction of the substances by means of metabolic degradation. </a:t>
            </a:r>
          </a:p>
          <a:p>
            <a:r>
              <a:rPr lang="en-US" sz="1600" dirty="0">
                <a:latin typeface="Times New Roman" panose="02020603050405020304" pitchFamily="18" charset="0"/>
                <a:cs typeface="Times New Roman" panose="02020603050405020304" pitchFamily="18" charset="0"/>
              </a:rPr>
              <a:t>b. Conversion of toxic substances into nontoxic materials by means of conjugation with glucuronic acid or sulfates.</a:t>
            </a:r>
          </a:p>
        </p:txBody>
      </p:sp>
    </p:spTree>
    <p:extLst>
      <p:ext uri="{BB962C8B-B14F-4D97-AF65-F5344CB8AC3E}">
        <p14:creationId xmlns:p14="http://schemas.microsoft.com/office/powerpoint/2010/main" val="155652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a:latin typeface="Times New Roman" panose="02020603050405020304" pitchFamily="18" charset="0"/>
                <a:cs typeface="Times New Roman" panose="02020603050405020304" pitchFamily="18" charset="0"/>
              </a:rPr>
              <a:t>THE BILIARY SYSTEM.</a:t>
            </a:r>
          </a:p>
        </p:txBody>
      </p:sp>
      <p:sp>
        <p:nvSpPr>
          <p:cNvPr id="3" name="Content Placeholder 2"/>
          <p:cNvSpPr>
            <a:spLocks noGrp="1"/>
          </p:cNvSpPr>
          <p:nvPr>
            <p:ph idx="1"/>
          </p:nvPr>
        </p:nvSpPr>
        <p:spPr/>
        <p:txBody>
          <a:bodyPr>
            <a:normAutofit/>
          </a:bodyPr>
          <a:lstStyle/>
          <a:p>
            <a:r>
              <a:rPr lang="en-US" sz="1600" dirty="0">
                <a:latin typeface="Times New Roman" panose="02020603050405020304" pitchFamily="18" charset="0"/>
                <a:cs typeface="Times New Roman" panose="02020603050405020304" pitchFamily="18" charset="0"/>
              </a:rPr>
              <a:t>Biliary system or extrahepatic biliary apparatus is formed by gallbladder and extrahepatic bile ducts (bile ducts outside the liver). Right and left hepatic bile ducts which come out of liver join to form common hepatic duct. It unites with the cystic duct from gallbladder to form common bile duct. All these ducts have similar structures. Common bile duct unites with pancreatic duct to form the common </a:t>
            </a:r>
            <a:r>
              <a:rPr lang="en-US" sz="1600" dirty="0" err="1">
                <a:latin typeface="Times New Roman" panose="02020603050405020304" pitchFamily="18" charset="0"/>
                <a:cs typeface="Times New Roman" panose="02020603050405020304" pitchFamily="18" charset="0"/>
              </a:rPr>
              <a:t>hepatopancreatic</a:t>
            </a:r>
            <a:r>
              <a:rPr lang="en-US" sz="1600" dirty="0">
                <a:latin typeface="Times New Roman" panose="02020603050405020304" pitchFamily="18" charset="0"/>
                <a:cs typeface="Times New Roman" panose="02020603050405020304" pitchFamily="18" charset="0"/>
              </a:rPr>
              <a:t> duct or ampulla of </a:t>
            </a:r>
            <a:r>
              <a:rPr lang="en-US" sz="1600" dirty="0" err="1">
                <a:latin typeface="Times New Roman" panose="02020603050405020304" pitchFamily="18" charset="0"/>
                <a:cs typeface="Times New Roman" panose="02020603050405020304" pitchFamily="18" charset="0"/>
              </a:rPr>
              <a:t>Vater</a:t>
            </a:r>
            <a:r>
              <a:rPr lang="en-US" sz="1600" dirty="0">
                <a:latin typeface="Times New Roman" panose="02020603050405020304" pitchFamily="18" charset="0"/>
                <a:cs typeface="Times New Roman" panose="02020603050405020304" pitchFamily="18" charset="0"/>
              </a:rPr>
              <a:t>, which opens into the duodenum. There is a sphincter called sphincter of </a:t>
            </a:r>
            <a:r>
              <a:rPr lang="en-US" sz="1600" dirty="0" err="1">
                <a:latin typeface="Times New Roman" panose="02020603050405020304" pitchFamily="18" charset="0"/>
                <a:cs typeface="Times New Roman" panose="02020603050405020304" pitchFamily="18" charset="0"/>
              </a:rPr>
              <a:t>Oddi</a:t>
            </a:r>
            <a:r>
              <a:rPr lang="en-US" sz="1600" dirty="0">
                <a:latin typeface="Times New Roman" panose="02020603050405020304" pitchFamily="18" charset="0"/>
                <a:cs typeface="Times New Roman" panose="02020603050405020304" pitchFamily="18" charset="0"/>
              </a:rPr>
              <a:t> at the lower part of common bile duct, before it joins the pancreatic duct. It is formed by smooth muscle fibers of common bile duct. It is normally kept closed; so the bile secreted from liver enters gallbladder where it is stored. Upon appropriate stimulation, the sphincter opens and allows flow of bile from gallbladder into the intestine.</a:t>
            </a:r>
          </a:p>
        </p:txBody>
      </p:sp>
    </p:spTree>
    <p:extLst>
      <p:ext uri="{BB962C8B-B14F-4D97-AF65-F5344CB8AC3E}">
        <p14:creationId xmlns:p14="http://schemas.microsoft.com/office/powerpoint/2010/main" val="2804670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8562" y="731520"/>
            <a:ext cx="10058400" cy="1371600"/>
          </a:xfrm>
        </p:spPr>
        <p:txBody>
          <a:bodyPr>
            <a:normAutofit/>
          </a:bodyPr>
          <a:lstStyle/>
          <a:p>
            <a:r>
              <a:rPr lang="en-US" sz="3600" b="1" u="sng" dirty="0">
                <a:latin typeface="Times New Roman" panose="02020603050405020304" pitchFamily="18" charset="0"/>
                <a:cs typeface="Times New Roman" panose="02020603050405020304" pitchFamily="18" charset="0"/>
              </a:rPr>
              <a:t>PROPERTIES AND COMPOSITION OF BILE</a:t>
            </a:r>
            <a:r>
              <a:rPr lang="en-US" sz="3600" b="1" u="sng" dirty="0"/>
              <a:t>.</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 </a:t>
            </a:r>
            <a:r>
              <a:rPr lang="en-US" b="1" u="sng" dirty="0">
                <a:latin typeface="Times New Roman" panose="02020603050405020304" pitchFamily="18" charset="0"/>
                <a:cs typeface="Times New Roman" panose="02020603050405020304" pitchFamily="18" charset="0"/>
              </a:rPr>
              <a:t>PROPERTIES OF BILE </a:t>
            </a:r>
          </a:p>
          <a:p>
            <a:r>
              <a:rPr lang="en-US" dirty="0">
                <a:latin typeface="Times New Roman" panose="02020603050405020304" pitchFamily="18" charset="0"/>
                <a:cs typeface="Times New Roman" panose="02020603050405020304" pitchFamily="18" charset="0"/>
              </a:rPr>
              <a:t>Volume : 800 to 1,200 mL/day </a:t>
            </a:r>
          </a:p>
          <a:p>
            <a:r>
              <a:rPr lang="en-US" dirty="0">
                <a:latin typeface="Times New Roman" panose="02020603050405020304" pitchFamily="18" charset="0"/>
                <a:cs typeface="Times New Roman" panose="02020603050405020304" pitchFamily="18" charset="0"/>
              </a:rPr>
              <a:t>Reaction : Alkaline</a:t>
            </a:r>
          </a:p>
          <a:p>
            <a:r>
              <a:rPr lang="en-US" dirty="0">
                <a:latin typeface="Times New Roman" panose="02020603050405020304" pitchFamily="18" charset="0"/>
                <a:cs typeface="Times New Roman" panose="02020603050405020304" pitchFamily="18" charset="0"/>
              </a:rPr>
              <a:t>pH : 8 to 8.6 Specific </a:t>
            </a:r>
          </a:p>
          <a:p>
            <a:r>
              <a:rPr lang="en-US" dirty="0">
                <a:latin typeface="Times New Roman" panose="02020603050405020304" pitchFamily="18" charset="0"/>
                <a:cs typeface="Times New Roman" panose="02020603050405020304" pitchFamily="18" charset="0"/>
              </a:rPr>
              <a:t>gravity : 1.010 to 1.011 </a:t>
            </a:r>
          </a:p>
          <a:p>
            <a:r>
              <a:rPr lang="en-US" dirty="0">
                <a:latin typeface="Times New Roman" panose="02020603050405020304" pitchFamily="18" charset="0"/>
                <a:cs typeface="Times New Roman" panose="02020603050405020304" pitchFamily="18" charset="0"/>
              </a:rPr>
              <a:t>Color : Golden yellow or green</a:t>
            </a:r>
          </a:p>
          <a:p>
            <a:r>
              <a:rPr lang="en-US" b="1" u="sng" dirty="0">
                <a:latin typeface="Times New Roman" panose="02020603050405020304" pitchFamily="18" charset="0"/>
                <a:cs typeface="Times New Roman" panose="02020603050405020304" pitchFamily="18" charset="0"/>
              </a:rPr>
              <a:t>COMPOSITION OF BILE </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Bile contains 97.6% of water and 2.4% of solids. Solids include organic and inorganic substances. </a:t>
            </a:r>
          </a:p>
        </p:txBody>
      </p:sp>
    </p:spTree>
    <p:extLst>
      <p:ext uri="{BB962C8B-B14F-4D97-AF65-F5344CB8AC3E}">
        <p14:creationId xmlns:p14="http://schemas.microsoft.com/office/powerpoint/2010/main" val="3638049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7438" y="617881"/>
            <a:ext cx="10058400" cy="1371600"/>
          </a:xfrm>
        </p:spPr>
        <p:txBody>
          <a:bodyPr>
            <a:normAutofit/>
          </a:bodyPr>
          <a:lstStyle/>
          <a:p>
            <a:r>
              <a:rPr lang="en-US" sz="3600" b="1" u="sng" dirty="0">
                <a:latin typeface="Times New Roman" panose="02020603050405020304" pitchFamily="18" charset="0"/>
                <a:cs typeface="Times New Roman" panose="02020603050405020304" pitchFamily="18" charset="0"/>
              </a:rPr>
              <a:t>FUNCTIONS OF BILE.</a:t>
            </a:r>
          </a:p>
        </p:txBody>
      </p:sp>
      <p:sp>
        <p:nvSpPr>
          <p:cNvPr id="3" name="Content Placeholder 2"/>
          <p:cNvSpPr>
            <a:spLocks noGrp="1"/>
          </p:cNvSpPr>
          <p:nvPr>
            <p:ph idx="1"/>
          </p:nvPr>
        </p:nvSpPr>
        <p:spPr/>
        <p:txBody>
          <a:bodyPr>
            <a:normAutofit fontScale="70000" lnSpcReduction="20000"/>
          </a:bodyPr>
          <a:lstStyle/>
          <a:p>
            <a:pPr>
              <a:buFont typeface="Arial" panose="020B0604020202020204" pitchFamily="34" charset="0"/>
              <a:buChar char="•"/>
            </a:pPr>
            <a:r>
              <a:rPr lang="en-US" dirty="0"/>
              <a:t> </a:t>
            </a:r>
            <a:r>
              <a:rPr lang="en-US" sz="2000" dirty="0">
                <a:latin typeface="Times New Roman" panose="02020603050405020304" pitchFamily="18" charset="0"/>
                <a:cs typeface="Times New Roman" panose="02020603050405020304" pitchFamily="18" charset="0"/>
              </a:rPr>
              <a:t>1. DIGESTIVE FUNCTION: Emulsification is the process by which the fat globules are broken down into minute droplets and made in the form of a milky fluid called emulsion in small intestine, by the action of bile salts. </a:t>
            </a:r>
            <a:r>
              <a:rPr lang="en-US" sz="2000" dirty="0" err="1">
                <a:latin typeface="Times New Roman" panose="02020603050405020304" pitchFamily="18" charset="0"/>
                <a:cs typeface="Times New Roman" panose="02020603050405020304" pitchFamily="18" charset="0"/>
              </a:rPr>
              <a:t>Lipolytic</a:t>
            </a:r>
            <a:r>
              <a:rPr lang="en-US" sz="2000" dirty="0">
                <a:latin typeface="Times New Roman" panose="02020603050405020304" pitchFamily="18" charset="0"/>
                <a:cs typeface="Times New Roman" panose="02020603050405020304" pitchFamily="18" charset="0"/>
              </a:rPr>
              <a:t> enzymes of GI tract cannot digest the fats directly because the fats are insoluble in water due to the surface tension. Bile salts emulsify the fats by reducing the surface tension due to their detergent action. Now the fats can be easily digested by </a:t>
            </a:r>
            <a:r>
              <a:rPr lang="en-US" sz="2000" dirty="0" err="1">
                <a:latin typeface="Times New Roman" panose="02020603050405020304" pitchFamily="18" charset="0"/>
                <a:cs typeface="Times New Roman" panose="02020603050405020304" pitchFamily="18" charset="0"/>
              </a:rPr>
              <a:t>lipolytic</a:t>
            </a:r>
            <a:r>
              <a:rPr lang="en-US" sz="2000" dirty="0">
                <a:latin typeface="Times New Roman" panose="02020603050405020304" pitchFamily="18" charset="0"/>
                <a:cs typeface="Times New Roman" panose="02020603050405020304" pitchFamily="18" charset="0"/>
              </a:rPr>
              <a:t> enzymes. </a:t>
            </a:r>
            <a:r>
              <a:rPr lang="en-US" sz="2000" dirty="0" err="1">
                <a:latin typeface="Times New Roman" panose="02020603050405020304" pitchFamily="18" charset="0"/>
                <a:cs typeface="Times New Roman" panose="02020603050405020304" pitchFamily="18" charset="0"/>
              </a:rPr>
              <a:t>Unemulsified</a:t>
            </a:r>
            <a:r>
              <a:rPr lang="en-US" sz="2000" dirty="0">
                <a:latin typeface="Times New Roman" panose="02020603050405020304" pitchFamily="18" charset="0"/>
                <a:cs typeface="Times New Roman" panose="02020603050405020304" pitchFamily="18" charset="0"/>
              </a:rPr>
              <a:t> fat usually passes through the intestine and then it is eliminated in feces. Emulsification of fats by bile salts needs the presence of lecithin from bile.</a:t>
            </a:r>
          </a:p>
          <a:p>
            <a:pP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 2. ABSORPTIVE FUNCTION: Bile salts help in the absorption of digested fats from intestine into blood. Bile salts combine with fats and make complexes of fats called micelles. The fats in the form of micelles can be absorbed easily.</a:t>
            </a:r>
          </a:p>
          <a:p>
            <a:pP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 3. EXCRETORY FUNCTIONS: Bile pigments are the major excretory products of the bile. Other substances excreted in bile are:</a:t>
            </a:r>
          </a:p>
          <a:p>
            <a:pP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Heavy metals like copper and iron</a:t>
            </a:r>
          </a:p>
          <a:p>
            <a:pP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ii. Some bacteria like typhoid bacteria </a:t>
            </a:r>
          </a:p>
          <a:p>
            <a:pP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iii. Some toxins</a:t>
            </a:r>
          </a:p>
          <a:p>
            <a:pP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 iv. Cholesterol</a:t>
            </a:r>
          </a:p>
          <a:p>
            <a:pP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 v. Lecithin </a:t>
            </a:r>
          </a:p>
          <a:p>
            <a:pP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vi. Alkaline phosphatase</a:t>
            </a:r>
          </a:p>
          <a:p>
            <a:pPr>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1600" dirty="0"/>
          </a:p>
          <a:p>
            <a:pPr marL="0" indent="0">
              <a:buNone/>
            </a:pPr>
            <a:endParaRPr lang="en-US" dirty="0"/>
          </a:p>
        </p:txBody>
      </p:sp>
    </p:spTree>
    <p:extLst>
      <p:ext uri="{BB962C8B-B14F-4D97-AF65-F5344CB8AC3E}">
        <p14:creationId xmlns:p14="http://schemas.microsoft.com/office/powerpoint/2010/main" val="3159403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u="sng" dirty="0">
                <a:latin typeface="Times New Roman" panose="02020603050405020304" pitchFamily="18" charset="0"/>
                <a:cs typeface="Times New Roman" panose="02020603050405020304" pitchFamily="18" charset="0"/>
              </a:rPr>
              <a:t>FUNCTIONS OF BILE CONT’D</a:t>
            </a:r>
            <a:r>
              <a:rPr lang="en-US" u="sng" dirty="0"/>
              <a:t>.</a:t>
            </a:r>
          </a:p>
        </p:txBody>
      </p:sp>
      <p:sp>
        <p:nvSpPr>
          <p:cNvPr id="3" name="Content Placeholder 2"/>
          <p:cNvSpPr>
            <a:spLocks noGrp="1"/>
          </p:cNvSpPr>
          <p:nvPr>
            <p:ph idx="1"/>
          </p:nvPr>
        </p:nvSpPr>
        <p:spPr/>
        <p:txBody>
          <a:bodyPr>
            <a:normAutofit/>
          </a:bodyPr>
          <a:lstStyle/>
          <a:p>
            <a:r>
              <a:rPr lang="en-US" sz="1600" dirty="0">
                <a:latin typeface="Times New Roman" panose="02020603050405020304" pitchFamily="18" charset="0"/>
                <a:cs typeface="Times New Roman" panose="02020603050405020304" pitchFamily="18" charset="0"/>
              </a:rPr>
              <a:t>4. LAXATIVE ACTION: Bile salts act as laxatives.</a:t>
            </a:r>
          </a:p>
          <a:p>
            <a:r>
              <a:rPr lang="en-US" sz="1600" dirty="0">
                <a:latin typeface="Times New Roman" panose="02020603050405020304" pitchFamily="18" charset="0"/>
                <a:cs typeface="Times New Roman" panose="02020603050405020304" pitchFamily="18" charset="0"/>
              </a:rPr>
              <a:t>5. ANTISEPTIC ACTION: Bile inhibits the growth of certain bacteria in the lumen of intestine by its natural detergent action.</a:t>
            </a:r>
          </a:p>
          <a:p>
            <a:r>
              <a:rPr lang="en-US" sz="1600" dirty="0">
                <a:latin typeface="Times New Roman" panose="02020603050405020304" pitchFamily="18" charset="0"/>
                <a:cs typeface="Times New Roman" panose="02020603050405020304" pitchFamily="18" charset="0"/>
              </a:rPr>
              <a:t> 6. CHOLERETIC ACTION: Bile salts have the </a:t>
            </a:r>
            <a:r>
              <a:rPr lang="en-US" sz="1600" dirty="0" err="1">
                <a:latin typeface="Times New Roman" panose="02020603050405020304" pitchFamily="18" charset="0"/>
                <a:cs typeface="Times New Roman" panose="02020603050405020304" pitchFamily="18" charset="0"/>
              </a:rPr>
              <a:t>choleretic</a:t>
            </a:r>
            <a:r>
              <a:rPr lang="en-US" sz="1600" dirty="0">
                <a:latin typeface="Times New Roman" panose="02020603050405020304" pitchFamily="18" charset="0"/>
                <a:cs typeface="Times New Roman" panose="02020603050405020304" pitchFamily="18" charset="0"/>
              </a:rPr>
              <a:t> action.</a:t>
            </a:r>
          </a:p>
          <a:p>
            <a:r>
              <a:rPr lang="en-US" sz="1600" dirty="0">
                <a:latin typeface="Times New Roman" panose="02020603050405020304" pitchFamily="18" charset="0"/>
                <a:cs typeface="Times New Roman" panose="02020603050405020304" pitchFamily="18" charset="0"/>
              </a:rPr>
              <a:t>7.  MAINTENANCE OF pH IN GASTROINTESTINAL TRACT: As bile is highly alkaline, it neutralizes the acid </a:t>
            </a:r>
            <a:r>
              <a:rPr lang="en-US" sz="1600" dirty="0" err="1">
                <a:latin typeface="Times New Roman" panose="02020603050405020304" pitchFamily="18" charset="0"/>
                <a:cs typeface="Times New Roman" panose="02020603050405020304" pitchFamily="18" charset="0"/>
              </a:rPr>
              <a:t>chyme</a:t>
            </a:r>
            <a:r>
              <a:rPr lang="en-US" sz="1600" dirty="0">
                <a:latin typeface="Times New Roman" panose="02020603050405020304" pitchFamily="18" charset="0"/>
                <a:cs typeface="Times New Roman" panose="02020603050405020304" pitchFamily="18" charset="0"/>
              </a:rPr>
              <a:t> which enters the intestine from stomach. Thus, an optimum pH is maintained for the action of digestive enzymes.</a:t>
            </a:r>
          </a:p>
          <a:p>
            <a:r>
              <a:rPr lang="en-US" sz="1600" dirty="0">
                <a:latin typeface="Times New Roman" panose="02020603050405020304" pitchFamily="18" charset="0"/>
                <a:cs typeface="Times New Roman" panose="02020603050405020304" pitchFamily="18" charset="0"/>
              </a:rPr>
              <a:t> 8. PREVENTION OF GALLSTONE FORMATION: Bile salts prevent the formation of gallstone by keeping the cholesterol and lecithin in solution. In the absence of bile salts, cholesterol precipitates along with lecithin and forms gallstone.</a:t>
            </a:r>
          </a:p>
          <a:p>
            <a:r>
              <a:rPr lang="en-US" sz="1600" dirty="0">
                <a:latin typeface="Times New Roman" panose="02020603050405020304" pitchFamily="18" charset="0"/>
                <a:cs typeface="Times New Roman" panose="02020603050405020304" pitchFamily="18" charset="0"/>
              </a:rPr>
              <a:t>9. LUBRICATION FUNCTION: The mucin in bile acts as a lubricant for the </a:t>
            </a:r>
            <a:r>
              <a:rPr lang="en-US" sz="1600" dirty="0" err="1">
                <a:latin typeface="Times New Roman" panose="02020603050405020304" pitchFamily="18" charset="0"/>
                <a:cs typeface="Times New Roman" panose="02020603050405020304" pitchFamily="18" charset="0"/>
              </a:rPr>
              <a:t>chyme</a:t>
            </a:r>
            <a:r>
              <a:rPr lang="en-US" sz="1600" dirty="0">
                <a:latin typeface="Times New Roman" panose="02020603050405020304" pitchFamily="18" charset="0"/>
                <a:cs typeface="Times New Roman" panose="02020603050405020304" pitchFamily="18" charset="0"/>
              </a:rPr>
              <a:t> in intestine.</a:t>
            </a:r>
          </a:p>
          <a:p>
            <a:r>
              <a:rPr lang="en-US" sz="1600" dirty="0">
                <a:latin typeface="Times New Roman" panose="02020603050405020304" pitchFamily="18" charset="0"/>
                <a:cs typeface="Times New Roman" panose="02020603050405020304" pitchFamily="18" charset="0"/>
              </a:rPr>
              <a:t>10. CHOLAGOGUE ACTION: Bile salts act as </a:t>
            </a:r>
            <a:r>
              <a:rPr lang="en-US" sz="1600" dirty="0" err="1">
                <a:latin typeface="Times New Roman" panose="02020603050405020304" pitchFamily="18" charset="0"/>
                <a:cs typeface="Times New Roman" panose="02020603050405020304" pitchFamily="18" charset="0"/>
              </a:rPr>
              <a:t>cholagogues</a:t>
            </a:r>
            <a:r>
              <a:rPr lang="en-US" sz="1600"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2198708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sz="3600" b="1" u="sng" dirty="0">
                <a:latin typeface="Times New Roman" panose="02020603050405020304" pitchFamily="18" charset="0"/>
                <a:cs typeface="Times New Roman" panose="02020603050405020304" pitchFamily="18" charset="0"/>
              </a:rPr>
              <a:t>THE GALLBLADDER</a:t>
            </a:r>
            <a:r>
              <a:rPr lang="en-US" sz="3600" b="1" u="sng" dirty="0"/>
              <a:t>.</a:t>
            </a:r>
          </a:p>
        </p:txBody>
      </p:sp>
      <p:sp>
        <p:nvSpPr>
          <p:cNvPr id="3" name="Content Placeholder 2"/>
          <p:cNvSpPr>
            <a:spLocks noGrp="1"/>
          </p:cNvSpPr>
          <p:nvPr>
            <p:ph idx="1"/>
          </p:nvPr>
        </p:nvSpPr>
        <p:spPr/>
        <p:txBody>
          <a:bodyPr>
            <a:normAutofit/>
          </a:bodyPr>
          <a:lstStyle/>
          <a:p>
            <a:r>
              <a:rPr lang="en-US" sz="1600" dirty="0">
                <a:latin typeface="Times New Roman" panose="02020603050405020304" pitchFamily="18" charset="0"/>
                <a:cs typeface="Times New Roman" panose="02020603050405020304" pitchFamily="18" charset="0"/>
              </a:rPr>
              <a:t>Bile secreted from liver is stored in gallbladder. The capacity of gallbladder is approximately 50 </a:t>
            </a:r>
            <a:r>
              <a:rPr lang="en-US" sz="1600" dirty="0" err="1">
                <a:latin typeface="Times New Roman" panose="02020603050405020304" pitchFamily="18" charset="0"/>
                <a:cs typeface="Times New Roman" panose="02020603050405020304" pitchFamily="18" charset="0"/>
              </a:rPr>
              <a:t>mL.</a:t>
            </a:r>
            <a:r>
              <a:rPr lang="en-US" sz="1600" dirty="0">
                <a:latin typeface="Times New Roman" panose="02020603050405020304" pitchFamily="18" charset="0"/>
                <a:cs typeface="Times New Roman" panose="02020603050405020304" pitchFamily="18" charset="0"/>
              </a:rPr>
              <a:t> Gallbladder is not essential for life and it is removed (cholecystectomy) in patients suffering from gallbladder dysfunction. After cholecystectomy, patients do not suffer from any major disadvantage. In some species, gallbladder is absent.</a:t>
            </a:r>
          </a:p>
        </p:txBody>
      </p:sp>
    </p:spTree>
    <p:extLst>
      <p:ext uri="{BB962C8B-B14F-4D97-AF65-F5344CB8AC3E}">
        <p14:creationId xmlns:p14="http://schemas.microsoft.com/office/powerpoint/2010/main" val="4171691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a:latin typeface="Times New Roman" panose="02020603050405020304" pitchFamily="18" charset="0"/>
                <a:cs typeface="Times New Roman" panose="02020603050405020304" pitchFamily="18" charset="0"/>
              </a:rPr>
              <a:t>FUNCTIONS OF GALLBLADDER</a:t>
            </a:r>
            <a:r>
              <a:rPr lang="en-US" sz="3600" b="1" u="sng" dirty="0"/>
              <a:t>.</a:t>
            </a:r>
          </a:p>
        </p:txBody>
      </p:sp>
      <p:sp>
        <p:nvSpPr>
          <p:cNvPr id="3" name="Content Placeholder 2"/>
          <p:cNvSpPr>
            <a:spLocks noGrp="1"/>
          </p:cNvSpPr>
          <p:nvPr>
            <p:ph idx="1"/>
          </p:nvPr>
        </p:nvSpPr>
        <p:spPr/>
        <p:txBody>
          <a:bodyPr>
            <a:normAutofit/>
          </a:bodyPr>
          <a:lstStyle/>
          <a:p>
            <a:r>
              <a:rPr lang="en-US" sz="1600" dirty="0">
                <a:latin typeface="Times New Roman" panose="02020603050405020304" pitchFamily="18" charset="0"/>
                <a:cs typeface="Times New Roman" panose="02020603050405020304" pitchFamily="18" charset="0"/>
              </a:rPr>
              <a:t>1. Storage of Bile: Bile is continuously secreted from liver. But it is released into intestine only intermittently and most of the bile is stored in gallbladder till it is required.</a:t>
            </a:r>
          </a:p>
          <a:p>
            <a:r>
              <a:rPr lang="en-US" sz="1600" dirty="0">
                <a:latin typeface="Times New Roman" panose="02020603050405020304" pitchFamily="18" charset="0"/>
                <a:cs typeface="Times New Roman" panose="02020603050405020304" pitchFamily="18" charset="0"/>
              </a:rPr>
              <a:t>2. Concentration of Bile: Bile is concentrated while it is stored in gallbladder. The mucosa of gallbladder rapidly reabsorbs water and electrolytes, except calcium and potassium. But the bile salts, bile pigments, cholesterol and lecithin are not reabsorbed. So, the concentration of these substances in bile increases 5 to 10 times.</a:t>
            </a:r>
          </a:p>
          <a:p>
            <a:r>
              <a:rPr lang="en-US" sz="1600" dirty="0">
                <a:latin typeface="Times New Roman" panose="02020603050405020304" pitchFamily="18" charset="0"/>
                <a:cs typeface="Times New Roman" panose="02020603050405020304" pitchFamily="18" charset="0"/>
              </a:rPr>
              <a:t>3. Alteration of </a:t>
            </a:r>
            <a:r>
              <a:rPr lang="en-US" sz="1600" dirty="0" err="1">
                <a:latin typeface="Times New Roman" panose="02020603050405020304" pitchFamily="18" charset="0"/>
                <a:cs typeface="Times New Roman" panose="02020603050405020304" pitchFamily="18" charset="0"/>
              </a:rPr>
              <a:t>Ph</a:t>
            </a:r>
            <a:r>
              <a:rPr lang="en-US" sz="1600" dirty="0">
                <a:latin typeface="Times New Roman" panose="02020603050405020304" pitchFamily="18" charset="0"/>
                <a:cs typeface="Times New Roman" panose="02020603050405020304" pitchFamily="18" charset="0"/>
              </a:rPr>
              <a:t> of Bile: The pH of bile decreases from 8 – 8.6 to 7 – 7.6 and it becomes less alkaline when it is stored in gallbladder.</a:t>
            </a:r>
          </a:p>
          <a:p>
            <a:r>
              <a:rPr lang="en-US" sz="1600" dirty="0">
                <a:latin typeface="Times New Roman" panose="02020603050405020304" pitchFamily="18" charset="0"/>
                <a:cs typeface="Times New Roman" panose="02020603050405020304" pitchFamily="18" charset="0"/>
              </a:rPr>
              <a:t>4. Secretion of Mucin: Gallbladder secretes mucin and adds it to bile. When bile is released into the intestine, mucin acts as a lubricant for movement of </a:t>
            </a:r>
            <a:r>
              <a:rPr lang="en-US" sz="1600" dirty="0" err="1">
                <a:latin typeface="Times New Roman" panose="02020603050405020304" pitchFamily="18" charset="0"/>
                <a:cs typeface="Times New Roman" panose="02020603050405020304" pitchFamily="18" charset="0"/>
              </a:rPr>
              <a:t>chyme</a:t>
            </a:r>
            <a:r>
              <a:rPr lang="en-US" sz="1600" dirty="0">
                <a:latin typeface="Times New Roman" panose="02020603050405020304" pitchFamily="18" charset="0"/>
                <a:cs typeface="Times New Roman" panose="02020603050405020304" pitchFamily="18" charset="0"/>
              </a:rPr>
              <a:t> in the intestine.</a:t>
            </a:r>
          </a:p>
          <a:p>
            <a:r>
              <a:rPr lang="en-US" sz="1600" dirty="0">
                <a:latin typeface="Times New Roman" panose="02020603050405020304" pitchFamily="18" charset="0"/>
                <a:cs typeface="Times New Roman" panose="02020603050405020304" pitchFamily="18" charset="0"/>
              </a:rPr>
              <a:t>5. Maintenance of Pressure in Biliary System: Due to the concentrating capacity, gallbladder maintains a pressure of about 7 cm H2O in biliary system. This pressure in the biliary system is essential for the release of bile into the intestine.</a:t>
            </a:r>
          </a:p>
        </p:txBody>
      </p:sp>
    </p:spTree>
    <p:extLst>
      <p:ext uri="{BB962C8B-B14F-4D97-AF65-F5344CB8AC3E}">
        <p14:creationId xmlns:p14="http://schemas.microsoft.com/office/powerpoint/2010/main" val="3350749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a:latin typeface="Times New Roman" panose="02020603050405020304" pitchFamily="18" charset="0"/>
                <a:cs typeface="Times New Roman" panose="02020603050405020304" pitchFamily="18" charset="0"/>
              </a:rPr>
              <a:t>APPLIED PHYSIOLOGY</a:t>
            </a:r>
            <a:r>
              <a:rPr lang="en-US" sz="3600" b="1" u="sng" dirty="0"/>
              <a:t>.</a:t>
            </a:r>
          </a:p>
        </p:txBody>
      </p:sp>
      <p:sp>
        <p:nvSpPr>
          <p:cNvPr id="3" name="Content Placeholder 2"/>
          <p:cNvSpPr>
            <a:spLocks noGrp="1"/>
          </p:cNvSpPr>
          <p:nvPr>
            <p:ph idx="1"/>
          </p:nvPr>
        </p:nvSpPr>
        <p:spPr/>
        <p:txBody>
          <a:bodyPr>
            <a:normAutofit/>
          </a:bodyPr>
          <a:lstStyle/>
          <a:p>
            <a:r>
              <a:rPr lang="en-US" sz="1600" dirty="0">
                <a:latin typeface="Times New Roman" panose="02020603050405020304" pitchFamily="18" charset="0"/>
                <a:cs typeface="Times New Roman" panose="02020603050405020304" pitchFamily="18" charset="0"/>
              </a:rPr>
              <a:t>JAUNDICE OR ICTERUS: Jaundice or icterus is the condition characterized by yellow coloration of the skin, mucous membrane and deeper tissues due to increased bilirubin level in blood. The word jaundice is derived from the French word ‘</a:t>
            </a:r>
            <a:r>
              <a:rPr lang="en-US" sz="1600" dirty="0" err="1">
                <a:latin typeface="Times New Roman" panose="02020603050405020304" pitchFamily="18" charset="0"/>
                <a:cs typeface="Times New Roman" panose="02020603050405020304" pitchFamily="18" charset="0"/>
              </a:rPr>
              <a:t>jaune</a:t>
            </a:r>
            <a:r>
              <a:rPr lang="en-US" sz="1600" dirty="0">
                <a:latin typeface="Times New Roman" panose="02020603050405020304" pitchFamily="18" charset="0"/>
                <a:cs typeface="Times New Roman" panose="02020603050405020304" pitchFamily="18" charset="0"/>
              </a:rPr>
              <a:t>’ meaning yellow. The normal serum bilirubin level is 0.5 to 1.5 mg/</a:t>
            </a:r>
            <a:r>
              <a:rPr lang="en-US" sz="1600" dirty="0" err="1">
                <a:latin typeface="Times New Roman" panose="02020603050405020304" pitchFamily="18" charset="0"/>
                <a:cs typeface="Times New Roman" panose="02020603050405020304" pitchFamily="18" charset="0"/>
              </a:rPr>
              <a:t>dL</a:t>
            </a:r>
            <a:r>
              <a:rPr lang="en-US" sz="1600" dirty="0">
                <a:latin typeface="Times New Roman" panose="02020603050405020304" pitchFamily="18" charset="0"/>
                <a:cs typeface="Times New Roman" panose="02020603050405020304" pitchFamily="18" charset="0"/>
              </a:rPr>
              <a:t>. Jaundice occurs when bilirubin level exceeds 2 mg/dl.</a:t>
            </a:r>
          </a:p>
          <a:p>
            <a:r>
              <a:rPr lang="en-US" sz="1600" dirty="0">
                <a:latin typeface="Times New Roman" panose="02020603050405020304" pitchFamily="18" charset="0"/>
                <a:cs typeface="Times New Roman" panose="02020603050405020304" pitchFamily="18" charset="0"/>
              </a:rPr>
              <a:t>HEPATITIS: Hepatitis is the liver damage caused by many agents. It is characterized by swelling and inadequate functioning of liver. Hepatitis may be acute or chronic. In severe conditions, it may lead to liver failure and death. </a:t>
            </a:r>
          </a:p>
          <a:p>
            <a:r>
              <a:rPr lang="en-US" sz="1600" dirty="0">
                <a:latin typeface="Times New Roman" panose="02020603050405020304" pitchFamily="18" charset="0"/>
                <a:cs typeface="Times New Roman" panose="02020603050405020304" pitchFamily="18" charset="0"/>
              </a:rPr>
              <a:t>CIRRHOSIS OF LIVER: Cirrhosis of liver refers to inflammation and damage of parenchyma of liver. It results in degeneration of hepatic cells and dysfunction of liver. </a:t>
            </a:r>
          </a:p>
          <a:p>
            <a:r>
              <a:rPr lang="en-US" sz="1600" dirty="0" err="1">
                <a:latin typeface="Times New Roman" panose="02020603050405020304" pitchFamily="18" charset="0"/>
                <a:cs typeface="Times New Roman" panose="02020603050405020304" pitchFamily="18" charset="0"/>
              </a:rPr>
              <a:t>GALLSTONES:Gallstone</a:t>
            </a:r>
            <a:r>
              <a:rPr lang="en-US" sz="1600" dirty="0">
                <a:latin typeface="Times New Roman" panose="02020603050405020304" pitchFamily="18" charset="0"/>
                <a:cs typeface="Times New Roman" panose="02020603050405020304" pitchFamily="18" charset="0"/>
              </a:rPr>
              <a:t> is a solid crystal deposit that is formed by cholesterol, calcium ions and bile pigments in the gallbladder or bile duct. </a:t>
            </a:r>
            <a:r>
              <a:rPr lang="en-US" sz="1600" dirty="0" err="1">
                <a:latin typeface="Times New Roman" panose="02020603050405020304" pitchFamily="18" charset="0"/>
                <a:cs typeface="Times New Roman" panose="02020603050405020304" pitchFamily="18" charset="0"/>
              </a:rPr>
              <a:t>Cholelithiasis</a:t>
            </a:r>
            <a:r>
              <a:rPr lang="en-US" sz="1600" dirty="0">
                <a:latin typeface="Times New Roman" panose="02020603050405020304" pitchFamily="18" charset="0"/>
                <a:cs typeface="Times New Roman" panose="02020603050405020304" pitchFamily="18" charset="0"/>
              </a:rPr>
              <a:t> is the presence of gallstones in gallbladder. </a:t>
            </a:r>
            <a:r>
              <a:rPr lang="en-US" sz="1600" dirty="0" err="1">
                <a:latin typeface="Times New Roman" panose="02020603050405020304" pitchFamily="18" charset="0"/>
                <a:cs typeface="Times New Roman" panose="02020603050405020304" pitchFamily="18" charset="0"/>
              </a:rPr>
              <a:t>Choledocholithiasis</a:t>
            </a:r>
            <a:r>
              <a:rPr lang="en-US" sz="1600" dirty="0">
                <a:latin typeface="Times New Roman" panose="02020603050405020304" pitchFamily="18" charset="0"/>
                <a:cs typeface="Times New Roman" panose="02020603050405020304" pitchFamily="18" charset="0"/>
              </a:rPr>
              <a:t> is the presence of gallstones in the bile ducts.</a:t>
            </a:r>
          </a:p>
          <a:p>
            <a:endParaRPr lang="en-US" sz="1600" dirty="0">
              <a:latin typeface="Times New Roman" panose="02020603050405020304" pitchFamily="18" charset="0"/>
              <a:cs typeface="Times New Roman" panose="02020603050405020304" pitchFamily="18" charset="0"/>
            </a:endParaRPr>
          </a:p>
          <a:p>
            <a:endParaRPr lang="en-US" sz="1600" dirty="0"/>
          </a:p>
          <a:p>
            <a:endParaRPr lang="en-US" sz="1600" dirty="0"/>
          </a:p>
          <a:p>
            <a:pPr marL="0" indent="0">
              <a:buNone/>
            </a:pPr>
            <a:endParaRPr lang="en-US" sz="1600" dirty="0"/>
          </a:p>
        </p:txBody>
      </p:sp>
    </p:spTree>
    <p:extLst>
      <p:ext uri="{BB962C8B-B14F-4D97-AF65-F5344CB8AC3E}">
        <p14:creationId xmlns:p14="http://schemas.microsoft.com/office/powerpoint/2010/main" val="1106876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a:latin typeface="Times New Roman" panose="02020603050405020304" pitchFamily="18" charset="0"/>
                <a:cs typeface="Times New Roman" panose="02020603050405020304" pitchFamily="18" charset="0"/>
              </a:rPr>
              <a:t>CONTENTS</a:t>
            </a:r>
          </a:p>
        </p:txBody>
      </p:sp>
      <p:sp>
        <p:nvSpPr>
          <p:cNvPr id="3" name="Content Placeholder 2"/>
          <p:cNvSpPr>
            <a:spLocks noGrp="1"/>
          </p:cNvSpPr>
          <p:nvPr>
            <p:ph idx="1"/>
          </p:nvPr>
        </p:nvSpPr>
        <p:spPr/>
        <p:txBody>
          <a:bodyPr>
            <a:normAutofit lnSpcReduction="10000"/>
          </a:bodyPr>
          <a:lstStyle/>
          <a:p>
            <a:r>
              <a:rPr lang="en-US" sz="1600" dirty="0">
                <a:latin typeface="Times New Roman" panose="02020603050405020304" pitchFamily="18" charset="0"/>
                <a:cs typeface="Times New Roman" panose="02020603050405020304" pitchFamily="18" charset="0"/>
              </a:rPr>
              <a:t>INTRODUCTION TO THE LIVER.</a:t>
            </a:r>
          </a:p>
          <a:p>
            <a:r>
              <a:rPr lang="en-US" sz="1600" dirty="0">
                <a:latin typeface="Times New Roman" panose="02020603050405020304" pitchFamily="18" charset="0"/>
                <a:cs typeface="Times New Roman" panose="02020603050405020304" pitchFamily="18" charset="0"/>
              </a:rPr>
              <a:t>FUNCTIONAL ANATOMY OF THE LIVER.</a:t>
            </a:r>
          </a:p>
          <a:p>
            <a:r>
              <a:rPr lang="en-US" sz="1600" dirty="0">
                <a:latin typeface="Times New Roman" panose="02020603050405020304" pitchFamily="18" charset="0"/>
                <a:cs typeface="Times New Roman" panose="02020603050405020304" pitchFamily="18" charset="0"/>
              </a:rPr>
              <a:t>BLOOD SUPPLY TO THE LIVER.</a:t>
            </a:r>
          </a:p>
          <a:p>
            <a:r>
              <a:rPr lang="en-US" sz="1600" dirty="0">
                <a:latin typeface="Times New Roman" panose="02020603050405020304" pitchFamily="18" charset="0"/>
                <a:cs typeface="Times New Roman" panose="02020603050405020304" pitchFamily="18" charset="0"/>
              </a:rPr>
              <a:t>FUNCTIONS OF THE LIVER</a:t>
            </a:r>
          </a:p>
          <a:p>
            <a:r>
              <a:rPr lang="en-US" sz="1600" dirty="0">
                <a:latin typeface="Times New Roman" panose="02020603050405020304" pitchFamily="18" charset="0"/>
                <a:cs typeface="Times New Roman" panose="02020603050405020304" pitchFamily="18" charset="0"/>
              </a:rPr>
              <a:t>BILIARY SYSTEM.</a:t>
            </a:r>
          </a:p>
          <a:p>
            <a:r>
              <a:rPr lang="en-US" sz="1600" dirty="0">
                <a:latin typeface="Times New Roman" panose="02020603050405020304" pitchFamily="18" charset="0"/>
                <a:cs typeface="Times New Roman" panose="02020603050405020304" pitchFamily="18" charset="0"/>
              </a:rPr>
              <a:t>PROPERTIES AND COMPOSITIONOF BILE.</a:t>
            </a:r>
          </a:p>
          <a:p>
            <a:r>
              <a:rPr lang="en-US" sz="1600" dirty="0">
                <a:latin typeface="Times New Roman" panose="02020603050405020304" pitchFamily="18" charset="0"/>
                <a:cs typeface="Times New Roman" panose="02020603050405020304" pitchFamily="18" charset="0"/>
              </a:rPr>
              <a:t>STORAGE OF BILE.</a:t>
            </a:r>
          </a:p>
          <a:p>
            <a:r>
              <a:rPr lang="en-US" sz="1600" dirty="0">
                <a:latin typeface="Times New Roman" panose="02020603050405020304" pitchFamily="18" charset="0"/>
                <a:cs typeface="Times New Roman" panose="02020603050405020304" pitchFamily="18" charset="0"/>
              </a:rPr>
              <a:t>FUNCTIONS OF BILE.</a:t>
            </a:r>
          </a:p>
          <a:p>
            <a:r>
              <a:rPr lang="en-US" sz="1600" dirty="0">
                <a:latin typeface="Times New Roman" panose="02020603050405020304" pitchFamily="18" charset="0"/>
                <a:cs typeface="Times New Roman" panose="02020603050405020304" pitchFamily="18" charset="0"/>
              </a:rPr>
              <a:t>GALLBLADDER.</a:t>
            </a:r>
          </a:p>
          <a:p>
            <a:r>
              <a:rPr lang="en-US" sz="1600" dirty="0">
                <a:latin typeface="Times New Roman" panose="02020603050405020304" pitchFamily="18" charset="0"/>
                <a:cs typeface="Times New Roman" panose="02020603050405020304" pitchFamily="18" charset="0"/>
              </a:rPr>
              <a:t>FUNCTIONS OF GALLBLADDER</a:t>
            </a:r>
            <a:r>
              <a:rPr lang="en-US" dirty="0">
                <a:latin typeface="Times New Roman" panose="02020603050405020304" pitchFamily="18" charset="0"/>
                <a:cs typeface="Times New Roman" panose="02020603050405020304" pitchFamily="18" charset="0"/>
              </a:rPr>
              <a:t>.</a:t>
            </a:r>
          </a:p>
          <a:p>
            <a:r>
              <a:rPr lang="en-US" sz="1600" dirty="0">
                <a:latin typeface="Times New Roman" panose="02020603050405020304" pitchFamily="18" charset="0"/>
                <a:cs typeface="Times New Roman" panose="02020603050405020304" pitchFamily="18" charset="0"/>
              </a:rPr>
              <a:t>APPLIED PHYSIOLOGY.</a:t>
            </a:r>
          </a:p>
          <a:p>
            <a:endParaRPr lang="en-US" dirty="0"/>
          </a:p>
        </p:txBody>
      </p:sp>
    </p:spTree>
    <p:extLst>
      <p:ext uri="{BB962C8B-B14F-4D97-AF65-F5344CB8AC3E}">
        <p14:creationId xmlns:p14="http://schemas.microsoft.com/office/powerpoint/2010/main" val="2443249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3454337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a:latin typeface="Times New Roman" panose="02020603050405020304" pitchFamily="18" charset="0"/>
                <a:cs typeface="Times New Roman" panose="02020603050405020304" pitchFamily="18" charset="0"/>
              </a:rPr>
              <a:t>INTRODUCTION TO THE LIVER</a:t>
            </a:r>
            <a:r>
              <a:rPr lang="en-US" sz="3600" b="1" u="sng" dirty="0"/>
              <a:t>.</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Liver is a dual organ having both secretory and excretory functions. It is the largest gland in the body, weighing about 1.5 kg in man. It is located in the upper and right side of the abdominal cavity, immediately beneath diaphragm.</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923363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2" name="Picture Placeholder 2097151"/>
          <p:cNvPicPr>
            <a:picLocks noGrp="1"/>
          </p:cNvPicPr>
          <p:nvPr>
            <p:ph type="pic" idx="1"/>
          </p:nvPr>
        </p:nvPicPr>
        <p:blipFill>
          <a:blip r:embed="rId2"/>
          <a:srcRect l="5280" r="5280"/>
          <a:stretch>
            <a:fillRect/>
          </a:stretch>
        </p:blipFill>
        <p:spPr>
          <a:xfrm>
            <a:off x="1829968" y="943239"/>
            <a:ext cx="6431417" cy="4873625"/>
          </a:xfrm>
        </p:spPr>
      </p:pic>
    </p:spTree>
    <p:extLst>
      <p:ext uri="{BB962C8B-B14F-4D97-AF65-F5344CB8AC3E}">
        <p14:creationId xmlns:p14="http://schemas.microsoft.com/office/powerpoint/2010/main" val="920103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a:latin typeface="Times New Roman" panose="02020603050405020304" pitchFamily="18" charset="0"/>
                <a:cs typeface="Times New Roman" panose="02020603050405020304" pitchFamily="18" charset="0"/>
              </a:rPr>
              <a:t>FUNCTIONAL ANATOMY OF THE LIVER</a:t>
            </a:r>
            <a:r>
              <a:rPr lang="en-US" sz="3600" b="1" u="sng" dirty="0"/>
              <a:t>.</a:t>
            </a:r>
          </a:p>
        </p:txBody>
      </p:sp>
      <p:sp>
        <p:nvSpPr>
          <p:cNvPr id="3" name="Content Placeholder 2"/>
          <p:cNvSpPr>
            <a:spLocks noGrp="1"/>
          </p:cNvSpPr>
          <p:nvPr>
            <p:ph idx="1"/>
          </p:nvPr>
        </p:nvSpPr>
        <p:spPr/>
        <p:txBody>
          <a:bodyPr>
            <a:normAutofit/>
          </a:bodyPr>
          <a:lstStyle/>
          <a:p>
            <a:r>
              <a:rPr lang="en-US" sz="1600" b="1" u="sng" dirty="0">
                <a:latin typeface="Times New Roman" panose="02020603050405020304" pitchFamily="18" charset="0"/>
                <a:cs typeface="Times New Roman" panose="02020603050405020304" pitchFamily="18" charset="0"/>
              </a:rPr>
              <a:t>Hepatic Lobes</a:t>
            </a:r>
          </a:p>
          <a:p>
            <a:r>
              <a:rPr lang="en-US" sz="1600" dirty="0">
                <a:latin typeface="Times New Roman" panose="02020603050405020304" pitchFamily="18" charset="0"/>
                <a:cs typeface="Times New Roman" panose="02020603050405020304" pitchFamily="18" charset="0"/>
              </a:rPr>
              <a:t>  Liver is made up of many lobes called hepatic lobes. Each lobe consists of many lobules called hepatic lobules.</a:t>
            </a:r>
          </a:p>
          <a:p>
            <a:r>
              <a:rPr lang="en-US" sz="1600" b="1" u="sng" dirty="0">
                <a:latin typeface="Times New Roman" panose="02020603050405020304" pitchFamily="18" charset="0"/>
                <a:cs typeface="Times New Roman" panose="02020603050405020304" pitchFamily="18" charset="0"/>
              </a:rPr>
              <a:t>Hepatic Lobules </a:t>
            </a:r>
          </a:p>
          <a:p>
            <a:r>
              <a:rPr lang="en-US" sz="1600" dirty="0">
                <a:latin typeface="Times New Roman" panose="02020603050405020304" pitchFamily="18" charset="0"/>
                <a:cs typeface="Times New Roman" panose="02020603050405020304" pitchFamily="18" charset="0"/>
              </a:rPr>
              <a:t>  Hepatic lobule is the structural and functional unit of liver. There are about 50,000 to 100,000 lobules in the liver. The lobule is a honeycomb-like structure and it is made up of liver cells called hepatocytes.</a:t>
            </a:r>
          </a:p>
          <a:p>
            <a:r>
              <a:rPr lang="en-US" sz="1600" b="1" u="sng" dirty="0">
                <a:latin typeface="Times New Roman" panose="02020603050405020304" pitchFamily="18" charset="0"/>
                <a:cs typeface="Times New Roman" panose="02020603050405020304" pitchFamily="18" charset="0"/>
              </a:rPr>
              <a:t>Hepatocytes and Hepatic Plates</a:t>
            </a:r>
          </a:p>
          <a:p>
            <a:r>
              <a:rPr lang="en-US" sz="1600" dirty="0">
                <a:latin typeface="Times New Roman" panose="02020603050405020304" pitchFamily="18" charset="0"/>
                <a:cs typeface="Times New Roman" panose="02020603050405020304" pitchFamily="18" charset="0"/>
              </a:rPr>
              <a:t>   Hepatocytes are arranged in columns, which form the hepatic plates. Each plate is made up of two columns of cells. In between the two columns of each plate lies a bile canaliculus. In between the neighboring plates, a blood space called sinusoid is present. Sinusoid is lined by the endothelial cells. In between the endothelial cells some special macrophages called </a:t>
            </a:r>
            <a:r>
              <a:rPr lang="en-US" sz="1600" dirty="0" err="1">
                <a:latin typeface="Times New Roman" panose="02020603050405020304" pitchFamily="18" charset="0"/>
                <a:cs typeface="Times New Roman" panose="02020603050405020304" pitchFamily="18" charset="0"/>
              </a:rPr>
              <a:t>Kupffer</a:t>
            </a:r>
            <a:r>
              <a:rPr lang="en-US" sz="1600" dirty="0">
                <a:latin typeface="Times New Roman" panose="02020603050405020304" pitchFamily="18" charset="0"/>
                <a:cs typeface="Times New Roman" panose="02020603050405020304" pitchFamily="18" charset="0"/>
              </a:rPr>
              <a:t> cells are present.</a:t>
            </a:r>
          </a:p>
        </p:txBody>
      </p:sp>
    </p:spTree>
    <p:extLst>
      <p:ext uri="{BB962C8B-B14F-4D97-AF65-F5344CB8AC3E}">
        <p14:creationId xmlns:p14="http://schemas.microsoft.com/office/powerpoint/2010/main" val="1518222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a:latin typeface="Times New Roman" panose="02020603050405020304" pitchFamily="18" charset="0"/>
                <a:cs typeface="Times New Roman" panose="02020603050405020304" pitchFamily="18" charset="0"/>
              </a:rPr>
              <a:t>FUNCTIONAL ANATOMY OF THE LIVER CONT’D</a:t>
            </a:r>
            <a:r>
              <a:rPr lang="en-US" sz="3600" b="1" u="sng" dirty="0"/>
              <a:t>.</a:t>
            </a:r>
          </a:p>
        </p:txBody>
      </p:sp>
      <p:sp>
        <p:nvSpPr>
          <p:cNvPr id="3" name="Content Placeholder 2"/>
          <p:cNvSpPr>
            <a:spLocks noGrp="1"/>
          </p:cNvSpPr>
          <p:nvPr>
            <p:ph idx="1"/>
          </p:nvPr>
        </p:nvSpPr>
        <p:spPr/>
        <p:txBody>
          <a:bodyPr/>
          <a:lstStyle/>
          <a:p>
            <a:r>
              <a:rPr lang="en-US" sz="1600" b="1" u="sng" dirty="0">
                <a:latin typeface="Times New Roman" panose="02020603050405020304" pitchFamily="18" charset="0"/>
                <a:cs typeface="Times New Roman" panose="02020603050405020304" pitchFamily="18" charset="0"/>
              </a:rPr>
              <a:t>Portal Triads</a:t>
            </a:r>
          </a:p>
          <a:p>
            <a:r>
              <a:rPr lang="en-US" sz="1600" dirty="0">
                <a:latin typeface="Times New Roman" panose="02020603050405020304" pitchFamily="18" charset="0"/>
                <a:cs typeface="Times New Roman" panose="02020603050405020304" pitchFamily="18" charset="0"/>
              </a:rPr>
              <a:t> Each lobule is surrounded by many portal triads. Each portal triad consists of three vessels: </a:t>
            </a:r>
          </a:p>
          <a:p>
            <a:r>
              <a:rPr lang="en-US" sz="1600" dirty="0">
                <a:latin typeface="Times New Roman" panose="02020603050405020304" pitchFamily="18" charset="0"/>
                <a:cs typeface="Times New Roman" panose="02020603050405020304" pitchFamily="18" charset="0"/>
              </a:rPr>
              <a:t>1. A branch of hepatic artery</a:t>
            </a:r>
          </a:p>
          <a:p>
            <a:r>
              <a:rPr lang="en-US" sz="1600" dirty="0">
                <a:latin typeface="Times New Roman" panose="02020603050405020304" pitchFamily="18" charset="0"/>
                <a:cs typeface="Times New Roman" panose="02020603050405020304" pitchFamily="18" charset="0"/>
              </a:rPr>
              <a:t> 2. A branch of portal vein </a:t>
            </a:r>
          </a:p>
          <a:p>
            <a:r>
              <a:rPr lang="en-US" sz="1600" dirty="0">
                <a:latin typeface="Times New Roman" panose="02020603050405020304" pitchFamily="18" charset="0"/>
                <a:cs typeface="Times New Roman" panose="02020603050405020304" pitchFamily="18" charset="0"/>
              </a:rPr>
              <a:t>3. A tributary of bile duct.</a:t>
            </a:r>
          </a:p>
          <a:p>
            <a:r>
              <a:rPr lang="en-US" sz="1600" dirty="0">
                <a:latin typeface="Times New Roman" panose="02020603050405020304" pitchFamily="18" charset="0"/>
                <a:cs typeface="Times New Roman" panose="02020603050405020304" pitchFamily="18" charset="0"/>
              </a:rPr>
              <a:t> Branches of hepatic artery and portal vein open into the sinusoid. Sinusoid opens into the central vein. Central vein empties into hepatic vein. Bile is secreted by hepatic cells and emptied into bile canaliculus. From canaliculus, the bile enters the tributary of bile duct. Tributaries of bile duct from canaliculi of neighboring lobules unite to form small bile ducts. These small bile ducts join together and finally form left and right hepatic ducts, which emerge out of liver.</a:t>
            </a:r>
          </a:p>
          <a:p>
            <a:endParaRPr lang="en-US" sz="1600" dirty="0"/>
          </a:p>
        </p:txBody>
      </p:sp>
    </p:spTree>
    <p:extLst>
      <p:ext uri="{BB962C8B-B14F-4D97-AF65-F5344CB8AC3E}">
        <p14:creationId xmlns:p14="http://schemas.microsoft.com/office/powerpoint/2010/main" val="3015344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p:cNvSpPr>
            <a:spLocks noGrp="1"/>
          </p:cNvSpPr>
          <p:nvPr>
            <p:ph type="pic" idx="1"/>
          </p:nvPr>
        </p:nvSpPr>
        <p:spPr/>
      </p:sp>
      <p:pic>
        <p:nvPicPr>
          <p:cNvPr id="5" name="Picture 2"/>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989" y="345989"/>
            <a:ext cx="7463481" cy="5745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8101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a:t>BLOOD SUPPLY TO THE LIVER.</a:t>
            </a:r>
          </a:p>
        </p:txBody>
      </p:sp>
      <p:sp>
        <p:nvSpPr>
          <p:cNvPr id="3" name="Content Placeholder 2"/>
          <p:cNvSpPr>
            <a:spLocks noGrp="1"/>
          </p:cNvSpPr>
          <p:nvPr>
            <p:ph idx="1"/>
          </p:nvPr>
        </p:nvSpPr>
        <p:spPr>
          <a:xfrm>
            <a:off x="1070919" y="2014194"/>
            <a:ext cx="10058400" cy="3931920"/>
          </a:xfrm>
        </p:spPr>
        <p:txBody>
          <a:bodyPr>
            <a:normAutofit/>
          </a:bodyPr>
          <a:lstStyle/>
          <a:p>
            <a:pPr marL="0" indent="0">
              <a:buNone/>
            </a:pPr>
            <a:r>
              <a:rPr lang="en-US" sz="1600" dirty="0"/>
              <a:t>         Liver receives maximum blood supply of about 1,500 mL/minute. It receives blood from two sources, namely the hepatic artery and portal vein.</a:t>
            </a:r>
          </a:p>
          <a:p>
            <a:r>
              <a:rPr lang="en-US" sz="1600" b="1" u="sng" dirty="0"/>
              <a:t>HEPATIC ARTERY. </a:t>
            </a:r>
          </a:p>
          <a:p>
            <a:r>
              <a:rPr lang="en-US" sz="1600" dirty="0"/>
              <a:t>Hepatic artery arises directly from aorta and supplies oxygenated blood to liver. After entering the liver, the hepatic artery divides into many branches. Each branch enters a portal triad.</a:t>
            </a:r>
          </a:p>
          <a:p>
            <a:r>
              <a:rPr lang="en-US" sz="1600" b="1" u="sng" dirty="0"/>
              <a:t>PORTAL VEIN. </a:t>
            </a:r>
          </a:p>
          <a:p>
            <a:r>
              <a:rPr lang="en-US" sz="1600" dirty="0"/>
              <a:t>Portal vein is formed by superior mesenteric vein and splenic vein. It brings deoxygenated blood from stomach, intestine, spleen and pancreas. Portal blood is rich in monosaccharides and amino acids. It also contains bile salts, bilirubin, urobilinogen and GI hormones. However, the oxygen content is less in portal blood. Flow of blood from intestine to liver through portal vein is known as enterohepatic circulation. The blood from hepatic artery mixes with blood from portal vein in hepatic sinusoids. Hepatic cells obtain oxygen and nutrients from the sinusoid.</a:t>
            </a:r>
          </a:p>
        </p:txBody>
      </p:sp>
    </p:spTree>
    <p:extLst>
      <p:ext uri="{BB962C8B-B14F-4D97-AF65-F5344CB8AC3E}">
        <p14:creationId xmlns:p14="http://schemas.microsoft.com/office/powerpoint/2010/main" val="4218577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3" name="Picture Placeholder 2097152"/>
          <p:cNvPicPr>
            <a:picLocks noGrp="1"/>
          </p:cNvPicPr>
          <p:nvPr>
            <p:ph type="pic" idx="1"/>
          </p:nvPr>
        </p:nvPicPr>
        <p:blipFill>
          <a:blip r:embed="rId2"/>
          <a:srcRect t="491" b="491"/>
          <a:stretch>
            <a:fillRect/>
          </a:stretch>
        </p:blipFill>
        <p:spPr>
          <a:xfrm>
            <a:off x="2557779" y="1106383"/>
            <a:ext cx="5646770" cy="4873625"/>
          </a:xfrm>
        </p:spPr>
      </p:pic>
    </p:spTree>
    <p:extLst>
      <p:ext uri="{BB962C8B-B14F-4D97-AF65-F5344CB8AC3E}">
        <p14:creationId xmlns:p14="http://schemas.microsoft.com/office/powerpoint/2010/main" val="16404806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143</TotalTime>
  <Words>2225</Words>
  <Application>Microsoft Office PowerPoint</Application>
  <PresentationFormat>Widescreen</PresentationFormat>
  <Paragraphs>101</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Century Gothic</vt:lpstr>
      <vt:lpstr>Garamond</vt:lpstr>
      <vt:lpstr>Times New Roman</vt:lpstr>
      <vt:lpstr>Savon</vt:lpstr>
      <vt:lpstr>THE LIVER AND BILARY APPARATUS BY NWUME BRENDA EBELECHUKWU-17/MHS01/214 NZERIBE CHIZITERE ADAEZE- 17/MHS01/217</vt:lpstr>
      <vt:lpstr>CONTENTS</vt:lpstr>
      <vt:lpstr>INTRODUCTION TO THE LIVER.</vt:lpstr>
      <vt:lpstr>PowerPoint Presentation</vt:lpstr>
      <vt:lpstr>FUNCTIONAL ANATOMY OF THE LIVER.</vt:lpstr>
      <vt:lpstr>FUNCTIONAL ANATOMY OF THE LIVER CONT’D.</vt:lpstr>
      <vt:lpstr>PowerPoint Presentation</vt:lpstr>
      <vt:lpstr>BLOOD SUPPLY TO THE LIVER.</vt:lpstr>
      <vt:lpstr>PowerPoint Presentation</vt:lpstr>
      <vt:lpstr>FUNCTIONS OF THE LIVER.</vt:lpstr>
      <vt:lpstr>FUNCTIONS OF THE LIVER CONT’D.</vt:lpstr>
      <vt:lpstr>FUNCTIONS OF LIVER CONT’D.</vt:lpstr>
      <vt:lpstr>THE BILIARY SYSTEM.</vt:lpstr>
      <vt:lpstr>PROPERTIES AND COMPOSITION OF BILE.</vt:lpstr>
      <vt:lpstr>FUNCTIONS OF BILE.</vt:lpstr>
      <vt:lpstr>FUNCTIONS OF BILE CONT’D.</vt:lpstr>
      <vt:lpstr> THE GALLBLADDER.</vt:lpstr>
      <vt:lpstr>FUNCTIONS OF GALLBLADDER.</vt:lpstr>
      <vt:lpstr>APPLIED PHYSIOLOGY.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LIVER AND BILARY APPARATUS BY NWUME BRENDA EBELECHUKWU-17/MHS01/214 NZERIBE CHIZITERE ADAEZE- 17/MHS01/217</dc:title>
  <dc:creator>Brenda</dc:creator>
  <cp:lastModifiedBy>Brenda</cp:lastModifiedBy>
  <cp:revision>14</cp:revision>
  <dcterms:created xsi:type="dcterms:W3CDTF">2020-01-31T15:31:00Z</dcterms:created>
  <dcterms:modified xsi:type="dcterms:W3CDTF">2020-02-04T07:28:14Z</dcterms:modified>
</cp:coreProperties>
</file>