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0"/>
  </p:notesMasterIdLst>
  <p:sldIdLst>
    <p:sldId id="262" r:id="rId2"/>
    <p:sldId id="257" r:id="rId3"/>
    <p:sldId id="258" r:id="rId4"/>
    <p:sldId id="259" r:id="rId5"/>
    <p:sldId id="260" r:id="rId6"/>
    <p:sldId id="263" r:id="rId7"/>
    <p:sldId id="261" r:id="rId8"/>
    <p:sldId id="265"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79" d="100"/>
          <a:sy n="79" d="100"/>
        </p:scale>
        <p:origin x="37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9CAC6A-DE58-484E-8A07-2F6148CC675D}" type="datetimeFigureOut">
              <a:rPr lang="en-US" smtClean="0"/>
              <a:t>1/28/2020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9C443E-EF85-49EA-8224-637E2AB1B938}" type="slidenum">
              <a:rPr lang="en-US" smtClean="0"/>
              <a:t>‹#›</a:t>
            </a:fld>
            <a:endParaRPr lang="en-US"/>
          </a:p>
        </p:txBody>
      </p:sp>
    </p:spTree>
    <p:extLst>
      <p:ext uri="{BB962C8B-B14F-4D97-AF65-F5344CB8AC3E}">
        <p14:creationId xmlns:p14="http://schemas.microsoft.com/office/powerpoint/2010/main" val="9746439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EA1455-2757-4F44-A5BC-2D8D7341923A}" type="slidenum">
              <a:rPr lang="en-US" smtClean="0"/>
              <a:t>1</a:t>
            </a:fld>
            <a:endParaRPr lang="en-US"/>
          </a:p>
        </p:txBody>
      </p:sp>
    </p:spTree>
    <p:extLst>
      <p:ext uri="{BB962C8B-B14F-4D97-AF65-F5344CB8AC3E}">
        <p14:creationId xmlns:p14="http://schemas.microsoft.com/office/powerpoint/2010/main" val="2033923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1/28/2020</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1/28/2020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1/28/2020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1/28/2020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1/28/2020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1/28/2020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1/28/2020</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1/28/2020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1/28/2020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1/28/2020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1/28/2020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1/28/2020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1/28/2020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1/28/2020</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1/28/2020</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1/28/2020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1/28/2020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1/28/2020</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1249218" y="746974"/>
            <a:ext cx="8825658" cy="2884868"/>
          </a:xfrm>
        </p:spPr>
        <p:txBody>
          <a:bodyPr/>
          <a:lstStyle/>
          <a:p>
            <a:r>
              <a:rPr lang="en-US" dirty="0" smtClean="0"/>
              <a:t>CARDIOVASCULAR SYSTEM(CARDIAC CYCLE)</a:t>
            </a:r>
            <a:endParaRPr lang="en-US" dirty="0"/>
          </a:p>
        </p:txBody>
      </p:sp>
      <p:sp>
        <p:nvSpPr>
          <p:cNvPr id="6" name="Subtitle 5"/>
          <p:cNvSpPr>
            <a:spLocks noGrp="1"/>
          </p:cNvSpPr>
          <p:nvPr>
            <p:ph type="subTitle" idx="1"/>
          </p:nvPr>
        </p:nvSpPr>
        <p:spPr>
          <a:xfrm>
            <a:off x="1154955" y="3631842"/>
            <a:ext cx="8825658" cy="2006958"/>
          </a:xfrm>
        </p:spPr>
        <p:txBody>
          <a:bodyPr/>
          <a:lstStyle/>
          <a:p>
            <a:r>
              <a:rPr lang="en-US" dirty="0" smtClean="0"/>
              <a:t>A PRESENTATION COMPLIED BY : </a:t>
            </a:r>
          </a:p>
          <a:p>
            <a:r>
              <a:rPr lang="en-US" dirty="0" smtClean="0"/>
              <a:t>ATUMA CHUKWUBUEZE LUCKY 17/MHS05/006</a:t>
            </a:r>
          </a:p>
          <a:p>
            <a:r>
              <a:rPr lang="en-US" dirty="0" smtClean="0"/>
              <a:t>MAHMUD HADIZA  </a:t>
            </a:r>
            <a:r>
              <a:rPr lang="en-US" dirty="0" smtClean="0"/>
              <a:t>17/MHS01/181</a:t>
            </a:r>
            <a:endParaRPr lang="en-US" dirty="0" smtClean="0"/>
          </a:p>
          <a:p>
            <a:r>
              <a:rPr lang="en-US" dirty="0" smtClean="0"/>
              <a:t>COURSE: PHS 306:</a:t>
            </a:r>
          </a:p>
          <a:p>
            <a:r>
              <a:rPr lang="en-US" dirty="0" smtClean="0"/>
              <a:t>LECTUREER: DR EDEBOR</a:t>
            </a:r>
            <a:endParaRPr lang="en-US" dirty="0"/>
          </a:p>
        </p:txBody>
      </p:sp>
    </p:spTree>
    <p:extLst>
      <p:ext uri="{BB962C8B-B14F-4D97-AF65-F5344CB8AC3E}">
        <p14:creationId xmlns:p14="http://schemas.microsoft.com/office/powerpoint/2010/main" val="33507164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CARDIAC CYCLE</a:t>
            </a:r>
            <a:endParaRPr lang="en-US" dirty="0"/>
          </a:p>
        </p:txBody>
      </p:sp>
      <p:sp>
        <p:nvSpPr>
          <p:cNvPr id="3" name="Content Placeholder 2"/>
          <p:cNvSpPr>
            <a:spLocks noGrp="1"/>
          </p:cNvSpPr>
          <p:nvPr>
            <p:ph idx="1"/>
          </p:nvPr>
        </p:nvSpPr>
        <p:spPr>
          <a:xfrm>
            <a:off x="231819" y="2642136"/>
            <a:ext cx="8825659" cy="4215863"/>
          </a:xfrm>
        </p:spPr>
        <p:txBody>
          <a:bodyPr>
            <a:normAutofit/>
          </a:bodyPr>
          <a:lstStyle/>
          <a:p>
            <a:r>
              <a:rPr lang="en-US" sz="2400" dirty="0" smtClean="0"/>
              <a:t>Cardiac cycle is the series of event that takes place within one heart beat.</a:t>
            </a:r>
          </a:p>
          <a:p>
            <a:r>
              <a:rPr lang="en-US" sz="2400" dirty="0" smtClean="0"/>
              <a:t>It involves to processes namely:</a:t>
            </a:r>
          </a:p>
          <a:p>
            <a:pPr lvl="1">
              <a:buFont typeface="Wingdings" panose="05000000000000000000" pitchFamily="2" charset="2"/>
              <a:buChar char="§"/>
            </a:pPr>
            <a:r>
              <a:rPr lang="en-US" sz="2400" dirty="0" smtClean="0"/>
              <a:t>Systole: which is contraction of cardiac muscles</a:t>
            </a:r>
          </a:p>
          <a:p>
            <a:pPr lvl="1">
              <a:buFont typeface="Wingdings" panose="05000000000000000000" pitchFamily="2" charset="2"/>
              <a:buChar char="§"/>
            </a:pPr>
            <a:r>
              <a:rPr lang="en-US" sz="2400" dirty="0" smtClean="0"/>
              <a:t>Diastole: which is relaxation of cardiac muscles</a:t>
            </a:r>
          </a:p>
          <a:p>
            <a:r>
              <a:rPr lang="en-US" sz="2800" dirty="0" smtClean="0"/>
              <a:t>The cardiac cycle has two events</a:t>
            </a:r>
          </a:p>
          <a:p>
            <a:pPr marL="857250" lvl="1" indent="-457200">
              <a:buFont typeface="Wingdings" panose="05000000000000000000" pitchFamily="2" charset="2"/>
              <a:buChar char="§"/>
            </a:pPr>
            <a:r>
              <a:rPr lang="en-US" sz="2600" dirty="0" smtClean="0"/>
              <a:t>Arterial event</a:t>
            </a:r>
          </a:p>
          <a:p>
            <a:pPr marL="857250" lvl="1" indent="-457200">
              <a:buFont typeface="Wingdings" panose="05000000000000000000" pitchFamily="2" charset="2"/>
              <a:buChar char="§"/>
            </a:pPr>
            <a:r>
              <a:rPr lang="en-US" sz="2600" dirty="0" smtClean="0"/>
              <a:t>Ventricular event</a:t>
            </a:r>
          </a:p>
          <a:p>
            <a:pPr marL="857250" lvl="1" indent="-457200">
              <a:buFont typeface="Wingdings" panose="05000000000000000000" pitchFamily="2" charset="2"/>
              <a:buChar char="§"/>
            </a:pPr>
            <a:endParaRPr lang="en-US" sz="2600" dirty="0"/>
          </a:p>
        </p:txBody>
      </p:sp>
    </p:spTree>
    <p:extLst>
      <p:ext uri="{BB962C8B-B14F-4D97-AF65-F5344CB8AC3E}">
        <p14:creationId xmlns:p14="http://schemas.microsoft.com/office/powerpoint/2010/main" val="23762271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ARTERIAL EVENTS</a:t>
            </a:r>
            <a:endParaRPr lang="en-US" dirty="0"/>
          </a:p>
        </p:txBody>
      </p:sp>
      <p:sp>
        <p:nvSpPr>
          <p:cNvPr id="3" name="Content Placeholder 2"/>
          <p:cNvSpPr>
            <a:spLocks noGrp="1"/>
          </p:cNvSpPr>
          <p:nvPr>
            <p:ph idx="1"/>
          </p:nvPr>
        </p:nvSpPr>
        <p:spPr>
          <a:xfrm>
            <a:off x="0" y="2603500"/>
            <a:ext cx="8825659" cy="3416300"/>
          </a:xfrm>
        </p:spPr>
        <p:txBody>
          <a:bodyPr>
            <a:normAutofit/>
          </a:bodyPr>
          <a:lstStyle/>
          <a:p>
            <a:r>
              <a:rPr lang="en-US" sz="2400" dirty="0" smtClean="0"/>
              <a:t>Arterial Systole: It is also called late rapid filling or presystolic. It is when the atrium contract to remove the final 10% of blood in it to the ventricle. Hence about 90% of ventricular filling has taken place and simultaneously, the ventricular diastole takes place.</a:t>
            </a:r>
          </a:p>
          <a:p>
            <a:r>
              <a:rPr lang="en-US" sz="2400" dirty="0" smtClean="0"/>
              <a:t>Arterial Diastole: It is when the atrium relax and simultaneously, the ventricular systole. The atrium is filled with blood at this point. </a:t>
            </a:r>
            <a:endParaRPr lang="en-US" sz="2400" dirty="0"/>
          </a:p>
        </p:txBody>
      </p:sp>
    </p:spTree>
    <p:extLst>
      <p:ext uri="{BB962C8B-B14F-4D97-AF65-F5344CB8AC3E}">
        <p14:creationId xmlns:p14="http://schemas.microsoft.com/office/powerpoint/2010/main" val="25483722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VENTRICULAR EVENT(SYSTOLE)</a:t>
            </a:r>
            <a:endParaRPr lang="en-US" dirty="0"/>
          </a:p>
        </p:txBody>
      </p:sp>
      <p:sp>
        <p:nvSpPr>
          <p:cNvPr id="3" name="Content Placeholder 2"/>
          <p:cNvSpPr>
            <a:spLocks noGrp="1"/>
          </p:cNvSpPr>
          <p:nvPr>
            <p:ph idx="1"/>
          </p:nvPr>
        </p:nvSpPr>
        <p:spPr>
          <a:xfrm>
            <a:off x="0" y="2518156"/>
            <a:ext cx="8825659" cy="3416300"/>
          </a:xfrm>
        </p:spPr>
        <p:txBody>
          <a:bodyPr>
            <a:normAutofit fontScale="92500" lnSpcReduction="10000"/>
          </a:bodyPr>
          <a:lstStyle/>
          <a:p>
            <a:r>
              <a:rPr lang="en-US" sz="2200" dirty="0" smtClean="0"/>
              <a:t>Isometric Contraction: It is also called isovolumetric contraction. It is when the pressure in the ventricle starts building up hence, closing the atrioventricular valve which is the first heart sound and the ventricle forms a close chamber. Simultaneously, the atrium undergoes relaxation. </a:t>
            </a:r>
          </a:p>
          <a:p>
            <a:r>
              <a:rPr lang="en-US" sz="2200" dirty="0" smtClean="0"/>
              <a:t>Ejection Period: This is when blood flows to the pulmonary and aortic trunks after opening of the semilunar valve due to increased pressure in the ventricle. The ejection is at first fast and reduce with time. The atrium is still relaxed and receive blood. Not all the blood is ejected from the heart some are left and it is call End Systolic Volume which is about 60-80ml.</a:t>
            </a:r>
            <a:endParaRPr lang="en-US" sz="2200" dirty="0"/>
          </a:p>
        </p:txBody>
      </p:sp>
    </p:spTree>
    <p:extLst>
      <p:ext uri="{BB962C8B-B14F-4D97-AF65-F5344CB8AC3E}">
        <p14:creationId xmlns:p14="http://schemas.microsoft.com/office/powerpoint/2010/main" val="27539127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VENTRICULAR EVENT (DIASTOLE)</a:t>
            </a:r>
            <a:endParaRPr lang="en-US" dirty="0"/>
          </a:p>
        </p:txBody>
      </p:sp>
      <p:sp>
        <p:nvSpPr>
          <p:cNvPr id="3" name="Content Placeholder 2"/>
          <p:cNvSpPr>
            <a:spLocks noGrp="1"/>
          </p:cNvSpPr>
          <p:nvPr>
            <p:ph idx="1"/>
          </p:nvPr>
        </p:nvSpPr>
        <p:spPr>
          <a:xfrm>
            <a:off x="0" y="2356833"/>
            <a:ext cx="8825659" cy="4080543"/>
          </a:xfrm>
        </p:spPr>
        <p:txBody>
          <a:bodyPr>
            <a:noAutofit/>
          </a:bodyPr>
          <a:lstStyle/>
          <a:p>
            <a:r>
              <a:rPr lang="en-US" sz="2200" dirty="0" smtClean="0"/>
              <a:t>Prodiastole: This is the period that prepare the ventricle for diastole by reduction of pressure in the ventricle making the semilunar valve close which is the second heart beat.</a:t>
            </a:r>
          </a:p>
          <a:p>
            <a:r>
              <a:rPr lang="en-US" sz="2200" dirty="0" smtClean="0"/>
              <a:t>Isometric Relaxation: This is also called isovolumetric relaxation and it occurs when the pressure in the ventricle reduces hence, the atrioventricular valve and the semilunar valve are closed.   </a:t>
            </a:r>
            <a:endParaRPr lang="en-US" sz="2200" dirty="0"/>
          </a:p>
        </p:txBody>
      </p:sp>
    </p:spTree>
    <p:extLst>
      <p:ext uri="{BB962C8B-B14F-4D97-AF65-F5344CB8AC3E}">
        <p14:creationId xmlns:p14="http://schemas.microsoft.com/office/powerpoint/2010/main" val="3377656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VENTRICULAR EVENT (DIASTOLE)</a:t>
            </a:r>
          </a:p>
        </p:txBody>
      </p:sp>
      <p:sp>
        <p:nvSpPr>
          <p:cNvPr id="3" name="Content Placeholder 2"/>
          <p:cNvSpPr>
            <a:spLocks noGrp="1"/>
          </p:cNvSpPr>
          <p:nvPr>
            <p:ph idx="1"/>
          </p:nvPr>
        </p:nvSpPr>
        <p:spPr>
          <a:xfrm>
            <a:off x="0" y="2603500"/>
            <a:ext cx="8825659" cy="3416300"/>
          </a:xfrm>
        </p:spPr>
        <p:txBody>
          <a:bodyPr>
            <a:normAutofit/>
          </a:bodyPr>
          <a:lstStyle/>
          <a:p>
            <a:r>
              <a:rPr lang="en-US" sz="2200" dirty="0"/>
              <a:t>Rapid Filling: This is when the ventricle is filled with blood due to opening of the atrioventricular valve about 70% of the blood in the atrium enters.</a:t>
            </a:r>
          </a:p>
          <a:p>
            <a:r>
              <a:rPr lang="en-US" sz="2200" dirty="0"/>
              <a:t>Slow Filling: Only about 20% of blood enters the </a:t>
            </a:r>
            <a:r>
              <a:rPr lang="en-US" sz="2200" dirty="0" smtClean="0"/>
              <a:t>ventricle and it is also called Diastasis.</a:t>
            </a:r>
            <a:endParaRPr lang="en-US" sz="2200" dirty="0"/>
          </a:p>
          <a:p>
            <a:r>
              <a:rPr lang="en-US" sz="2200" dirty="0"/>
              <a:t>Last rapid filling: Only about 10% of blood enters the ventricle due to atrial systole. And End Diastolic Volume is about 120-130ml   </a:t>
            </a:r>
          </a:p>
        </p:txBody>
      </p:sp>
    </p:spTree>
    <p:extLst>
      <p:ext uri="{BB962C8B-B14F-4D97-AF65-F5344CB8AC3E}">
        <p14:creationId xmlns:p14="http://schemas.microsoft.com/office/powerpoint/2010/main" val="30495616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4.bp.blogspot.com/-pZFynJ8eERI/VuA3aT2xtJI/AAAAAAAABsY/CcO-0VtQvvU/s1600/main_events_during_cardiac_cycle.JPG"/>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991672" y="631752"/>
            <a:ext cx="10071279" cy="60788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67441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PRESSURE AND VOLUME</a:t>
            </a:r>
            <a:endParaRPr lang="en-US" dirty="0"/>
          </a:p>
        </p:txBody>
      </p:sp>
      <p:sp>
        <p:nvSpPr>
          <p:cNvPr id="4" name="Text Placeholder 3"/>
          <p:cNvSpPr>
            <a:spLocks noGrp="1"/>
          </p:cNvSpPr>
          <p:nvPr>
            <p:ph type="body" idx="1"/>
          </p:nvPr>
        </p:nvSpPr>
        <p:spPr/>
        <p:txBody>
          <a:bodyPr/>
          <a:lstStyle/>
          <a:p>
            <a:r>
              <a:rPr lang="en-US" u="sng" dirty="0" smtClean="0">
                <a:solidFill>
                  <a:schemeClr val="tx1"/>
                </a:solidFill>
              </a:rPr>
              <a:t>VENTRICULAR PRESSURE</a:t>
            </a:r>
            <a:endParaRPr lang="en-US" u="sng" dirty="0">
              <a:solidFill>
                <a:schemeClr val="tx1"/>
              </a:solidFill>
            </a:endParaRPr>
          </a:p>
        </p:txBody>
      </p:sp>
      <p:sp>
        <p:nvSpPr>
          <p:cNvPr id="7" name="Text Placeholder 6"/>
          <p:cNvSpPr>
            <a:spLocks noGrp="1"/>
          </p:cNvSpPr>
          <p:nvPr>
            <p:ph type="body" sz="half" idx="15"/>
          </p:nvPr>
        </p:nvSpPr>
        <p:spPr>
          <a:xfrm>
            <a:off x="673769" y="3179764"/>
            <a:ext cx="3623064" cy="3281194"/>
          </a:xfrm>
        </p:spPr>
        <p:txBody>
          <a:bodyPr>
            <a:noAutofit/>
          </a:bodyPr>
          <a:lstStyle/>
          <a:p>
            <a:pPr marL="285750" indent="-285750">
              <a:buFont typeface="Wingdings" panose="05000000000000000000" pitchFamily="2" charset="2"/>
              <a:buChar char="Ø"/>
            </a:pPr>
            <a:r>
              <a:rPr lang="en-US" dirty="0" smtClean="0"/>
              <a:t>When there is contraction of the atrium the ventricle also forms the curve of the “a” wave.</a:t>
            </a:r>
          </a:p>
          <a:p>
            <a:pPr marL="285750" indent="-285750">
              <a:buFont typeface="Wingdings" panose="05000000000000000000" pitchFamily="2" charset="2"/>
              <a:buChar char="Ø"/>
            </a:pPr>
            <a:r>
              <a:rPr lang="en-US" dirty="0" smtClean="0"/>
              <a:t>When the ventricle is undergoing contraction, pressure build’s up and it depolarize to the region of aortic pressure about 80mmHg.</a:t>
            </a:r>
          </a:p>
          <a:p>
            <a:pPr marL="285750" indent="-285750">
              <a:buFont typeface="Wingdings" panose="05000000000000000000" pitchFamily="2" charset="2"/>
              <a:buChar char="Ø"/>
            </a:pPr>
            <a:r>
              <a:rPr lang="en-US" dirty="0" smtClean="0"/>
              <a:t>When the semilunar valve opens the ventricular curve reaches its peak.</a:t>
            </a:r>
          </a:p>
          <a:p>
            <a:pPr marL="285750" indent="-285750">
              <a:buFont typeface="Wingdings" panose="05000000000000000000" pitchFamily="2" charset="2"/>
              <a:buChar char="Ø"/>
            </a:pPr>
            <a:r>
              <a:rPr lang="en-US" dirty="0" smtClean="0"/>
              <a:t>When the ventricle relax it’s curve repolarize back to initial point.</a:t>
            </a:r>
            <a:endParaRPr lang="en-US" dirty="0"/>
          </a:p>
        </p:txBody>
      </p:sp>
      <p:sp>
        <p:nvSpPr>
          <p:cNvPr id="6" name="Text Placeholder 5"/>
          <p:cNvSpPr>
            <a:spLocks noGrp="1"/>
          </p:cNvSpPr>
          <p:nvPr>
            <p:ph type="body" sz="quarter" idx="3"/>
          </p:nvPr>
        </p:nvSpPr>
        <p:spPr>
          <a:xfrm>
            <a:off x="4525237" y="2478505"/>
            <a:ext cx="3147009" cy="705936"/>
          </a:xfrm>
        </p:spPr>
        <p:txBody>
          <a:bodyPr>
            <a:normAutofit/>
          </a:bodyPr>
          <a:lstStyle/>
          <a:p>
            <a:r>
              <a:rPr lang="en-US" u="sng" dirty="0" smtClean="0">
                <a:solidFill>
                  <a:schemeClr val="tx1"/>
                </a:solidFill>
              </a:rPr>
              <a:t>ARTERIAL PRESSURE </a:t>
            </a:r>
            <a:endParaRPr lang="en-US" u="sng" dirty="0">
              <a:solidFill>
                <a:schemeClr val="tx1"/>
              </a:solidFill>
            </a:endParaRPr>
          </a:p>
        </p:txBody>
      </p:sp>
      <p:sp>
        <p:nvSpPr>
          <p:cNvPr id="5" name="Text Placeholder 4"/>
          <p:cNvSpPr>
            <a:spLocks noGrp="1"/>
          </p:cNvSpPr>
          <p:nvPr>
            <p:ph type="body" sz="half" idx="16"/>
          </p:nvPr>
        </p:nvSpPr>
        <p:spPr/>
        <p:txBody>
          <a:bodyPr/>
          <a:lstStyle/>
          <a:p>
            <a:pPr marL="285750" indent="-285750">
              <a:buFont typeface="Wingdings" panose="05000000000000000000" pitchFamily="2" charset="2"/>
              <a:buChar char="Ø"/>
            </a:pPr>
            <a:r>
              <a:rPr lang="en-US" dirty="0" smtClean="0"/>
              <a:t>When </a:t>
            </a:r>
            <a:r>
              <a:rPr lang="en-US" dirty="0"/>
              <a:t>there is contraction of the atrium “a” wave is formed.</a:t>
            </a:r>
          </a:p>
          <a:p>
            <a:pPr marL="285750" indent="-285750">
              <a:buFont typeface="Wingdings" panose="05000000000000000000" pitchFamily="2" charset="2"/>
              <a:buChar char="Ø"/>
            </a:pPr>
            <a:r>
              <a:rPr lang="en-US" dirty="0"/>
              <a:t>When the ventricle is undergoing contraction, pressure build’s up and forms “c” wave in the atrium.</a:t>
            </a:r>
          </a:p>
          <a:p>
            <a:pPr marL="285750" indent="-285750">
              <a:buFont typeface="Wingdings" panose="05000000000000000000" pitchFamily="2" charset="2"/>
              <a:buChar char="Ø"/>
            </a:pPr>
            <a:r>
              <a:rPr lang="en-US" dirty="0"/>
              <a:t>When the ventricle relax the atrial curve forms “v” wave</a:t>
            </a:r>
            <a:r>
              <a:rPr lang="en-US" dirty="0" smtClean="0"/>
              <a:t>.</a:t>
            </a:r>
            <a:endParaRPr lang="en-US" dirty="0"/>
          </a:p>
        </p:txBody>
      </p:sp>
      <p:sp>
        <p:nvSpPr>
          <p:cNvPr id="8" name="Text Placeholder 7"/>
          <p:cNvSpPr>
            <a:spLocks noGrp="1"/>
          </p:cNvSpPr>
          <p:nvPr>
            <p:ph type="body" sz="quarter" idx="13"/>
          </p:nvPr>
        </p:nvSpPr>
        <p:spPr>
          <a:xfrm>
            <a:off x="7888135" y="2478505"/>
            <a:ext cx="3145730" cy="701258"/>
          </a:xfrm>
        </p:spPr>
        <p:txBody>
          <a:bodyPr>
            <a:normAutofit/>
          </a:bodyPr>
          <a:lstStyle/>
          <a:p>
            <a:r>
              <a:rPr lang="en-US" u="sng" dirty="0" smtClean="0">
                <a:solidFill>
                  <a:schemeClr val="tx1"/>
                </a:solidFill>
              </a:rPr>
              <a:t>AORTIC PRESSURE</a:t>
            </a:r>
          </a:p>
        </p:txBody>
      </p:sp>
      <p:sp>
        <p:nvSpPr>
          <p:cNvPr id="3" name="Content Placeholder 2"/>
          <p:cNvSpPr>
            <a:spLocks noGrp="1"/>
          </p:cNvSpPr>
          <p:nvPr>
            <p:ph type="body" sz="half" idx="17"/>
          </p:nvPr>
        </p:nvSpPr>
        <p:spPr/>
        <p:txBody>
          <a:bodyPr/>
          <a:lstStyle/>
          <a:p>
            <a:pPr marL="285750" indent="-285750">
              <a:buFont typeface="Wingdings" panose="05000000000000000000" pitchFamily="2" charset="2"/>
              <a:buChar char="Ø"/>
            </a:pPr>
            <a:r>
              <a:rPr lang="en-US" dirty="0"/>
              <a:t>When the ventricle is undergoing contraction, pressure build’s up the aortic pressure is initiated.</a:t>
            </a:r>
          </a:p>
          <a:p>
            <a:pPr marL="285750" indent="-285750">
              <a:buFont typeface="Wingdings" panose="05000000000000000000" pitchFamily="2" charset="2"/>
              <a:buChar char="Ø"/>
            </a:pPr>
            <a:r>
              <a:rPr lang="en-US" dirty="0"/>
              <a:t>When the semilunar valve opens the aortic curve reaches its peak.</a:t>
            </a:r>
          </a:p>
          <a:p>
            <a:pPr marL="285750" indent="-285750">
              <a:buFont typeface="Wingdings" panose="05000000000000000000" pitchFamily="2" charset="2"/>
              <a:buChar char="Ø"/>
            </a:pPr>
            <a:r>
              <a:rPr lang="en-US" dirty="0"/>
              <a:t>When the ventricle relax it reduces back to it’s initial point 80mmHg</a:t>
            </a:r>
            <a:endParaRPr lang="en-US" u="sng" dirty="0">
              <a:solidFill>
                <a:schemeClr val="tx1"/>
              </a:solidFill>
            </a:endParaRPr>
          </a:p>
        </p:txBody>
      </p:sp>
    </p:spTree>
    <p:extLst>
      <p:ext uri="{BB962C8B-B14F-4D97-AF65-F5344CB8AC3E}">
        <p14:creationId xmlns:p14="http://schemas.microsoft.com/office/powerpoint/2010/main" val="27478445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124</TotalTime>
  <Words>586</Words>
  <Application>Microsoft Office PowerPoint</Application>
  <PresentationFormat>Widescreen</PresentationFormat>
  <Paragraphs>42</Paragraphs>
  <Slides>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Century Gothic</vt:lpstr>
      <vt:lpstr>Wingdings</vt:lpstr>
      <vt:lpstr>Wingdings 3</vt:lpstr>
      <vt:lpstr>Ion Boardroom</vt:lpstr>
      <vt:lpstr>CARDIOVASCULAR SYSTEM(CARDIAC CYCLE)</vt:lpstr>
      <vt:lpstr>CARDIAC CYCLE</vt:lpstr>
      <vt:lpstr>ARTERIAL EVENTS</vt:lpstr>
      <vt:lpstr>VENTRICULAR EVENT(SYSTOLE)</vt:lpstr>
      <vt:lpstr>VENTRICULAR EVENT (DIASTOLE)</vt:lpstr>
      <vt:lpstr>VENTRICULAR EVENT (DIASTOLE)</vt:lpstr>
      <vt:lpstr>PowerPoint Presentation</vt:lpstr>
      <vt:lpstr>PRESSURE AND VOLUME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CARDIOVASCULAR SYSTEM(CARDIAC CYCLE)</dc:title>
  <dc:creator>HP</dc:creator>
  <cp:lastModifiedBy>HP</cp:lastModifiedBy>
  <cp:revision>13</cp:revision>
  <dcterms:created xsi:type="dcterms:W3CDTF">2020-01-28T08:10:45Z</dcterms:created>
  <dcterms:modified xsi:type="dcterms:W3CDTF">2020-01-28T10:17:49Z</dcterms:modified>
</cp:coreProperties>
</file>