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5635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7795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0760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3337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7821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9233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4878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3435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2346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0929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1/28/2020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7364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1/28/2020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8433105"/>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hyperlink" Target="https://www.livescience.com/34753-hypertension-high-blood-pressure.html" TargetMode="External" /><Relationship Id="rId2" Type="http://schemas.openxmlformats.org/officeDocument/2006/relationships/hyperlink" Target="https://www.livescience.com/42219-blood-pressure.html" TargetMode="Externa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F66F2-F895-EE40-9466-824F459B7FC7}"/>
              </a:ext>
            </a:extLst>
          </p:cNvPr>
          <p:cNvSpPr>
            <a:spLocks noGrp="1"/>
          </p:cNvSpPr>
          <p:nvPr>
            <p:ph type="ctrTitle"/>
          </p:nvPr>
        </p:nvSpPr>
        <p:spPr/>
        <p:txBody>
          <a:bodyPr/>
          <a:lstStyle/>
          <a:p>
            <a:r>
              <a:rPr lang="en-GB"/>
              <a:t>GROUP 10</a:t>
            </a:r>
            <a:endParaRPr lang="en-US"/>
          </a:p>
        </p:txBody>
      </p:sp>
      <p:sp>
        <p:nvSpPr>
          <p:cNvPr id="3" name="Subtitle 2">
            <a:extLst>
              <a:ext uri="{FF2B5EF4-FFF2-40B4-BE49-F238E27FC236}">
                <a16:creationId xmlns:a16="http://schemas.microsoft.com/office/drawing/2014/main" id="{5DABEF5A-F28B-844C-B532-A08BFF678395}"/>
              </a:ext>
            </a:extLst>
          </p:cNvPr>
          <p:cNvSpPr>
            <a:spLocks noGrp="1"/>
          </p:cNvSpPr>
          <p:nvPr>
            <p:ph type="subTitle" idx="1"/>
          </p:nvPr>
        </p:nvSpPr>
        <p:spPr/>
        <p:txBody>
          <a:bodyPr/>
          <a:lstStyle/>
          <a:p>
            <a:r>
              <a:rPr lang="en-GB"/>
              <a:t>HEART RATE AND PULSE </a:t>
            </a:r>
            <a:endParaRPr lang="en-US"/>
          </a:p>
        </p:txBody>
      </p:sp>
    </p:spTree>
    <p:extLst>
      <p:ext uri="{BB962C8B-B14F-4D97-AF65-F5344CB8AC3E}">
        <p14:creationId xmlns:p14="http://schemas.microsoft.com/office/powerpoint/2010/main" val="115514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F72EA-004F-EC44-B602-6CBF999F8A3A}"/>
              </a:ext>
            </a:extLst>
          </p:cNvPr>
          <p:cNvSpPr>
            <a:spLocks noGrp="1"/>
          </p:cNvSpPr>
          <p:nvPr>
            <p:ph type="title"/>
          </p:nvPr>
        </p:nvSpPr>
        <p:spPr>
          <a:xfrm>
            <a:off x="1451579" y="1"/>
            <a:ext cx="9603275" cy="1076200"/>
          </a:xfrm>
        </p:spPr>
        <p:txBody>
          <a:bodyPr/>
          <a:lstStyle/>
          <a:p>
            <a:r>
              <a:rPr lang="en-GB"/>
              <a:t>Heart rate </a:t>
            </a:r>
            <a:endParaRPr lang="en-US"/>
          </a:p>
        </p:txBody>
      </p:sp>
      <p:sp>
        <p:nvSpPr>
          <p:cNvPr id="3" name="Content Placeholder 2">
            <a:extLst>
              <a:ext uri="{FF2B5EF4-FFF2-40B4-BE49-F238E27FC236}">
                <a16:creationId xmlns:a16="http://schemas.microsoft.com/office/drawing/2014/main" id="{75CD2E23-3D28-984F-A056-C759948C00A8}"/>
              </a:ext>
            </a:extLst>
          </p:cNvPr>
          <p:cNvSpPr>
            <a:spLocks noGrp="1"/>
          </p:cNvSpPr>
          <p:nvPr>
            <p:ph idx="1"/>
          </p:nvPr>
        </p:nvSpPr>
        <p:spPr>
          <a:xfrm>
            <a:off x="581192" y="463880"/>
            <a:ext cx="11610808" cy="5399562"/>
          </a:xfrm>
        </p:spPr>
        <p:txBody>
          <a:bodyPr>
            <a:normAutofit lnSpcReduction="10000"/>
          </a:bodyPr>
          <a:lstStyle/>
          <a:p>
            <a:pPr fontAlgn="base"/>
            <a:r>
              <a:rPr lang="en-GB" sz="1800">
                <a:effectLst/>
                <a:latin typeface="inherit"/>
                <a:ea typeface="Times New Roman" panose="02020603050405020304" pitchFamily="18" charset="0"/>
              </a:rPr>
              <a:t>Heart rate, also known as pulse, is the number of times a person's heart beats per minute. Normal heart rate varies from person to person, but a normal range for adults is 60 to 100 beats per minute.</a:t>
            </a:r>
            <a:endParaRPr lang="en-GB" sz="1800">
              <a:effectLst/>
              <a:latin typeface="Times New Roman" panose="02020603050405020304" pitchFamily="18" charset="0"/>
              <a:ea typeface="Times New Roman" panose="02020603050405020304" pitchFamily="18" charset="0"/>
            </a:endParaRPr>
          </a:p>
          <a:p>
            <a:pPr fontAlgn="base"/>
            <a:r>
              <a:rPr lang="en-GB" sz="1800">
                <a:effectLst/>
                <a:latin typeface="inherit"/>
                <a:ea typeface="Times New Roman" panose="02020603050405020304" pitchFamily="18" charset="0"/>
              </a:rPr>
              <a:t>However, a normal heart rate depends on the individual, age, body size, heart conditions, whether the person is sitting or moving, medication use and even air temperature. Emotions can affect heart rate; for example, getting excited or scared can increase the heart rate.</a:t>
            </a:r>
            <a:endParaRPr lang="en-GB" sz="1800">
              <a:effectLst/>
              <a:latin typeface="Times New Roman" panose="02020603050405020304" pitchFamily="18" charset="0"/>
              <a:ea typeface="Times New Roman" panose="02020603050405020304" pitchFamily="18" charset="0"/>
            </a:endParaRPr>
          </a:p>
          <a:p>
            <a:r>
              <a:rPr lang="en-GB" sz="1800">
                <a:effectLst/>
                <a:latin typeface="inherit"/>
                <a:ea typeface="Times New Roman" panose="02020603050405020304" pitchFamily="18" charset="0"/>
                <a:cs typeface="Times New Roman" panose="02020603050405020304" pitchFamily="18" charset="0"/>
              </a:rPr>
              <a:t>Most importantly, getting fitter lowers the heart rate, by making heart muscles work more efficiently. A well-trained athlete may have a resting heart rate of 40 to 60 beats perminute.</a:t>
            </a:r>
          </a:p>
          <a:p>
            <a:pPr fontAlgn="base"/>
            <a:r>
              <a:rPr lang="en-GB" sz="1800">
                <a:effectLst/>
                <a:latin typeface="inherit"/>
                <a:ea typeface="Times New Roman" panose="02020603050405020304" pitchFamily="18" charset="0"/>
              </a:rPr>
              <a:t>Your heart is a muscle and just like strengthening other muscles by doing activities, you can do the same thing with your heart,".</a:t>
            </a:r>
            <a:endParaRPr lang="en-GB" sz="1800">
              <a:effectLst/>
              <a:latin typeface="Times New Roman" panose="02020603050405020304" pitchFamily="18" charset="0"/>
              <a:ea typeface="Times New Roman" panose="02020603050405020304" pitchFamily="18" charset="0"/>
            </a:endParaRPr>
          </a:p>
          <a:p>
            <a:pPr fontAlgn="base"/>
            <a:r>
              <a:rPr lang="en-GB" sz="1800">
                <a:effectLst/>
                <a:latin typeface="inherit"/>
                <a:ea typeface="Times New Roman" panose="02020603050405020304" pitchFamily="18" charset="0"/>
              </a:rPr>
              <a:t>Knowledge about your heart rate can help you monitor your fitness level, and it may help you spot developing health problems if you are experiencing other symptoms</a:t>
            </a:r>
            <a:r>
              <a:rPr lang="en-GB" sz="1800" u="sng">
                <a:effectLst/>
                <a:latin typeface="inherit"/>
                <a:ea typeface="Times New Roman" panose="02020603050405020304" pitchFamily="18" charset="0"/>
              </a:rPr>
              <a:t>.</a:t>
            </a:r>
            <a:endParaRPr lang="en-GB" sz="1800">
              <a:effectLst/>
              <a:latin typeface="Times New Roman" panose="02020603050405020304" pitchFamily="18" charset="0"/>
              <a:ea typeface="Times New Roman" panose="02020603050405020304" pitchFamily="18" charset="0"/>
            </a:endParaRPr>
          </a:p>
          <a:p>
            <a:pPr fontAlgn="base"/>
            <a:r>
              <a:rPr lang="en-GB" sz="1800" u="sng">
                <a:effectLst/>
                <a:latin typeface="inherit"/>
                <a:ea typeface="Times New Roman" panose="02020603050405020304" pitchFamily="18" charset="0"/>
              </a:rPr>
              <a:t>Heart rate and Pulse </a:t>
            </a:r>
            <a:endParaRPr lang="en-GB" sz="1800">
              <a:effectLst/>
              <a:latin typeface="Times New Roman" panose="02020603050405020304" pitchFamily="18" charset="0"/>
              <a:ea typeface="Times New Roman" panose="02020603050405020304" pitchFamily="18" charset="0"/>
            </a:endParaRPr>
          </a:p>
          <a:p>
            <a:pPr fontAlgn="base"/>
            <a:r>
              <a:rPr lang="en-GB" sz="1800">
                <a:solidFill>
                  <a:srgbClr val="3C4043"/>
                </a:solidFill>
                <a:effectLst/>
                <a:latin typeface="Roboto" panose="02000000000000000000" pitchFamily="2" charset="0"/>
                <a:ea typeface="Times New Roman" panose="02020603050405020304" pitchFamily="18" charset="0"/>
              </a:rPr>
              <a:t>Your </a:t>
            </a:r>
            <a:r>
              <a:rPr lang="en-GB" sz="1800" b="1">
                <a:effectLst/>
                <a:latin typeface="Times New Roman" panose="02020603050405020304" pitchFamily="18" charset="0"/>
                <a:ea typeface="Times New Roman" panose="02020603050405020304" pitchFamily="18" charset="0"/>
              </a:rPr>
              <a:t>pulse</a:t>
            </a:r>
            <a:r>
              <a:rPr lang="en-GB" sz="1800">
                <a:effectLst/>
                <a:latin typeface="Times New Roman" panose="02020603050405020304" pitchFamily="18" charset="0"/>
                <a:ea typeface="Times New Roman" panose="02020603050405020304" pitchFamily="18" charset="0"/>
              </a:rPr>
              <a:t> is your </a:t>
            </a:r>
            <a:r>
              <a:rPr lang="en-GB" sz="1800" b="1">
                <a:effectLst/>
                <a:latin typeface="Times New Roman" panose="02020603050405020304" pitchFamily="18" charset="0"/>
                <a:ea typeface="Times New Roman" panose="02020603050405020304" pitchFamily="18" charset="0"/>
              </a:rPr>
              <a:t>heart rate</a:t>
            </a:r>
            <a:r>
              <a:rPr lang="en-GB" sz="1800">
                <a:effectLst/>
                <a:latin typeface="Times New Roman" panose="02020603050405020304" pitchFamily="18" charset="0"/>
                <a:ea typeface="Times New Roman" panose="02020603050405020304" pitchFamily="18" charset="0"/>
              </a:rPr>
              <a:t>, or the number </a:t>
            </a:r>
            <a:r>
              <a:rPr lang="en-GB" sz="1800" b="1">
                <a:effectLst/>
                <a:latin typeface="Times New Roman" panose="02020603050405020304" pitchFamily="18" charset="0"/>
                <a:ea typeface="Times New Roman" panose="02020603050405020304" pitchFamily="18" charset="0"/>
              </a:rPr>
              <a:t>of</a:t>
            </a:r>
            <a:r>
              <a:rPr lang="en-GB" sz="1800">
                <a:effectLst/>
                <a:latin typeface="Times New Roman" panose="02020603050405020304" pitchFamily="18" charset="0"/>
                <a:ea typeface="Times New Roman" panose="02020603050405020304" pitchFamily="18" charset="0"/>
              </a:rPr>
              <a:t> times your </a:t>
            </a:r>
            <a:r>
              <a:rPr lang="en-GB" sz="1800" b="1">
                <a:effectLst/>
                <a:latin typeface="Times New Roman" panose="02020603050405020304" pitchFamily="18" charset="0"/>
                <a:ea typeface="Times New Roman" panose="02020603050405020304" pitchFamily="18" charset="0"/>
              </a:rPr>
              <a:t>heart beats</a:t>
            </a:r>
            <a:r>
              <a:rPr lang="en-GB" sz="1800">
                <a:effectLst/>
                <a:latin typeface="Times New Roman" panose="02020603050405020304" pitchFamily="18" charset="0"/>
                <a:ea typeface="Times New Roman" panose="02020603050405020304" pitchFamily="18" charset="0"/>
              </a:rPr>
              <a:t> in one minute. </a:t>
            </a:r>
            <a:r>
              <a:rPr lang="en-GB" sz="1800" b="1">
                <a:effectLst/>
                <a:latin typeface="Times New Roman" panose="02020603050405020304" pitchFamily="18" charset="0"/>
                <a:ea typeface="Times New Roman" panose="02020603050405020304" pitchFamily="18" charset="0"/>
              </a:rPr>
              <a:t>Pulse rates</a:t>
            </a:r>
            <a:r>
              <a:rPr lang="en-GB" sz="1800">
                <a:effectLst/>
                <a:latin typeface="Times New Roman" panose="02020603050405020304" pitchFamily="18" charset="0"/>
                <a:ea typeface="Times New Roman" panose="02020603050405020304" pitchFamily="18" charset="0"/>
              </a:rPr>
              <a:t> vary from person to person. Your </a:t>
            </a:r>
            <a:r>
              <a:rPr lang="en-GB" sz="1800" b="1">
                <a:effectLst/>
                <a:latin typeface="Times New Roman" panose="02020603050405020304" pitchFamily="18" charset="0"/>
                <a:ea typeface="Times New Roman" panose="02020603050405020304" pitchFamily="18" charset="0"/>
              </a:rPr>
              <a:t>pulse</a:t>
            </a:r>
            <a:r>
              <a:rPr lang="en-GB" sz="1800">
                <a:effectLst/>
                <a:latin typeface="Times New Roman" panose="02020603050405020304" pitchFamily="18" charset="0"/>
                <a:ea typeface="Times New Roman" panose="02020603050405020304" pitchFamily="18" charset="0"/>
              </a:rPr>
              <a:t> is lower when you are at rest and increases when you exercise (more oxygen-rich blood is needed by the body when you exercise.</a:t>
            </a:r>
          </a:p>
          <a:p>
            <a:endParaRPr lang="en-US"/>
          </a:p>
        </p:txBody>
      </p:sp>
    </p:spTree>
    <p:extLst>
      <p:ext uri="{BB962C8B-B14F-4D97-AF65-F5344CB8AC3E}">
        <p14:creationId xmlns:p14="http://schemas.microsoft.com/office/powerpoint/2010/main" val="554879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8D7F8-C4F7-174C-A0F5-8A32DD3916C1}"/>
              </a:ext>
            </a:extLst>
          </p:cNvPr>
          <p:cNvSpPr>
            <a:spLocks noGrp="1"/>
          </p:cNvSpPr>
          <p:nvPr>
            <p:ph type="title"/>
          </p:nvPr>
        </p:nvSpPr>
        <p:spPr/>
        <p:txBody>
          <a:bodyPr/>
          <a:lstStyle/>
          <a:p>
            <a:r>
              <a:rPr lang="en-GB"/>
              <a:t>Differences between heart rate and pulse </a:t>
            </a:r>
            <a:endParaRPr lang="en-US"/>
          </a:p>
        </p:txBody>
      </p:sp>
      <p:sp>
        <p:nvSpPr>
          <p:cNvPr id="3" name="Content Placeholder 2">
            <a:extLst>
              <a:ext uri="{FF2B5EF4-FFF2-40B4-BE49-F238E27FC236}">
                <a16:creationId xmlns:a16="http://schemas.microsoft.com/office/drawing/2014/main" id="{2775E6FE-B92E-794A-AFD3-62DEF2680F1E}"/>
              </a:ext>
            </a:extLst>
          </p:cNvPr>
          <p:cNvSpPr>
            <a:spLocks noGrp="1"/>
          </p:cNvSpPr>
          <p:nvPr>
            <p:ph idx="1"/>
          </p:nvPr>
        </p:nvSpPr>
        <p:spPr/>
        <p:txBody>
          <a:bodyPr>
            <a:normAutofit fontScale="92500" lnSpcReduction="10000"/>
          </a:bodyPr>
          <a:lstStyle/>
          <a:p>
            <a:pPr fontAlgn="base"/>
            <a:r>
              <a:rPr lang="en-GB" sz="1800">
                <a:solidFill>
                  <a:srgbClr val="3C4043"/>
                </a:solidFill>
                <a:effectLst/>
                <a:latin typeface="Roboto" panose="02000000000000000000" pitchFamily="2" charset="0"/>
                <a:ea typeface="Times New Roman" panose="02020603050405020304" pitchFamily="18" charset="0"/>
              </a:rPr>
              <a:t>The </a:t>
            </a:r>
            <a:r>
              <a:rPr lang="en-GB" sz="1800" b="1">
                <a:effectLst/>
                <a:latin typeface="Times New Roman" panose="02020603050405020304" pitchFamily="18" charset="0"/>
                <a:ea typeface="Times New Roman" panose="02020603050405020304" pitchFamily="18" charset="0"/>
              </a:rPr>
              <a:t>heart rate</a:t>
            </a:r>
            <a:r>
              <a:rPr lang="en-GB" sz="1800">
                <a:effectLst/>
                <a:latin typeface="Times New Roman" panose="02020603050405020304" pitchFamily="18" charset="0"/>
                <a:ea typeface="Times New Roman" panose="02020603050405020304" pitchFamily="18" charset="0"/>
              </a:rPr>
              <a:t> is the number of times the </a:t>
            </a:r>
            <a:r>
              <a:rPr lang="en-GB" sz="1800" b="1">
                <a:effectLst/>
                <a:latin typeface="Times New Roman" panose="02020603050405020304" pitchFamily="18" charset="0"/>
                <a:ea typeface="Times New Roman" panose="02020603050405020304" pitchFamily="18" charset="0"/>
              </a:rPr>
              <a:t>heart beats</a:t>
            </a:r>
            <a:r>
              <a:rPr lang="en-GB" sz="1800">
                <a:effectLst/>
                <a:latin typeface="Times New Roman" panose="02020603050405020304" pitchFamily="18" charset="0"/>
                <a:ea typeface="Times New Roman" panose="02020603050405020304" pitchFamily="18" charset="0"/>
              </a:rPr>
              <a:t> in the space of a minute. ... The </a:t>
            </a:r>
            <a:r>
              <a:rPr lang="en-GB" sz="1800" b="1">
                <a:effectLst/>
                <a:latin typeface="Times New Roman" panose="02020603050405020304" pitchFamily="18" charset="0"/>
                <a:ea typeface="Times New Roman" panose="02020603050405020304" pitchFamily="18" charset="0"/>
              </a:rPr>
              <a:t>pulse rate</a:t>
            </a:r>
            <a:r>
              <a:rPr lang="en-GB" sz="1800">
                <a:effectLst/>
                <a:latin typeface="Times New Roman" panose="02020603050405020304" pitchFamily="18" charset="0"/>
                <a:ea typeface="Times New Roman" panose="02020603050405020304" pitchFamily="18" charset="0"/>
              </a:rPr>
              <a:t> is exactly equal to the </a:t>
            </a:r>
            <a:r>
              <a:rPr lang="en-GB" sz="1800" b="1">
                <a:effectLst/>
                <a:latin typeface="Times New Roman" panose="02020603050405020304" pitchFamily="18" charset="0"/>
                <a:ea typeface="Times New Roman" panose="02020603050405020304" pitchFamily="18" charset="0"/>
              </a:rPr>
              <a:t>heartbeat</a:t>
            </a:r>
            <a:r>
              <a:rPr lang="en-GB" sz="1800">
                <a:effectLst/>
                <a:latin typeface="Times New Roman" panose="02020603050405020304" pitchFamily="18" charset="0"/>
                <a:ea typeface="Times New Roman" panose="02020603050405020304" pitchFamily="18" charset="0"/>
              </a:rPr>
              <a:t>, as the contractions of the </a:t>
            </a:r>
            <a:r>
              <a:rPr lang="en-GB" sz="1800" b="1">
                <a:effectLst/>
                <a:latin typeface="Times New Roman" panose="02020603050405020304" pitchFamily="18" charset="0"/>
                <a:ea typeface="Times New Roman" panose="02020603050405020304" pitchFamily="18" charset="0"/>
              </a:rPr>
              <a:t>heart</a:t>
            </a:r>
            <a:r>
              <a:rPr lang="en-GB" sz="1800">
                <a:effectLst/>
                <a:latin typeface="Times New Roman" panose="02020603050405020304" pitchFamily="18" charset="0"/>
                <a:ea typeface="Times New Roman" panose="02020603050405020304" pitchFamily="18" charset="0"/>
              </a:rPr>
              <a:t> cause the increases in blood pressure in the arteries that lead to a noticeable </a:t>
            </a:r>
            <a:r>
              <a:rPr lang="en-GB" sz="1800" b="1">
                <a:effectLst/>
                <a:latin typeface="Times New Roman" panose="02020603050405020304" pitchFamily="18" charset="0"/>
                <a:ea typeface="Times New Roman" panose="02020603050405020304" pitchFamily="18" charset="0"/>
              </a:rPr>
              <a:t>pulse</a:t>
            </a:r>
            <a:r>
              <a:rPr lang="en-GB" sz="1800">
                <a:effectLst/>
                <a:latin typeface="Times New Roman" panose="02020603050405020304" pitchFamily="18" charset="0"/>
                <a:ea typeface="Times New Roman" panose="02020603050405020304" pitchFamily="18" charset="0"/>
              </a:rPr>
              <a:t>. Taking the </a:t>
            </a:r>
            <a:r>
              <a:rPr lang="en-GB" sz="1800" b="1">
                <a:effectLst/>
                <a:latin typeface="Times New Roman" panose="02020603050405020304" pitchFamily="18" charset="0"/>
                <a:ea typeface="Times New Roman" panose="02020603050405020304" pitchFamily="18" charset="0"/>
              </a:rPr>
              <a:t>pulse</a:t>
            </a:r>
            <a:r>
              <a:rPr lang="en-GB" sz="1800">
                <a:effectLst/>
                <a:latin typeface="Times New Roman" panose="02020603050405020304" pitchFamily="18" charset="0"/>
                <a:ea typeface="Times New Roman" panose="02020603050405020304" pitchFamily="18" charset="0"/>
              </a:rPr>
              <a:t> is, therefore, a direct measure of </a:t>
            </a:r>
            <a:r>
              <a:rPr lang="en-GB" sz="1800" b="1">
                <a:effectLst/>
                <a:latin typeface="Times New Roman" panose="02020603050405020304" pitchFamily="18" charset="0"/>
                <a:ea typeface="Times New Roman" panose="02020603050405020304" pitchFamily="18" charset="0"/>
              </a:rPr>
              <a:t>heart rate.</a:t>
            </a:r>
            <a:endParaRPr lang="en-GB" sz="1800">
              <a:effectLst/>
              <a:latin typeface="Times New Roman" panose="02020603050405020304" pitchFamily="18" charset="0"/>
              <a:ea typeface="Times New Roman" panose="02020603050405020304" pitchFamily="18" charset="0"/>
            </a:endParaRPr>
          </a:p>
          <a:p>
            <a:pPr fontAlgn="base"/>
            <a:r>
              <a:rPr lang="en-GB" sz="1800" b="1" u="sng">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Differences between heart rate and blood pressure </a:t>
            </a:r>
            <a:endParaRPr lang="en-GB" sz="1800" b="1">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fontAlgn="base"/>
            <a:r>
              <a:rPr lang="en-GB" sz="1800">
                <a:effectLst/>
                <a:latin typeface="inherit"/>
                <a:ea typeface="Times New Roman" panose="02020603050405020304" pitchFamily="18" charset="0"/>
              </a:rPr>
              <a:t>Some people confuse high blood pressure with a high heart rate. </a:t>
            </a:r>
            <a:r>
              <a:rPr lang="en-GB" sz="1800" u="none" strike="noStrike">
                <a:solidFill>
                  <a:srgbClr val="000000"/>
                </a:solidFill>
                <a:effectLst/>
                <a:latin typeface="inherit"/>
                <a:ea typeface="Times New Roman" panose="02020603050405020304" pitchFamily="18" charset="0"/>
                <a:hlinkClick r:id="rId2"/>
              </a:rPr>
              <a:t>Blood pressure</a:t>
            </a:r>
            <a:r>
              <a:rPr lang="en-GB" sz="1800">
                <a:effectLst/>
                <a:latin typeface="inherit"/>
                <a:ea typeface="Times New Roman" panose="02020603050405020304" pitchFamily="18" charset="0"/>
              </a:rPr>
              <a:t> is the measurement of the force of the blood against the walls of arteries  while heart rate is the number of times your heart beats per minute. </a:t>
            </a:r>
            <a:endParaRPr lang="en-GB" sz="1800">
              <a:effectLst/>
              <a:latin typeface="Times New Roman" panose="02020603050405020304" pitchFamily="18" charset="0"/>
              <a:ea typeface="Times New Roman" panose="02020603050405020304" pitchFamily="18" charset="0"/>
            </a:endParaRPr>
          </a:p>
          <a:p>
            <a:pPr fontAlgn="base"/>
            <a:r>
              <a:rPr lang="en-GB" sz="1800">
                <a:effectLst/>
                <a:latin typeface="inherit"/>
                <a:ea typeface="Times New Roman" panose="02020603050405020304" pitchFamily="18" charset="0"/>
              </a:rPr>
              <a:t>There is no direct correlation between the two, and </a:t>
            </a:r>
            <a:r>
              <a:rPr lang="en-GB" sz="1800" u="none" strike="noStrike">
                <a:solidFill>
                  <a:srgbClr val="000000"/>
                </a:solidFill>
                <a:effectLst/>
                <a:latin typeface="inherit"/>
                <a:ea typeface="Times New Roman" panose="02020603050405020304" pitchFamily="18" charset="0"/>
                <a:hlinkClick r:id="rId3"/>
              </a:rPr>
              <a:t>high blood pressure</a:t>
            </a:r>
            <a:r>
              <a:rPr lang="en-GB" sz="1800">
                <a:effectLst/>
                <a:latin typeface="inherit"/>
                <a:ea typeface="Times New Roman" panose="02020603050405020304" pitchFamily="18" charset="0"/>
              </a:rPr>
              <a:t>, or hypertension, does not necessarily result in a high heart rate, and vice versa. Heart rate goes up during strenuous activity, but a vigorous workout may only modestly increase blood pressure.</a:t>
            </a:r>
            <a:endParaRPr lang="en-GB" sz="1800">
              <a:effectLst/>
              <a:latin typeface="Times New Roman" panose="02020603050405020304" pitchFamily="18" charset="0"/>
              <a:ea typeface="Times New Roman" panose="02020603050405020304" pitchFamily="18" charset="0"/>
            </a:endParaRPr>
          </a:p>
          <a:p>
            <a:endParaRPr lang="en-US"/>
          </a:p>
        </p:txBody>
      </p:sp>
    </p:spTree>
    <p:extLst>
      <p:ext uri="{BB962C8B-B14F-4D97-AF65-F5344CB8AC3E}">
        <p14:creationId xmlns:p14="http://schemas.microsoft.com/office/powerpoint/2010/main" val="876456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4524A-013A-2644-B586-14066AF9947C}"/>
              </a:ext>
            </a:extLst>
          </p:cNvPr>
          <p:cNvSpPr>
            <a:spLocks noGrp="1"/>
          </p:cNvSpPr>
          <p:nvPr>
            <p:ph type="title"/>
          </p:nvPr>
        </p:nvSpPr>
        <p:spPr/>
        <p:txBody>
          <a:bodyPr/>
          <a:lstStyle/>
          <a:p>
            <a:r>
              <a:rPr lang="en-GB"/>
              <a:t>How to measure heart rate </a:t>
            </a:r>
            <a:endParaRPr lang="en-US"/>
          </a:p>
        </p:txBody>
      </p:sp>
      <p:sp>
        <p:nvSpPr>
          <p:cNvPr id="3" name="Content Placeholder 2">
            <a:extLst>
              <a:ext uri="{FF2B5EF4-FFF2-40B4-BE49-F238E27FC236}">
                <a16:creationId xmlns:a16="http://schemas.microsoft.com/office/drawing/2014/main" id="{9423783D-A680-1842-9092-F05497373C5B}"/>
              </a:ext>
            </a:extLst>
          </p:cNvPr>
          <p:cNvSpPr>
            <a:spLocks noGrp="1"/>
          </p:cNvSpPr>
          <p:nvPr>
            <p:ph idx="1"/>
          </p:nvPr>
        </p:nvSpPr>
        <p:spPr/>
        <p:txBody>
          <a:bodyPr/>
          <a:lstStyle/>
          <a:p>
            <a:pPr fontAlgn="base"/>
            <a:r>
              <a:rPr lang="en-GB" sz="1800">
                <a:effectLst/>
                <a:latin typeface="inherit"/>
                <a:ea typeface="Times New Roman" panose="02020603050405020304" pitchFamily="18" charset="0"/>
              </a:rPr>
              <a:t>The easiest places to measure your heart rate, according to the AHA, are:</a:t>
            </a:r>
            <a:endParaRPr lang="en-GB" sz="1800">
              <a:effectLst/>
              <a:latin typeface="Times New Roman" panose="02020603050405020304" pitchFamily="18" charset="0"/>
              <a:ea typeface="Times New Roman" panose="02020603050405020304" pitchFamily="18" charset="0"/>
            </a:endParaRPr>
          </a:p>
          <a:p>
            <a:pPr lvl="0" fontAlgn="base"/>
            <a:r>
              <a:rPr lang="en-GB" sz="1800">
                <a:effectLst/>
                <a:latin typeface="inherit"/>
                <a:ea typeface="Times New Roman" panose="02020603050405020304" pitchFamily="18" charset="0"/>
              </a:rPr>
              <a:t>Wrists </a:t>
            </a:r>
            <a:endParaRPr lang="en-GB" sz="1800">
              <a:effectLst/>
              <a:latin typeface="Times New Roman" panose="02020603050405020304" pitchFamily="18" charset="0"/>
              <a:ea typeface="Times New Roman" panose="02020603050405020304" pitchFamily="18" charset="0"/>
            </a:endParaRPr>
          </a:p>
          <a:p>
            <a:pPr lvl="0" fontAlgn="base"/>
            <a:r>
              <a:rPr lang="en-GB" sz="1800">
                <a:effectLst/>
                <a:latin typeface="inherit"/>
                <a:ea typeface="Times New Roman" panose="02020603050405020304" pitchFamily="18" charset="0"/>
              </a:rPr>
              <a:t>inside of an elbow</a:t>
            </a:r>
            <a:endParaRPr lang="en-GB" sz="1800">
              <a:effectLst/>
              <a:latin typeface="Times New Roman" panose="02020603050405020304" pitchFamily="18" charset="0"/>
              <a:ea typeface="Times New Roman" panose="02020603050405020304" pitchFamily="18" charset="0"/>
            </a:endParaRPr>
          </a:p>
          <a:p>
            <a:r>
              <a:rPr lang="en-GB" sz="1800">
                <a:effectLst/>
                <a:latin typeface="inherit"/>
                <a:ea typeface="Times New Roman" panose="02020603050405020304" pitchFamily="18" charset="0"/>
                <a:cs typeface="Times New Roman" panose="02020603050405020304" pitchFamily="18" charset="0"/>
              </a:rPr>
              <a:t>side of the nec</a:t>
            </a:r>
          </a:p>
          <a:p>
            <a:r>
              <a:rPr lang="en-GB" sz="1800">
                <a:latin typeface="inherit"/>
                <a:cs typeface="Times New Roman" panose="02020603050405020304" pitchFamily="18" charset="0"/>
              </a:rPr>
              <a:t>Top of the foot </a:t>
            </a:r>
            <a:endParaRPr lang="en-US"/>
          </a:p>
        </p:txBody>
      </p:sp>
    </p:spTree>
    <p:extLst>
      <p:ext uri="{BB962C8B-B14F-4D97-AF65-F5344CB8AC3E}">
        <p14:creationId xmlns:p14="http://schemas.microsoft.com/office/powerpoint/2010/main" val="3321076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EB780-B3E7-4B47-87D3-9753DDC081E4}"/>
              </a:ext>
            </a:extLst>
          </p:cNvPr>
          <p:cNvSpPr>
            <a:spLocks noGrp="1"/>
          </p:cNvSpPr>
          <p:nvPr>
            <p:ph type="title"/>
          </p:nvPr>
        </p:nvSpPr>
        <p:spPr>
          <a:xfrm rot="10800000" flipV="1">
            <a:off x="1451579" y="296884"/>
            <a:ext cx="9603275" cy="507636"/>
          </a:xfrm>
        </p:spPr>
        <p:txBody>
          <a:bodyPr>
            <a:normAutofit fontScale="90000"/>
          </a:bodyPr>
          <a:lstStyle/>
          <a:p>
            <a:r>
              <a:rPr lang="en-GB"/>
              <a:t>Resting heart rate </a:t>
            </a:r>
            <a:endParaRPr lang="en-US"/>
          </a:p>
        </p:txBody>
      </p:sp>
      <p:sp>
        <p:nvSpPr>
          <p:cNvPr id="3" name="Content Placeholder 2">
            <a:extLst>
              <a:ext uri="{FF2B5EF4-FFF2-40B4-BE49-F238E27FC236}">
                <a16:creationId xmlns:a16="http://schemas.microsoft.com/office/drawing/2014/main" id="{A0F8273A-37EA-8646-A7A8-4726C32F3BC4}"/>
              </a:ext>
            </a:extLst>
          </p:cNvPr>
          <p:cNvSpPr>
            <a:spLocks noGrp="1"/>
          </p:cNvSpPr>
          <p:nvPr>
            <p:ph idx="1"/>
          </p:nvPr>
        </p:nvSpPr>
        <p:spPr>
          <a:xfrm>
            <a:off x="1" y="804522"/>
            <a:ext cx="11986656" cy="4661824"/>
          </a:xfrm>
        </p:spPr>
        <p:txBody>
          <a:bodyPr/>
          <a:lstStyle/>
          <a:p>
            <a:pPr fontAlgn="base"/>
            <a:r>
              <a:rPr lang="en-GB" sz="1800">
                <a:effectLst/>
                <a:latin typeface="inherit"/>
                <a:ea typeface="Times New Roman" panose="02020603050405020304" pitchFamily="18" charset="0"/>
              </a:rPr>
              <a:t>Your resting heart rate is your pulse when you are calmly sitting or lying. It’s best to measure your resting heart rate it in the morning before you get out of bed, according to the AHA. For adults 18 and older, a normal resting heart rate is between 60 and 100 beats per minute (bpm), depending on the person’s physical condition and age. For children ages 6 to 15, the normal resting heart rate is between 70 and 100 bpm, according to the AHA.</a:t>
            </a:r>
            <a:endParaRPr lang="en-GB" sz="1800">
              <a:effectLst/>
              <a:latin typeface="Times New Roman" panose="02020603050405020304" pitchFamily="18" charset="0"/>
              <a:ea typeface="Times New Roman" panose="02020603050405020304" pitchFamily="18" charset="0"/>
            </a:endParaRPr>
          </a:p>
          <a:p>
            <a:pPr fontAlgn="base"/>
            <a:r>
              <a:rPr lang="en-GB" sz="1800">
                <a:effectLst/>
                <a:latin typeface="inherit"/>
                <a:ea typeface="Times New Roman" panose="02020603050405020304" pitchFamily="18" charset="0"/>
              </a:rPr>
              <a:t>But a heart rate lower than 60 doesn’t necessarily mean you have a medical problem. Active people often have lower heart rates because their heart muscles don't need to work as hard to maintain a steady beat. Athletes and people who are very fit can have resting heat rate of 40 bpm.</a:t>
            </a:r>
            <a:endParaRPr lang="en-GB" sz="1800">
              <a:effectLst/>
              <a:latin typeface="Times New Roman" panose="02020603050405020304" pitchFamily="18" charset="0"/>
              <a:ea typeface="Times New Roman" panose="02020603050405020304" pitchFamily="18" charset="0"/>
            </a:endParaRPr>
          </a:p>
          <a:p>
            <a:pPr fontAlgn="base"/>
            <a:r>
              <a:rPr lang="en-GB" sz="1800">
                <a:effectLst/>
                <a:latin typeface="inherit"/>
                <a:ea typeface="Times New Roman" panose="02020603050405020304" pitchFamily="18" charset="0"/>
              </a:rPr>
              <a:t>A resting heart rate lower than 60 could also be the result of taking certain medications. "Many medications people take especially medication for blood pressure, such as the beta blockers, will lower your heart rate,".</a:t>
            </a:r>
            <a:endParaRPr lang="en-GB" sz="1800">
              <a:effectLst/>
              <a:latin typeface="Times New Roman" panose="02020603050405020304" pitchFamily="18" charset="0"/>
              <a:ea typeface="Times New Roman" panose="02020603050405020304" pitchFamily="18" charset="0"/>
            </a:endParaRPr>
          </a:p>
          <a:p>
            <a:pPr fontAlgn="base"/>
            <a:r>
              <a:rPr lang="en-GB" sz="1800">
                <a:effectLst/>
                <a:latin typeface="inherit"/>
                <a:ea typeface="Times New Roman" panose="02020603050405020304" pitchFamily="18" charset="0"/>
              </a:rPr>
              <a:t>If coupled with symptoms, a low heart rate may signal a problem.</a:t>
            </a:r>
            <a:endParaRPr lang="en-GB" sz="1800">
              <a:effectLst/>
              <a:latin typeface="Times New Roman" panose="02020603050405020304" pitchFamily="18" charset="0"/>
              <a:ea typeface="Times New Roman" panose="02020603050405020304" pitchFamily="18" charset="0"/>
            </a:endParaRPr>
          </a:p>
          <a:p>
            <a:r>
              <a:rPr lang="en-GB" sz="1800">
                <a:effectLst/>
                <a:latin typeface="inherit"/>
                <a:ea typeface="Times New Roman" panose="02020603050405020304" pitchFamily="18" charset="0"/>
                <a:cs typeface="Times New Roman" panose="02020603050405020304" pitchFamily="18" charset="0"/>
              </a:rPr>
              <a:t>"A low heart rate in somebody who is having dizziness and light-headedness may indicate that they have an abnormality that needs to be looked at.</a:t>
            </a:r>
            <a:endParaRPr lang="en-US"/>
          </a:p>
        </p:txBody>
      </p:sp>
    </p:spTree>
    <p:extLst>
      <p:ext uri="{BB962C8B-B14F-4D97-AF65-F5344CB8AC3E}">
        <p14:creationId xmlns:p14="http://schemas.microsoft.com/office/powerpoint/2010/main" val="1457882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5DF4C-1C44-BF42-B307-C4741EAFC36A}"/>
              </a:ext>
            </a:extLst>
          </p:cNvPr>
          <p:cNvSpPr>
            <a:spLocks noGrp="1"/>
          </p:cNvSpPr>
          <p:nvPr>
            <p:ph type="title"/>
          </p:nvPr>
        </p:nvSpPr>
        <p:spPr>
          <a:xfrm>
            <a:off x="1451579" y="129887"/>
            <a:ext cx="9603275" cy="519545"/>
          </a:xfrm>
        </p:spPr>
        <p:txBody>
          <a:bodyPr>
            <a:normAutofit fontScale="90000"/>
          </a:bodyPr>
          <a:lstStyle/>
          <a:p>
            <a:r>
              <a:rPr lang="en-GB"/>
              <a:t>Maximum and target heart rate </a:t>
            </a:r>
            <a:endParaRPr lang="en-US"/>
          </a:p>
        </p:txBody>
      </p:sp>
      <p:sp>
        <p:nvSpPr>
          <p:cNvPr id="3" name="Content Placeholder 2">
            <a:extLst>
              <a:ext uri="{FF2B5EF4-FFF2-40B4-BE49-F238E27FC236}">
                <a16:creationId xmlns:a16="http://schemas.microsoft.com/office/drawing/2014/main" id="{75D14A4A-919D-4E48-8AC1-3A265BFF9310}"/>
              </a:ext>
            </a:extLst>
          </p:cNvPr>
          <p:cNvSpPr>
            <a:spLocks noGrp="1"/>
          </p:cNvSpPr>
          <p:nvPr>
            <p:ph idx="1"/>
          </p:nvPr>
        </p:nvSpPr>
        <p:spPr>
          <a:xfrm>
            <a:off x="0" y="751484"/>
            <a:ext cx="12495934" cy="5976629"/>
          </a:xfrm>
        </p:spPr>
        <p:txBody>
          <a:bodyPr>
            <a:normAutofit/>
          </a:bodyPr>
          <a:lstStyle/>
          <a:p>
            <a:pPr fontAlgn="base"/>
            <a:r>
              <a:rPr lang="en-GB" sz="1800">
                <a:effectLst/>
                <a:latin typeface="inherit"/>
                <a:ea typeface="Times New Roman" panose="02020603050405020304" pitchFamily="18" charset="0"/>
              </a:rPr>
              <a:t>There is no definitive medical advice on when a resting heart rate is too high, but most medical experts agree that a consistent heart rate in the upper levels can put too much stress on the heart and other organs. If a person has a high heart rate at rest and is experiencing other symptoms, doctors may examine his or her heart function, Bauman said.</a:t>
            </a:r>
            <a:endParaRPr lang="en-GB" sz="1800">
              <a:effectLst/>
              <a:latin typeface="Times New Roman" panose="02020603050405020304" pitchFamily="18" charset="0"/>
              <a:ea typeface="Times New Roman" panose="02020603050405020304" pitchFamily="18" charset="0"/>
            </a:endParaRPr>
          </a:p>
          <a:p>
            <a:pPr fontAlgn="base"/>
            <a:r>
              <a:rPr lang="en-GB" sz="1800">
                <a:effectLst/>
                <a:latin typeface="inherit"/>
                <a:ea typeface="Times New Roman" panose="02020603050405020304" pitchFamily="18" charset="0"/>
              </a:rPr>
              <a:t>Knowing your heart rate during workout sessions can help know whether you are doing too much or not enough, the AHA says. When people exercise in their "target heart zone," they gain the most benefits and improve their heart's </a:t>
            </a:r>
            <a:endParaRPr lang="en-GB" sz="1800">
              <a:effectLst/>
              <a:latin typeface="Times New Roman" panose="02020603050405020304" pitchFamily="18" charset="0"/>
              <a:ea typeface="Times New Roman" panose="02020603050405020304" pitchFamily="18" charset="0"/>
            </a:endParaRPr>
          </a:p>
          <a:p>
            <a:pPr fontAlgn="base"/>
            <a:r>
              <a:rPr lang="en-GB" sz="1800">
                <a:effectLst/>
                <a:latin typeface="inherit"/>
                <a:ea typeface="Times New Roman" panose="02020603050405020304" pitchFamily="18" charset="0"/>
              </a:rPr>
              <a:t>A person's target heart rate zone is between 50 percent and 85 percent of his or her maximum heart rate, according to the AHA. </a:t>
            </a:r>
            <a:endParaRPr lang="en-GB" sz="1800">
              <a:effectLst/>
              <a:latin typeface="Times New Roman" panose="02020603050405020304" pitchFamily="18" charset="0"/>
              <a:ea typeface="Times New Roman" panose="02020603050405020304" pitchFamily="18" charset="0"/>
            </a:endParaRPr>
          </a:p>
          <a:p>
            <a:pPr fontAlgn="base"/>
            <a:r>
              <a:rPr lang="en-GB" sz="1800">
                <a:effectLst/>
                <a:latin typeface="inherit"/>
                <a:ea typeface="Times New Roman" panose="02020603050405020304" pitchFamily="18" charset="0"/>
              </a:rPr>
              <a:t>Most commonly, maximum heart rate is calculated by subtracting your age from 220. For a 30-year-old person, for example: 220 – 30 = 190.</a:t>
            </a:r>
            <a:endParaRPr lang="en-GB" sz="1800">
              <a:effectLst/>
              <a:latin typeface="Times New Roman" panose="02020603050405020304" pitchFamily="18" charset="0"/>
              <a:ea typeface="Times New Roman" panose="02020603050405020304" pitchFamily="18" charset="0"/>
            </a:endParaRPr>
          </a:p>
          <a:p>
            <a:pPr fontAlgn="base"/>
            <a:r>
              <a:rPr lang="en-GB" sz="1800">
                <a:effectLst/>
                <a:latin typeface="inherit"/>
                <a:ea typeface="Times New Roman" panose="02020603050405020304" pitchFamily="18" charset="0"/>
              </a:rPr>
              <a:t>The target zone for a 30-year-old person would be between 50 and 85 percent of his or her maximum heart rate:</a:t>
            </a:r>
            <a:endParaRPr lang="en-GB" sz="1800">
              <a:effectLst/>
              <a:latin typeface="Times New Roman" panose="02020603050405020304" pitchFamily="18" charset="0"/>
              <a:ea typeface="Times New Roman" panose="02020603050405020304" pitchFamily="18" charset="0"/>
            </a:endParaRPr>
          </a:p>
          <a:p>
            <a:pPr lvl="0" fontAlgn="base"/>
            <a:r>
              <a:rPr lang="en-GB" sz="1800">
                <a:effectLst/>
                <a:latin typeface="inherit"/>
                <a:ea typeface="Times New Roman" panose="02020603050405020304" pitchFamily="18" charset="0"/>
                <a:cs typeface="Times New Roman" panose="02020603050405020304" pitchFamily="18" charset="0"/>
              </a:rPr>
              <a:t>50 percent: 190 x 0.50 = 95 bpm</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lvl="0" fontAlgn="base"/>
            <a:r>
              <a:rPr lang="en-GB" sz="1800">
                <a:effectLst/>
                <a:latin typeface="inherit"/>
                <a:ea typeface="Times New Roman" panose="02020603050405020304" pitchFamily="18" charset="0"/>
                <a:cs typeface="Times New Roman" panose="02020603050405020304" pitchFamily="18" charset="0"/>
              </a:rPr>
              <a:t>85 percent: 190 x 0.85 = 162 bpm</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fontAlgn="base"/>
            <a:r>
              <a:rPr lang="en-GB" sz="1800">
                <a:effectLst/>
                <a:latin typeface="inherit"/>
                <a:ea typeface="Times New Roman" panose="02020603050405020304" pitchFamily="18" charset="0"/>
              </a:rPr>
              <a:t>For a 60-year-old person, the target zone would be between 80 and 136 bpm.</a:t>
            </a:r>
            <a:endParaRPr lang="en-GB" sz="1800">
              <a:effectLst/>
              <a:latin typeface="Times New Roman" panose="02020603050405020304" pitchFamily="18" charset="0"/>
              <a:ea typeface="Times New Roman" panose="02020603050405020304" pitchFamily="18" charset="0"/>
            </a:endParaRPr>
          </a:p>
          <a:p>
            <a:pPr fontAlgn="base"/>
            <a:r>
              <a:rPr lang="en-GB" sz="1800">
                <a:effectLst/>
                <a:latin typeface="inherit"/>
                <a:ea typeface="Times New Roman" panose="02020603050405020304" pitchFamily="18" charset="0"/>
              </a:rPr>
              <a:t>You can either manually calculate your heart rate during exercise or use heart rate monitors that wrap around the chest, or are included in sports watches        </a:t>
            </a:r>
            <a:endParaRPr lang="en-GB" sz="1800">
              <a:effectLst/>
              <a:latin typeface="Times New Roman" panose="02020603050405020304" pitchFamily="18" charset="0"/>
              <a:ea typeface="Times New Roman" panose="02020603050405020304" pitchFamily="18" charset="0"/>
            </a:endParaRPr>
          </a:p>
          <a:p>
            <a:endParaRPr lang="en-US"/>
          </a:p>
        </p:txBody>
      </p:sp>
    </p:spTree>
    <p:extLst>
      <p:ext uri="{BB962C8B-B14F-4D97-AF65-F5344CB8AC3E}">
        <p14:creationId xmlns:p14="http://schemas.microsoft.com/office/powerpoint/2010/main" val="2008596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CC3F7-9D86-9749-9DED-E79FD1971438}"/>
              </a:ext>
            </a:extLst>
          </p:cNvPr>
          <p:cNvSpPr>
            <a:spLocks noGrp="1"/>
          </p:cNvSpPr>
          <p:nvPr>
            <p:ph type="title"/>
          </p:nvPr>
        </p:nvSpPr>
        <p:spPr>
          <a:xfrm>
            <a:off x="1451579" y="519545"/>
            <a:ext cx="9603275" cy="723653"/>
          </a:xfrm>
        </p:spPr>
        <p:txBody>
          <a:bodyPr/>
          <a:lstStyle/>
          <a:p>
            <a:r>
              <a:rPr lang="en-GB"/>
              <a:t>Lowering a rapid heart rate </a:t>
            </a:r>
            <a:endParaRPr lang="en-US"/>
          </a:p>
        </p:txBody>
      </p:sp>
      <p:sp>
        <p:nvSpPr>
          <p:cNvPr id="3" name="Content Placeholder 2">
            <a:extLst>
              <a:ext uri="{FF2B5EF4-FFF2-40B4-BE49-F238E27FC236}">
                <a16:creationId xmlns:a16="http://schemas.microsoft.com/office/drawing/2014/main" id="{4E106A73-2D6A-C940-9320-F89757A5CE79}"/>
              </a:ext>
            </a:extLst>
          </p:cNvPr>
          <p:cNvSpPr>
            <a:spLocks noGrp="1"/>
          </p:cNvSpPr>
          <p:nvPr>
            <p:ph idx="1"/>
          </p:nvPr>
        </p:nvSpPr>
        <p:spPr>
          <a:xfrm>
            <a:off x="581192" y="1243198"/>
            <a:ext cx="11029615" cy="4615601"/>
          </a:xfrm>
        </p:spPr>
        <p:txBody>
          <a:bodyPr>
            <a:normAutofit fontScale="85000" lnSpcReduction="10000"/>
          </a:bodyPr>
          <a:lstStyle/>
          <a:p>
            <a:pPr fontAlgn="base"/>
            <a:r>
              <a:rPr lang="en-GB" sz="1800">
                <a:effectLst/>
                <a:latin typeface="inherit"/>
                <a:ea typeface="Times New Roman" panose="02020603050405020304" pitchFamily="18" charset="0"/>
              </a:rPr>
              <a:t>Pulse rates can spike due to nervousness, stress, dehydration and overexertion. Sitting down and taking slow, deep breaths can generally lower your heart rate. Exercising and getting fitter will usually lower heart rate, too.</a:t>
            </a:r>
            <a:endParaRPr lang="en-GB" sz="1800">
              <a:effectLst/>
              <a:latin typeface="Times New Roman" panose="02020603050405020304" pitchFamily="18" charset="0"/>
              <a:ea typeface="Times New Roman" panose="02020603050405020304" pitchFamily="18" charset="0"/>
            </a:endParaRPr>
          </a:p>
          <a:p>
            <a:pPr fontAlgn="base"/>
            <a:r>
              <a:rPr lang="en-GB" sz="1800">
                <a:effectLst/>
                <a:latin typeface="inherit"/>
                <a:ea typeface="Times New Roman" panose="02020603050405020304" pitchFamily="18" charset="0"/>
              </a:rPr>
              <a:t>Cooling down after a workout session or strenuous activity  is important, according to the AHA. Because your heart is beating faster, your body temperature is higher and your blood vessels are dilated, stopping too fast could make you feel sick or even pass out.</a:t>
            </a:r>
            <a:endParaRPr lang="en-GB" sz="1800">
              <a:effectLst/>
              <a:latin typeface="Times New Roman" panose="02020603050405020304" pitchFamily="18" charset="0"/>
              <a:ea typeface="Times New Roman" panose="02020603050405020304" pitchFamily="18" charset="0"/>
            </a:endParaRPr>
          </a:p>
          <a:p>
            <a:pPr fontAlgn="base"/>
            <a:r>
              <a:rPr lang="en-GB" sz="1800">
                <a:effectLst/>
                <a:latin typeface="inherit"/>
                <a:ea typeface="Times New Roman" panose="02020603050405020304" pitchFamily="18" charset="0"/>
              </a:rPr>
              <a:t>The AHA recommends stretching and walking. Stretching helps reduce the buildup of lactic acid, which cause cramps and stiff muscles. Follow these tips:</a:t>
            </a:r>
            <a:endParaRPr lang="en-GB" sz="1800">
              <a:effectLst/>
              <a:latin typeface="Times New Roman" panose="02020603050405020304" pitchFamily="18" charset="0"/>
              <a:ea typeface="Times New Roman" panose="02020603050405020304" pitchFamily="18" charset="0"/>
            </a:endParaRPr>
          </a:p>
          <a:p>
            <a:pPr lvl="0" fontAlgn="base"/>
            <a:r>
              <a:rPr lang="en-GB" sz="1800">
                <a:effectLst/>
                <a:latin typeface="inherit"/>
                <a:ea typeface="Times New Roman" panose="02020603050405020304" pitchFamily="18" charset="0"/>
                <a:cs typeface="Times New Roman" panose="02020603050405020304" pitchFamily="18" charset="0"/>
              </a:rPr>
              <a:t>Walk for about 5 minutes, or until your heart rate gets below 120 beats per minute.</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lvl="0" fontAlgn="base"/>
            <a:r>
              <a:rPr lang="en-GB" sz="1800">
                <a:effectLst/>
                <a:latin typeface="inherit"/>
                <a:ea typeface="Times New Roman" panose="02020603050405020304" pitchFamily="18" charset="0"/>
                <a:cs typeface="Times New Roman" panose="02020603050405020304" pitchFamily="18" charset="0"/>
              </a:rPr>
              <a:t>Stretch, and hold each stretch 10 to 30 seconds. If you feel you need more, stretch the other side and return for another set of stretching.</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lvl="0" fontAlgn="base"/>
            <a:r>
              <a:rPr lang="en-GB" sz="1800">
                <a:effectLst/>
                <a:latin typeface="inherit"/>
                <a:ea typeface="Times New Roman" panose="02020603050405020304" pitchFamily="18" charset="0"/>
                <a:cs typeface="Times New Roman" panose="02020603050405020304" pitchFamily="18" charset="0"/>
              </a:rPr>
              <a:t>The stretch should be strong, but not painful.</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lvl="0" fontAlgn="base"/>
            <a:r>
              <a:rPr lang="en-GB" sz="1800">
                <a:effectLst/>
                <a:latin typeface="inherit"/>
                <a:ea typeface="Times New Roman" panose="02020603050405020304" pitchFamily="18" charset="0"/>
                <a:cs typeface="Times New Roman" panose="02020603050405020304" pitchFamily="18" charset="0"/>
              </a:rPr>
              <a:t>Do not bounce.</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lvl="0" fontAlgn="base"/>
            <a:r>
              <a:rPr lang="en-GB" sz="1800">
                <a:effectLst/>
                <a:latin typeface="inherit"/>
                <a:ea typeface="Times New Roman" panose="02020603050405020304" pitchFamily="18" charset="0"/>
                <a:cs typeface="Times New Roman" panose="02020603050405020304" pitchFamily="18" charset="0"/>
              </a:rPr>
              <a:t>Breathe while you’re stretching. Exhale as you stretch, inhale while holding the stretch.</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pPr fontAlgn="base"/>
            <a:r>
              <a:rPr lang="en-GB" sz="1800">
                <a:effectLst/>
                <a:latin typeface="inherit"/>
                <a:ea typeface="Times New Roman" panose="02020603050405020304" pitchFamily="18" charset="0"/>
                <a:cs typeface="Times New Roman" panose="02020603050405020304" pitchFamily="18" charset="0"/>
              </a:rPr>
              <a:t> </a:t>
            </a:r>
            <a:endParaRPr lang="en-GB" sz="180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a:p>
        </p:txBody>
      </p:sp>
    </p:spTree>
    <p:extLst>
      <p:ext uri="{BB962C8B-B14F-4D97-AF65-F5344CB8AC3E}">
        <p14:creationId xmlns:p14="http://schemas.microsoft.com/office/powerpoint/2010/main" val="28383231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72FE8-736D-DF46-A701-7E76FF82DBDD}"/>
              </a:ext>
            </a:extLst>
          </p:cNvPr>
          <p:cNvSpPr>
            <a:spLocks noGrp="1"/>
          </p:cNvSpPr>
          <p:nvPr>
            <p:ph type="title"/>
          </p:nvPr>
        </p:nvSpPr>
        <p:spPr>
          <a:xfrm>
            <a:off x="1451579" y="1"/>
            <a:ext cx="9603275" cy="705096"/>
          </a:xfrm>
        </p:spPr>
        <p:txBody>
          <a:bodyPr/>
          <a:lstStyle/>
          <a:p>
            <a:r>
              <a:rPr lang="en-GB"/>
              <a:t>Clinical Correlations </a:t>
            </a:r>
            <a:endParaRPr lang="en-US"/>
          </a:p>
        </p:txBody>
      </p:sp>
      <p:sp>
        <p:nvSpPr>
          <p:cNvPr id="3" name="Content Placeholder 2">
            <a:extLst>
              <a:ext uri="{FF2B5EF4-FFF2-40B4-BE49-F238E27FC236}">
                <a16:creationId xmlns:a16="http://schemas.microsoft.com/office/drawing/2014/main" id="{49384B38-3054-D443-B78C-90B1DC32A818}"/>
              </a:ext>
            </a:extLst>
          </p:cNvPr>
          <p:cNvSpPr>
            <a:spLocks noGrp="1"/>
          </p:cNvSpPr>
          <p:nvPr>
            <p:ph idx="1"/>
          </p:nvPr>
        </p:nvSpPr>
        <p:spPr>
          <a:xfrm>
            <a:off x="166996" y="705096"/>
            <a:ext cx="12025004" cy="4640641"/>
          </a:xfrm>
        </p:spPr>
        <p:txBody>
          <a:bodyPr>
            <a:normAutofit fontScale="85000" lnSpcReduction="10000"/>
          </a:bodyPr>
          <a:lstStyle/>
          <a:p>
            <a:r>
              <a:rPr lang="en-GB" sz="1800">
                <a:effectLst/>
                <a:latin typeface="Calibri" panose="020F0502020204030204" pitchFamily="34" charset="0"/>
                <a:ea typeface="Times New Roman" panose="02020603050405020304" pitchFamily="18" charset="0"/>
                <a:cs typeface="Times New Roman" panose="02020603050405020304" pitchFamily="18" charset="0"/>
              </a:rPr>
              <a:t>A number Of conditions can affect your heart rate. </a:t>
            </a:r>
          </a:p>
          <a:p>
            <a:pPr lvl="0"/>
            <a:r>
              <a:rPr lang="en-GB" sz="1800">
                <a:effectLst/>
                <a:latin typeface="Calibri" panose="020F0502020204030204" pitchFamily="34" charset="0"/>
                <a:ea typeface="Times New Roman" panose="02020603050405020304" pitchFamily="18" charset="0"/>
                <a:cs typeface="Times New Roman" panose="02020603050405020304" pitchFamily="18" charset="0"/>
              </a:rPr>
              <a:t>Arrhythmia </a:t>
            </a:r>
          </a:p>
          <a:p>
            <a:pPr lvl="0"/>
            <a:r>
              <a:rPr lang="en-GB" sz="1800">
                <a:effectLst/>
                <a:latin typeface="Calibri" panose="020F0502020204030204" pitchFamily="34" charset="0"/>
                <a:ea typeface="Times New Roman" panose="02020603050405020304" pitchFamily="18" charset="0"/>
                <a:cs typeface="Times New Roman" panose="02020603050405020304" pitchFamily="18" charset="0"/>
              </a:rPr>
              <a:t>Tachycardia </a:t>
            </a:r>
          </a:p>
          <a:p>
            <a:pPr lvl="0"/>
            <a:r>
              <a:rPr lang="en-GB" sz="1800">
                <a:effectLst/>
                <a:latin typeface="Calibri" panose="020F0502020204030204" pitchFamily="34" charset="0"/>
                <a:ea typeface="Times New Roman" panose="02020603050405020304" pitchFamily="18" charset="0"/>
                <a:cs typeface="Times New Roman" panose="02020603050405020304" pitchFamily="18" charset="0"/>
              </a:rPr>
              <a:t>Bradycardia </a:t>
            </a:r>
          </a:p>
          <a:p>
            <a:pPr fontAlgn="base"/>
            <a:r>
              <a:rPr lang="en-GB" sz="1800" u="sng">
                <a:effectLst/>
                <a:latin typeface="inherit"/>
                <a:ea typeface="Times New Roman" panose="02020603050405020304" pitchFamily="18" charset="0"/>
              </a:rPr>
              <a:t>Arrhythmia</a:t>
            </a:r>
            <a:endParaRPr lang="en-GB" sz="1800">
              <a:effectLst/>
              <a:latin typeface="Times New Roman" panose="02020603050405020304" pitchFamily="18" charset="0"/>
              <a:ea typeface="Times New Roman" panose="02020603050405020304" pitchFamily="18" charset="0"/>
            </a:endParaRPr>
          </a:p>
          <a:p>
            <a:pPr fontAlgn="base"/>
            <a:r>
              <a:rPr lang="en-GB" sz="1800">
                <a:effectLst/>
                <a:latin typeface="inherit"/>
                <a:ea typeface="Times New Roman" panose="02020603050405020304" pitchFamily="18" charset="0"/>
              </a:rPr>
              <a:t> An arrhythmia causes the heart  to beat too fast, too slow or with an irregular rhythm. </a:t>
            </a:r>
            <a:endParaRPr lang="en-GB" sz="1800">
              <a:effectLst/>
              <a:latin typeface="Times New Roman" panose="02020603050405020304" pitchFamily="18" charset="0"/>
              <a:ea typeface="Times New Roman" panose="02020603050405020304" pitchFamily="18" charset="0"/>
            </a:endParaRPr>
          </a:p>
          <a:p>
            <a:pPr fontAlgn="base"/>
            <a:r>
              <a:rPr lang="en-GB" sz="1800">
                <a:effectLst/>
                <a:latin typeface="inherit"/>
                <a:ea typeface="Times New Roman" panose="02020603050405020304" pitchFamily="18" charset="0"/>
              </a:rPr>
              <a:t> </a:t>
            </a:r>
            <a:endParaRPr lang="en-GB" sz="1800">
              <a:effectLst/>
              <a:latin typeface="Times New Roman" panose="02020603050405020304" pitchFamily="18" charset="0"/>
              <a:ea typeface="Times New Roman" panose="02020603050405020304" pitchFamily="18" charset="0"/>
            </a:endParaRPr>
          </a:p>
          <a:p>
            <a:pPr fontAlgn="base"/>
            <a:r>
              <a:rPr lang="en-GB" sz="1800" u="sng">
                <a:effectLst/>
                <a:latin typeface="inherit"/>
                <a:ea typeface="Times New Roman" panose="02020603050405020304" pitchFamily="18" charset="0"/>
              </a:rPr>
              <a:t>Tachycardia</a:t>
            </a:r>
            <a:endParaRPr lang="en-GB" sz="1800">
              <a:effectLst/>
              <a:latin typeface="Times New Roman" panose="02020603050405020304" pitchFamily="18" charset="0"/>
              <a:ea typeface="Times New Roman" panose="02020603050405020304" pitchFamily="18" charset="0"/>
            </a:endParaRPr>
          </a:p>
          <a:p>
            <a:pPr fontAlgn="base"/>
            <a:r>
              <a:rPr lang="en-GB" sz="1800">
                <a:effectLst/>
                <a:latin typeface="inherit"/>
                <a:ea typeface="Times New Roman" panose="02020603050405020304" pitchFamily="18" charset="0"/>
              </a:rPr>
              <a:t>Tachycardia is generally considered to be a resting heart rate of over 100 bpm. It is  generally caused when electrical signals in the heart's upper chambers fire abnormally. If the heart rate is closer to 150 bpm or higher, it is a condition known as supraventricular tachycardia (SVT). In SVT, your heart’s electrical system, which controls the heart rate, is out of whack. This generally requires medical attention.</a:t>
            </a:r>
            <a:endParaRPr lang="en-GB" sz="1800">
              <a:effectLst/>
              <a:latin typeface="Times New Roman" panose="02020603050405020304" pitchFamily="18" charset="0"/>
              <a:ea typeface="Times New Roman" panose="02020603050405020304" pitchFamily="18" charset="0"/>
            </a:endParaRPr>
          </a:p>
          <a:p>
            <a:pPr fontAlgn="base"/>
            <a:r>
              <a:rPr lang="en-GB" sz="1800" u="sng">
                <a:effectLst/>
                <a:latin typeface="inherit"/>
                <a:ea typeface="Times New Roman" panose="02020603050405020304" pitchFamily="18" charset="0"/>
              </a:rPr>
              <a:t>Bradycardia</a:t>
            </a:r>
            <a:r>
              <a:rPr lang="en-GB" sz="1800">
                <a:effectLst/>
                <a:latin typeface="inherit"/>
                <a:ea typeface="Times New Roman" panose="02020603050405020304" pitchFamily="18" charset="0"/>
              </a:rPr>
              <a:t>  :  Bradycardia is a condition where the heart rate is too low, typically less than 60 bpm. This can be the result of problems with the sinoatrial node, which acts as the pacemaker, or damage to the heart as a result of a heart attack or cardiovascular disease. </a:t>
            </a:r>
            <a:endParaRPr lang="en-GB" sz="1800">
              <a:effectLst/>
              <a:latin typeface="Times New Roman" panose="02020603050405020304" pitchFamily="18" charset="0"/>
              <a:ea typeface="Times New Roman" panose="02020603050405020304" pitchFamily="18" charset="0"/>
            </a:endParaRPr>
          </a:p>
          <a:p>
            <a:endParaRPr lang="en-US"/>
          </a:p>
        </p:txBody>
      </p:sp>
    </p:spTree>
    <p:extLst>
      <p:ext uri="{BB962C8B-B14F-4D97-AF65-F5344CB8AC3E}">
        <p14:creationId xmlns:p14="http://schemas.microsoft.com/office/powerpoint/2010/main" val="338241573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Gallery</vt:lpstr>
      <vt:lpstr>GROUP 10</vt:lpstr>
      <vt:lpstr>Heart rate </vt:lpstr>
      <vt:lpstr>Differences between heart rate and pulse </vt:lpstr>
      <vt:lpstr>How to measure heart rate </vt:lpstr>
      <vt:lpstr>Resting heart rate </vt:lpstr>
      <vt:lpstr>Maximum and target heart rate </vt:lpstr>
      <vt:lpstr>Lowering a rapid heart rate </vt:lpstr>
      <vt:lpstr>Clinical Correlations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10</dc:title>
  <dc:creator>omolefe sylvester</dc:creator>
  <cp:lastModifiedBy>omolefe sylvester</cp:lastModifiedBy>
  <cp:revision>1</cp:revision>
  <dcterms:created xsi:type="dcterms:W3CDTF">2020-01-28T08:30:10Z</dcterms:created>
  <dcterms:modified xsi:type="dcterms:W3CDTF">2020-01-28T10:46:09Z</dcterms:modified>
</cp:coreProperties>
</file>